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114"/>
  </p:notesMasterIdLst>
  <p:sldIdLst>
    <p:sldId id="375" r:id="rId11"/>
    <p:sldId id="373" r:id="rId12"/>
    <p:sldId id="285" r:id="rId13"/>
    <p:sldId id="331" r:id="rId14"/>
    <p:sldId id="332" r:id="rId15"/>
    <p:sldId id="338" r:id="rId16"/>
    <p:sldId id="258" r:id="rId17"/>
    <p:sldId id="336" r:id="rId18"/>
    <p:sldId id="372" r:id="rId19"/>
    <p:sldId id="257" r:id="rId20"/>
    <p:sldId id="260" r:id="rId21"/>
    <p:sldId id="335" r:id="rId22"/>
    <p:sldId id="337" r:id="rId23"/>
    <p:sldId id="339" r:id="rId24"/>
    <p:sldId id="341" r:id="rId25"/>
    <p:sldId id="342" r:id="rId26"/>
    <p:sldId id="343" r:id="rId27"/>
    <p:sldId id="262" r:id="rId28"/>
    <p:sldId id="264"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4" r:id="rId46"/>
    <p:sldId id="283" r:id="rId47"/>
    <p:sldId id="286" r:id="rId48"/>
    <p:sldId id="287" r:id="rId49"/>
    <p:sldId id="288" r:id="rId50"/>
    <p:sldId id="289" r:id="rId51"/>
    <p:sldId id="290" r:id="rId52"/>
    <p:sldId id="291" r:id="rId53"/>
    <p:sldId id="292" r:id="rId54"/>
    <p:sldId id="293" r:id="rId55"/>
    <p:sldId id="296" r:id="rId56"/>
    <p:sldId id="297" r:id="rId57"/>
    <p:sldId id="298" r:id="rId58"/>
    <p:sldId id="299" r:id="rId59"/>
    <p:sldId id="300" r:id="rId60"/>
    <p:sldId id="301" r:id="rId61"/>
    <p:sldId id="340" r:id="rId62"/>
    <p:sldId id="303" r:id="rId63"/>
    <p:sldId id="304" r:id="rId64"/>
    <p:sldId id="305" r:id="rId65"/>
    <p:sldId id="306" r:id="rId66"/>
    <p:sldId id="307" r:id="rId67"/>
    <p:sldId id="312" r:id="rId68"/>
    <p:sldId id="310" r:id="rId69"/>
    <p:sldId id="311" r:id="rId70"/>
    <p:sldId id="308" r:id="rId71"/>
    <p:sldId id="309" r:id="rId72"/>
    <p:sldId id="313" r:id="rId73"/>
    <p:sldId id="314" r:id="rId74"/>
    <p:sldId id="315" r:id="rId75"/>
    <p:sldId id="318" r:id="rId76"/>
    <p:sldId id="317" r:id="rId77"/>
    <p:sldId id="319" r:id="rId78"/>
    <p:sldId id="320" r:id="rId79"/>
    <p:sldId id="322" r:id="rId80"/>
    <p:sldId id="323" r:id="rId81"/>
    <p:sldId id="324" r:id="rId82"/>
    <p:sldId id="325" r:id="rId83"/>
    <p:sldId id="361" r:id="rId84"/>
    <p:sldId id="362" r:id="rId85"/>
    <p:sldId id="326" r:id="rId86"/>
    <p:sldId id="327" r:id="rId87"/>
    <p:sldId id="328" r:id="rId88"/>
    <p:sldId id="329" r:id="rId89"/>
    <p:sldId id="330" r:id="rId90"/>
    <p:sldId id="350" r:id="rId91"/>
    <p:sldId id="353" r:id="rId92"/>
    <p:sldId id="348" r:id="rId93"/>
    <p:sldId id="356" r:id="rId94"/>
    <p:sldId id="357" r:id="rId95"/>
    <p:sldId id="349" r:id="rId96"/>
    <p:sldId id="358" r:id="rId97"/>
    <p:sldId id="354" r:id="rId98"/>
    <p:sldId id="355" r:id="rId99"/>
    <p:sldId id="369" r:id="rId100"/>
    <p:sldId id="370" r:id="rId101"/>
    <p:sldId id="371" r:id="rId102"/>
    <p:sldId id="344" r:id="rId103"/>
    <p:sldId id="346" r:id="rId104"/>
    <p:sldId id="345" r:id="rId105"/>
    <p:sldId id="359" r:id="rId106"/>
    <p:sldId id="360" r:id="rId107"/>
    <p:sldId id="363" r:id="rId108"/>
    <p:sldId id="364" r:id="rId109"/>
    <p:sldId id="365" r:id="rId110"/>
    <p:sldId id="367" r:id="rId111"/>
    <p:sldId id="368" r:id="rId112"/>
    <p:sldId id="374" r:id="rId113"/>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3DA265B-0C54-4EC1-B0AE-B12470525140}">
          <p14:sldIdLst>
            <p14:sldId id="375"/>
            <p14:sldId id="373"/>
            <p14:sldId id="285"/>
            <p14:sldId id="331"/>
            <p14:sldId id="332"/>
            <p14:sldId id="338"/>
            <p14:sldId id="258"/>
            <p14:sldId id="336"/>
            <p14:sldId id="372"/>
            <p14:sldId id="257"/>
            <p14:sldId id="260"/>
            <p14:sldId id="335"/>
            <p14:sldId id="337"/>
            <p14:sldId id="339"/>
            <p14:sldId id="341"/>
            <p14:sldId id="342"/>
            <p14:sldId id="343"/>
            <p14:sldId id="262"/>
            <p14:sldId id="264"/>
            <p14:sldId id="266"/>
            <p14:sldId id="267"/>
            <p14:sldId id="268"/>
            <p14:sldId id="269"/>
            <p14:sldId id="270"/>
            <p14:sldId id="271"/>
            <p14:sldId id="272"/>
            <p14:sldId id="273"/>
            <p14:sldId id="274"/>
            <p14:sldId id="275"/>
            <p14:sldId id="276"/>
            <p14:sldId id="277"/>
            <p14:sldId id="278"/>
            <p14:sldId id="279"/>
            <p14:sldId id="280"/>
            <p14:sldId id="281"/>
            <p14:sldId id="284"/>
            <p14:sldId id="283"/>
            <p14:sldId id="286"/>
            <p14:sldId id="287"/>
            <p14:sldId id="288"/>
            <p14:sldId id="289"/>
            <p14:sldId id="290"/>
            <p14:sldId id="291"/>
            <p14:sldId id="292"/>
            <p14:sldId id="293"/>
            <p14:sldId id="296"/>
            <p14:sldId id="297"/>
            <p14:sldId id="298"/>
            <p14:sldId id="299"/>
            <p14:sldId id="300"/>
            <p14:sldId id="301"/>
            <p14:sldId id="340"/>
            <p14:sldId id="303"/>
            <p14:sldId id="304"/>
            <p14:sldId id="305"/>
            <p14:sldId id="306"/>
            <p14:sldId id="307"/>
            <p14:sldId id="312"/>
            <p14:sldId id="310"/>
            <p14:sldId id="311"/>
            <p14:sldId id="308"/>
            <p14:sldId id="309"/>
            <p14:sldId id="313"/>
            <p14:sldId id="314"/>
            <p14:sldId id="315"/>
            <p14:sldId id="318"/>
            <p14:sldId id="317"/>
            <p14:sldId id="319"/>
            <p14:sldId id="320"/>
            <p14:sldId id="322"/>
          </p14:sldIdLst>
        </p14:section>
        <p14:section name="Section sans titre" id="{7213D460-0306-4121-8631-4C3D120C5C7F}">
          <p14:sldIdLst>
            <p14:sldId id="323"/>
            <p14:sldId id="324"/>
            <p14:sldId id="325"/>
            <p14:sldId id="361"/>
            <p14:sldId id="362"/>
            <p14:sldId id="326"/>
            <p14:sldId id="327"/>
            <p14:sldId id="328"/>
            <p14:sldId id="329"/>
            <p14:sldId id="330"/>
            <p14:sldId id="350"/>
            <p14:sldId id="353"/>
            <p14:sldId id="348"/>
            <p14:sldId id="356"/>
            <p14:sldId id="357"/>
            <p14:sldId id="349"/>
            <p14:sldId id="358"/>
            <p14:sldId id="354"/>
            <p14:sldId id="355"/>
            <p14:sldId id="369"/>
            <p14:sldId id="370"/>
            <p14:sldId id="371"/>
            <p14:sldId id="344"/>
            <p14:sldId id="346"/>
            <p14:sldId id="345"/>
            <p14:sldId id="359"/>
            <p14:sldId id="360"/>
            <p14:sldId id="363"/>
            <p14:sldId id="364"/>
            <p14:sldId id="365"/>
            <p14:sldId id="367"/>
            <p14:sldId id="368"/>
            <p14:sldId id="3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26" d="100"/>
          <a:sy n="126" d="100"/>
        </p:scale>
        <p:origin x="-11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theme" Target="theme/theme1.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tableStyles" Target="tableStyle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2-09-30T12:49:14.0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 1,'0'0'4,"0"0"-4,15-12-2,-15 12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2-10-07T16:27:04.82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575D16F-B81F-45BC-A691-02BC76F5670B}" emma:medium="tactile" emma:mode="ink">
          <msink:context xmlns:msink="http://schemas.microsoft.com/ink/2010/main" type="inkDrawing" rotatedBoundingBox="8850,10441 23224,10338 23225,10496 8851,10599" shapeName="None"/>
        </emma:interpretation>
      </emma:emma>
    </inkml:annotationXML>
    <inkml:trace contextRef="#ctx0" brushRef="#br0">3 137 2,'0'0'7,"0"0"-1,0 0 0,0 0 0,0 0 0,0 0 1,0 0 0,0 0 2,0 0 0,0 0 0,0 0 0,0 0 0,16-7-2,-16 7-2,0 0-2,0 0 0,0 0-1,-12 16 0,12-16-1,0 0 1,0 0-1,0 0 1,-7 16 1,7-16-1,0 0 0,0 0 0,0 0 0,0 0-1,21-2 0,-21 2-1,18-2 1,-18 2-1,23 0 1,-23 0 0,31-2 0,-12 2 1,3 2 0,-1-2 0,6 2 0,-2-2 0,6 2-1,-3-2 0,1-2 0,1 0-1,3-1 1,-3-1-2,-1 2 1,-2-1 1,-2 1-1,0 2 0,0 0 0,-5 2 0,-1 0 0,-3 1 1,4-1-1,-2 0 0,0-1 0,3-1 1,-1-5-1,7 2 0,-4-5 1,4 3-1,-2 0 0,4-1 0,-6-1 1,2 5-1,-2 1 0,1-1 0,1 7 0,-4-1 0,8 1 0,-6-3 0,6 0 0,-2 1 1,3-3-1,-5 2 0,2-5 0,-2-1 0,-3 2 0,-3 4 0,-1-2 0,-18 0 0,29 4 0,-29-4 0,21 7 0,-21-7 0,27 5 1,-27-5-1,29 4 0,-9-3 0,-1-2 0,1 1 0,2-4 0,-3 2 0,4-1 0,1-1 0,-1 4 0,0-2-1,-1 1 1,5 1 0,0 1 0,-1 1 0,1 2 0,4-1 0,3-3 0,0 0 0,3 2 1,-3-6 0,6 3-1,-4-8 0,1 3 0,-1 1 1,-4 0-1,4-1 0,-2 3 0,-3 1 0,-1 2-1,0 5 2,-5-3-1,1-2 0,-1 4 0,-4-1 0,-1-1 0,1 2 0,-1-6 1,2 4-1,1-1 0,2 1 0,0-4 0,0-1 0,4 3 0,-1-2 0,3 2 0,-3 2 0,-1 3 0,2-3 0,1 3 0,-1 2 1,1 2-1,1-3 0,3-5 0,-2-1 1,4 2-2,0-2 2,0-3-2,-1 1 1,1-3 0,-4 3 0,1 0 0,-5 0-1,1-3 1,-4 5 0,-3 0 0,-3 0 0,-3 3 0,6-1 0,-6-4 1,5 2-1,-1 4 0,2-4 0,1-2 0,-2 0 0,3-1 0,-5 1 0,1 2-1,-4 2 1,0-2 0,2 5 0,-18-5 1,32 11-1,-14-4 0,4-2 0,-2 3 0,5-5 0,0 2 0,2-5 0,1 6 0,3-4-1,1-1 1,-2 1 0,3 2 0,1-3 0,1-1 0,3 2 0,0-4 0,-1 2 0,1-1 0,3-1 0,-2 0 0,-1 0 0,0 1 0,-3-3 1,1 4-1,-3-2 0,1 2 0,1 0 0,1 2 0,-2 0 0,4 0 0,-1-1 0,5-1-1,1-1 2,3-1-1,-3-2 0,5-1 0,3 1 1,-1-1-1,-2-2 0,0 3 1,-1 4-1,0 0 0,-4-2 0,0 4 1,-6 0-1,4 2 0,-1 1 1,-3-1-1,1-3 1,-2 3-1,0-2 0,-2-2 1,0 0-1,-2-2 0,4 0 0,-1 0 0,-1 1 0,1-1 0,-3-4 0,2 6-1,0-3 1,-2 3 0,-2-2 0,1 2 0,1 0 0,-1 4 0,1-3 1,0-1-1,2 2 0,2-2 0,-2 0 0,0 0 1,4 0-1,-3-3 0,1 3 0,2 0 0,-2-2 0,-1 0 2,1 0-2,0 4-2,-2-2 2,0 0 0,0 2 2,-2-2-2,1 2-2,-1-2 4,0 0-2,0-4 0,2 2 0,2-5 0,0 0 0,0 0-2,0 7 2,-4-7 0,2 7 0,-2 0 0,-1 2 0,-3 3 0,-1-2 0,2 3 2,-1-6-2,3 5 0,-1-1 0,2-4 0,2 0 0,-1-2 0,1 2 0,-4-2 0,1 2 0,-1-3 0,1-1 0,-6 2-2,0 0 2,0 6 0,-4-2 0,3-2 0,-1 2 0,0 1 0,-1 1 0,3-1 0,0-1 0,0-2 2,3 2-2,1-2 0,0 0 0,-1 2 0,5-2 0,1-2 0,0 2 0,-2 3 0,2-1-2,0 0 2,-2 0 0,2 1 0,-2 1 0,1 3 0,-3-5 0,2-2 0,1 2 0,-1-1 0,0-1 0,2-1 0,0 1 0,2 0 0,-2-2 0,-2 0 0,4 2 0,0-2 0,0 4 0,-1-4 0,-1 2 2,2 0-2,2 0 0,-2 2 0,1-2 0,-3 2 0,2-4 0,-2 2 0,2 0 0,-2 0 0,4-9 0,1 9 0,-3 0 0,1 0-2,1 0 2,1 0 0,-1 0 0,1 2 0,-3 5 2,-2-7-2,4 0 0,-2 2 1,0-2-1,-2 0 0,3 2 0,-5-6 0,4 0 0,2 1 0,1-4 0,1 1 0,1 1 0,2-4 0,2-3 0,1 5 0,1-2 0,-3 1 0,-1 3 0,0-2-1,2 3 1,-2 3 1,-2 4-1,-1-3 0,3 4 0,-2-2 1,2 3-1,-2-3 0,2-1 0,-2 1 0,0-5 0,4 6 0,-5 1 1,1-4-2,-2-9 1,4 5 0,-3 3 0,-3-3 1,1 2-1,-2-5 0,3-4-1,-1 8 1,-1 1 0,-1 4 0,0-9 0,5 3 0,-3 1 0,1-1 0,4 0 0,0 1 0,2-1 0,-1-3 0,1 7 0,2-3 0,-2 1 0,-1 0 0,-2 2 1,-1-2-1,2 2 0,-2 0 0,2-2-1,0 1 2,-6-1-1,3 2 0,-3-2-1,1 0 2,0 1-1,-1 1 0,-3-2 0,2 0 0,2 0 0,-4 0 0,2 2 1,-4-1-2,0 2 1,-3-4 0,-2 3 0,-1 0 0,3 0 0,0 0 0,-1 0-1,1-2 2,-4 2-1,4-2 0,-4 4 0,2-2 1,-6 0-1,-1 0 0,0 0 0,-4 2 0,0 0 0,-16-2-1,25 3 1,-25-3 0,18 2 0,-18-2 0,18 4-1,-18-4 1,0 0 0,23 3 0,-23-3 0,21 5 0,-21-5 0,29 6 1,-29-6-1,32 9 0,-12-6 0,0-1 0,1 0 0,3-2 0,-1 0 1,2 0-2,0-2 1,2 0 0,-4-3 0,0 3 0,2 0 0,-3 1 0,-1 1 0,1-2 0,-2 4 0,-1-2 0,3 5 0,1-3 0,-3 0 0,1-2 0,-1 3 0,3-1 0,-3-2 0,1 0 0,-1 0 0,2 0 1,-1-2-1,1 2 0,-1 2 0,1-2 0,1-2 0,2 2 0,0 4 0,0-3 1,-2 1-1,1-2 0,2 2 0,1 3 0,-2 1 0,0-3 1,1-1-1,-1 0 0,0 1 0,2-1-1,-4-2 1,-2-2 1,4 2-1,-1 0 0,-1 2 0,2-2 0,2 2 1,-2 0-1,0 0 0,4-2 0,-2 1 0,1-1 1,-5-1-1,3 1 1,-1-4-1,1 6 0,1-4 0,-2 0 1,2 2-1,0 0 0,4 0 0,-5 2-1,0 0 1,-5-2 1,-3 2-1,0 1 0,-18-3 0,23 4 0,-23-4 1,0 0-1,0 0 0,0 0 0,0 0-1,0 0 0,0 0-1,0 0-2,-16 7-6,-6-11-23,22 4-1,-23-10-1,23 10 1</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2-10-07T16:27:10.09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14CD418-5D12-4C30-99D4-6DB91F3B9451}" emma:medium="tactile" emma:mode="ink">
          <msink:context xmlns:msink="http://schemas.microsoft.com/ink/2010/main" type="inkDrawing" rotatedBoundingBox="2603,11015 19195,10998 19196,11207 2604,11224" shapeName="None"/>
        </emma:interpretation>
      </emma:emma>
    </inkml:annotationXML>
    <inkml:trace contextRef="#ctx0" brushRef="#br0">25-2 16,'-7'16'17,"7"-16"-7,0 0 0,-9 18 1,9-18-1,0 0 2,0 0-4,-9 19 0,9-19-2,0 0 0,0 0-2,11 16 0,-11-16 0,0 0-1,20 2 1,-20-2-2,25 0 0,-9 5 1,-16-5-1,34 6 1,-16-5-1,3 5 0,1-1 0,1 4-1,0-4 0,4 1 1,0-1-2,2-3 1,1 0 0,1 1 1,-1-1-1,1-2 1,-5 0-1,3 4 0,-2-4 1,0 5-1,-4-2-1,2 3 1,2-3-1,0 6 0,3-2 0,4 1 0,2-5 0,2 1 0,5-3 0,2-1 2,1 0-2,2-1 1,1-1-1,1 2 0,-5 2 0,3-1 0,-3-1 1,1 2-1,-3-2 0,0 2 0,2 0 1,0 1 0,-2-6-1,2 1 0,-4 2 1,0-2-1,-2-1 0,1-1 1,-6 1-1,0-1 0,-2 2 0,0 4 0,-1-2 0,3 0 0,2 0 0,-6 4 0,6-4-1,-2 0 1,3 0 0,1-4 0,1 2 0,-3-1 0,0 1 0,2-5 1,-4 3-1,0 1 0,-2 1 0,0-2 1,-1 4-1,1-2 0,2 2 0,2 2 0,1-4 0,1 1 0,0-1 0,1 0 0,-1 0 1,1 1-1,-5-1 0,0 0 0,0 2 0,0 2 0,-3-2 0,1 3 0,2 3 0,2-3 0,1 1 0,1-1 1,1 1-1,4 0 0,4-3 0,1-1 0,2-1 0,2-1 1,2-2 0,5-1-1,0-4 1,0 0-1,0 4 1,0-1-1,-5 1 1,-2 0-1,-4 1 0,-3 6 0,-2 1 0,-2-1 0,-5-2 0,-2 4 0,2-2 0,-4 1 0,4-1 0,-2-2 0,0 2 0,2-2 0,0 0 0,3-2 1,2 4-1,2-6 0,4-3 0,1 3 0,6-1 0,1 0 0,1-2 0,3 3 0,0-3 0,2 9 0,-2-2 0,2 0 0,0-2 0,0 4 0,0-2 0,0 1 1,-1-1-1,3-5 0,2 2 0,-1-1 0,-1 2 0,1-3 1,-1-2-1,-4 3 1,-2-1-1,-1 1 1,-6 4 0,2-5-1,0 0 0,0 1 1,-4 4-1,2-4 1,2 1-1,-4-1 0,1 1 0,-3 1 0,-3 0 0,-1 0 1,-3-1-1,-1 3 0,-3-4 0,1 2 0,-2 4 0,-2-2 0,2 2 0,-1 0 0,-1 1 0,-2-1 0,-1 5 0,-4-5 1,0 2-2,-3-1 1,-3 3 0,3-3 1,-1 2-1,1 3 0,1-5 0,4 4 0,3-3 0,3-1 0,1 1 0,7-2 0,-2 1 1,2-4-2,2 2 1,-3-2 0,1 1 0,-3 0-1,-3 1 1,-4-1 1,1 0-2,-3 6 1,1-3 0,1 3 0,-1-1 0,2-3 0,2 1 0,-3 1 0,-1-2 0,1-1 0,-1 3 0,-1-4 0,-2 4 1,-1-3-1,-2 1 0,4 0 0,-3 0 0,2 1 0,0-3 0,2 6-1,0-5 1,1 3 0,0-4 0,3 3 0,1-1 0,0 0 0,5 0 0,0-6 0,4 4 0,0-2 0,6 2 0,-3-3 0,3 1-1,1 0 1,0 1 0,-2 2 0,2-1 0,1 4 0,-3-2 0,6 1-1,-1 1 2,1-1-1,0-1 0,0 0-1,-1 0 1,1 0 0,2-1 0,-6 3 1,5-1-1,-3 1-1,0-4 1,2 4 0,1-3 0,1 1 0,-1-2 0,4 0 0,1-3 0,-1 3 0,-2 5 0,2-3 0,0 1 1,2-1-1,0 3 0,-2-1 0,0 0 0,0-3 0,2-2 0,4 2 0,-3-1 0,3 0 0,-1-5-1,4 3 1,0-1 0,4 1 0,1 0 0,-5 0 0,2 2 0,0 0 0,2 4 0,-3-2 1,-2-2-2,-3 0 1,-3 1 1,2-2-1,-4-1 0,0 0 0,-4 0 0,-1 0 0,-2-1 0,0 3 0,0 0 0,-2-4 0,0 1 0,-1 1 0,-1 0 0,2-3 0,-3 7 1,1-6-2,0 2 1,1 2 0,-3 2 0,1-4 0,1 1-1,-3 1 1,3-2 0,1 0 0,-3 0 0,1 0 0,-1 1 0,-1 1 0,0 1 1,-4-2-1,-1 2 0,-5-1 0,1 2 1,-2-2-1,0-2 0,-3 2 0,-3-3-1,3 3 1,1-4 0,0 8 0,-1-8-1,1 2 1,2 1 0,2 4 0,0-5 0,1 1 0,4 2 0,4-6 1,2 7-1,-1-4 0,3 2 0,-1-3 0,2-3-1,-3 4 1,-3 1 0,3 2 1,-4-2-2,2-1 2,-2 2-1,-2 3-1,0-1 2,2 0-1,-2-4 0,-1-1 0,-1 1 1,0 0-2,1-1 1,1-5 1,2 5-1,-2-4-1,2 3 1,0-1 0,2 1 0,0 1 0,-1 3 0,1-2-1,0 2 2,2 2-1,-3-1 0,1-2 1,0 2-1,-2-1 0,2 2 0,-1-7 0,-2 3 0,1 0 0,-2 1 0,-4 2 0,4-1 0,-3 0 0,0-7 0,-2 13 0,-1-5 0,3 3 0,1-2 0,-3-2 0,2 1 0,-2 1 0,-2 5 1,-4-8-1,-3-1 0,0 0 0,-6 2 0,1-2 1,-1 2-1,-1 0 0,0 0 0,-1 6-1,1-5 1,-4 1 0,2 3 0,-2-1 0,-16-4 0,31 5 0,-15-3 1,0 0-1,0-2 0,0 0-1,0-5 1,2 5 0,0-2 0,-2-2 0,4 1 0,-4 1 0,4 0 0,-2 2 0,-1 2 0,0-4 0,-17 2 0,30 2 0,-30-2 1,23 3-1,-23-3 0,22 4 0,-22-4 0,21-2 0,-21 2 1,22-3-1,-22 3-1,21-7 1,-21 7 0,22-4 0,-22 4 0,21-7 0,-21 7 0,20-2 0,-20 2 0,21-5 0,-21 5 0,24-2 0,-24 2-1,21-4 2,-21 4-1,18-1 0,-18 1-1,0 0 2,18-8-1,-18 8 0,0 0 1,0 0-1,0 0 1,0 0-1,0 20 1,0-20-1,0 0 0,0 0 1,0 0-1,0 0 0,0 0 0,0 0 0,0 0-1,0 0 1,0 0 0,0 0 0,0 0 0,0 0 0,0 0 0,0 0 0,0 0 1,0 0-1,16 11 0,-16-11 0,16-2 0,-16 2 1,0 0-1,22-5 1,-22 5-1,0 0-1,0 0 1,16-2 0,-16 2 0,0 0 0,0 0-1,0 0 1,0 0-1,0 0-1,0 0-3,-20-16-4,20 16-28,0 0 0,0 0 0,-21-22 0</inkml:trace>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1.58169E-7" units="1/dev"/>
        </inkml:channelProperties>
      </inkml:inkSource>
      <inkml:timestamp xml:id="ts0" timeString="2012-10-07T23:22:13.96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461D442-645E-4412-AA1B-8F405F3465C7}" emma:medium="tactile" emma:mode="ink">
          <msink:context xmlns:msink="http://schemas.microsoft.com/ink/2010/main" type="inkDrawing" rotatedBoundingBox="3417,11021 6503,10929 6507,11049 3420,11141" shapeName="None"/>
        </emma:interpretation>
      </emma:emma>
    </inkml:annotationXML>
    <inkml:trace contextRef="#ctx0" brushRef="#br0">52 55 20,'0'0'26,"0"0"2,0 0-9,0 0-5,-21 12-3,19 5-3,2-17-2,-15 17-3,15-17 0,0 0-2,0 0 1,-14 18 0,14-18 0,0 0 0,0 0 1,0 0-1,0 0 0,0 0 0,0 0 0,0 0 0,0 0 0,16-5 0,-16 5-1,0 0 1,0 0 1,0 0-2,22 12 0,-22-12 1,18 0-1,-18 0 0,19-3-1,-19 3 1,27-4 0,-11 1 0,0 1 0,4 2-1,2-4 1,1 4-1,2-2 1,-2 2-1,-1-1 1,-1 4-1,-1-1 1,-2 0-1,-2 0 1,0-4-1,2 0 0,0-2 0,2 3 0,-3-8 1,3 2-2,2 1 1,-4 3 0,1 1 1,-1 2-1,0 0 0,-2 2 0,0 1 0,-16-3 0,31 6 1,-13-1-1,0-1 0,-2-4 1,2 3-1,0-1 0,-1 0 1,0-2-1,0 3 0,0-3 0,-17 0 0,28 9 1,-28-9-1,29 9 0,-29-9 0,29 13 0,-12-8 1,1-2-1,4-3 0,-1-1 0,6-3 0,-2 4 1,6-9-1,-4 4 0,-1 0 1,-1-1-1,2 3 0,-5 1 1,-6 4-1,-16-2 0,29 3-1,-29-3 2,30 7-1,-12-5 0,0 2 0,2-3 0,6-2 1,3 1-1,-2-4 0,2 2 0,-1-3 0,-1 5 1,-2-4-1,0 3 0,0-1 0,-3-2 0,1 6 0,0-2 1,-1 0-1,3-4 0,2 4 0,0 0 1,0 2-1,-2-2 1,-2-3-1,-2 1 0,-1 2 0,0 0 1,-20 0-1,25-2 0,-25 2 0,25-5 0,-25 5 0,25 0 0,-25 0 0,30 0 0,-13-2 0,0 2 0,1-2 0,4 4 0,-1-7 1,-1-1-1,3-1 1,-1 0-1,-1 3 0,1-1 0,-1 2 0,-1-1 0,-4 6-1,2-4 2,0 7-1,-2-3 0,0 2 0,-16-4 0,31 3 0,-15-3 0,2-2 0,-2 1 0,3-6 0,-1 1 0,0 1 0,2 1 0,0 1 1,-2-1-2,1 4 1,-1 2 0,0 0 0,0 1 0,2-1 0,-2-4 0,-1 4 0,1 2 1,0-4 0,2-2-1,0 0 0,-2-1 0,1 1 0,1 2 0,-2-4 0,2-3 0,-3 5-1,1 0 1,2 1 0,-2 1 0,0-2 0,2 2 0,-1 2 0,-1-2 0,0 0 1,-2 0-1,4 1 0,-20-1 0,27 4 1,-27-4-1,21 0 0,-21 0 0,22-2 0,-22 2 0,0 0 0,21-5 0,-21 5 0,0 0 0,0 0 0,16 9 0,-16-9 0,0 0 0,0 0 0,0 0 0,0 0 0,0 0 0,18 9 0,-18-9 0,0 0 0,0 0 0,0 0 0,0 0 0,0 0 0,16-9-1,-16 9 0,0 0-2,0 0-3,0 0-25,-12-16-6,12 16 0,-23-16-2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3240CF6-24D8-4294-AE9D-9F54387FC78C}" type="datetimeFigureOut">
              <a:rPr lang="fr-FR" smtClean="0"/>
              <a:t>16/10/2012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4F79C4B-65B2-4C9D-8444-9D68FC809746}" type="slidenum">
              <a:rPr lang="fr-FR" smtClean="0"/>
              <a:t>‹N°›</a:t>
            </a:fld>
            <a:endParaRPr lang="fr-FR"/>
          </a:p>
        </p:txBody>
      </p:sp>
    </p:spTree>
    <p:extLst>
      <p:ext uri="{BB962C8B-B14F-4D97-AF65-F5344CB8AC3E}">
        <p14:creationId xmlns:p14="http://schemas.microsoft.com/office/powerpoint/2010/main" val="320077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A112E6-2CD7-4B3D-9885-83321C2CB04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25218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10636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1196924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04820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81227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81578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63281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81340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434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3343293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700525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6210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3088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2299954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0102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17995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3765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6720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5320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1014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03015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45530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3214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406995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464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1548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495083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1764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611522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30606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73399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155210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1634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33890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3142070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0595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9058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53545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104630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37625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410918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891208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3616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09111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105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05670F-4854-4FE9-AD44-0B5CF8467574}" type="datetimeFigureOut">
              <a:rPr lang="fr-FR" smtClean="0"/>
              <a:t>16/10/2012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2110151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762518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3724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3410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3199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45739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150501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06949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77407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76376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0408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05670F-4854-4FE9-AD44-0B5CF8467574}" type="datetimeFigureOut">
              <a:rPr lang="fr-FR" smtClean="0"/>
              <a:t>16/10/2012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3446003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93439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822594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35266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890065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21496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793779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86223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05657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06053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3288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E05670F-4854-4FE9-AD44-0B5CF8467574}" type="datetimeFigureOut">
              <a:rPr lang="fr-FR" smtClean="0"/>
              <a:t>16/10/2012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2405984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75558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04275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62792529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453928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67273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4963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841458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54090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88812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0680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05670F-4854-4FE9-AD44-0B5CF8467574}" type="datetimeFigureOut">
              <a:rPr lang="fr-FR" smtClean="0"/>
              <a:t>16/10/2012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1997433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95404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25540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34568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391984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658275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35265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62205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871514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80900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1618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05670F-4854-4FE9-AD44-0B5CF8467574}" type="datetimeFigureOut">
              <a:rPr lang="fr-FR" smtClean="0"/>
              <a:t>16/10/2012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10990310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44213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965713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97424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891124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324370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1950684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77730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86185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641471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38940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05670F-4854-4FE9-AD44-0B5CF8467574}" type="datetimeFigureOut">
              <a:rPr lang="fr-FR" smtClean="0"/>
              <a:t>16/10/2012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10B588-453F-4C7A-AE65-CF1DA17AA336}" type="slidenum">
              <a:rPr lang="fr-FR" smtClean="0"/>
              <a:t>‹N°›</a:t>
            </a:fld>
            <a:endParaRPr lang="fr-FR"/>
          </a:p>
        </p:txBody>
      </p:sp>
    </p:spTree>
    <p:extLst>
      <p:ext uri="{BB962C8B-B14F-4D97-AF65-F5344CB8AC3E}">
        <p14:creationId xmlns:p14="http://schemas.microsoft.com/office/powerpoint/2010/main" val="2194945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48625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005749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03374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16756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223667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7109705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842158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0278907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796869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2385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5670F-4854-4FE9-AD44-0B5CF8467574}" type="datetimeFigureOut">
              <a:rPr lang="fr-FR" smtClean="0"/>
              <a:t>16/10/2012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0B588-453F-4C7A-AE65-CF1DA17AA336}" type="slidenum">
              <a:rPr lang="fr-FR" smtClean="0"/>
              <a:t>‹N°›</a:t>
            </a:fld>
            <a:endParaRPr lang="fr-FR"/>
          </a:p>
        </p:txBody>
      </p:sp>
    </p:spTree>
    <p:extLst>
      <p:ext uri="{BB962C8B-B14F-4D97-AF65-F5344CB8AC3E}">
        <p14:creationId xmlns:p14="http://schemas.microsoft.com/office/powerpoint/2010/main" val="63072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689019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39089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3967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68316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95102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809694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810433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824610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58AA3-B54F-4BEB-988E-C6C84DB350DC}" type="datetimeFigureOut">
              <a:rPr lang="fr-FR" smtClean="0">
                <a:solidFill>
                  <a:prstClr val="black">
                    <a:tint val="75000"/>
                  </a:prstClr>
                </a:solidFill>
              </a:rPr>
              <a:pPr/>
              <a:t>16/10/2012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69BE-9868-400B-A5EC-13B677F817F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632048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3.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a:p>
        </p:txBody>
      </p:sp>
      <p:pic>
        <p:nvPicPr>
          <p:cNvPr id="1026" name="Picture 2" descr="C:\Users\MC\Desktop\SAS2\Wallpaper\FinisGloriaeMun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7056"/>
            <a:ext cx="6676664" cy="67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2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04955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496692515"/>
              </p:ext>
            </p:extLst>
          </p:nvPr>
        </p:nvGraphicFramePr>
        <p:xfrm>
          <a:off x="395536" y="3501008"/>
          <a:ext cx="8496942" cy="144015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8005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80053">
                <a:tc>
                  <a:txBody>
                    <a:bodyPr/>
                    <a:lstStyle/>
                    <a:p>
                      <a:r>
                        <a:rPr lang="fr-FR" dirty="0" smtClean="0"/>
                        <a:t>205</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Licences, procédés</a:t>
                      </a:r>
                      <a:endParaRPr lang="fr-FR" dirty="0">
                        <a:solidFill>
                          <a:schemeClr val="tx1"/>
                        </a:solidFill>
                      </a:endParaRPr>
                    </a:p>
                  </a:txBody>
                  <a:tcPr/>
                </a:tc>
                <a:tc>
                  <a:txBody>
                    <a:bodyPr/>
                    <a:lstStyle/>
                    <a:p>
                      <a:r>
                        <a:rPr lang="fr-FR" dirty="0" smtClean="0"/>
                        <a:t>7431,12</a:t>
                      </a:r>
                      <a:endParaRPr lang="fr-FR" dirty="0"/>
                    </a:p>
                  </a:txBody>
                  <a:tcPr/>
                </a:tc>
                <a:tc>
                  <a:txBody>
                    <a:bodyPr/>
                    <a:lstStyle/>
                    <a:p>
                      <a:endParaRPr lang="fr-FR" dirty="0"/>
                    </a:p>
                  </a:txBody>
                  <a:tcPr/>
                </a:tc>
              </a:tr>
              <a:tr h="48005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7431,12</a:t>
                      </a:r>
                      <a:endParaRPr lang="fr-FR" dirty="0"/>
                    </a:p>
                  </a:txBody>
                  <a:tcPr/>
                </a:tc>
              </a:tr>
            </a:tbl>
          </a:graphicData>
        </a:graphic>
      </p:graphicFrame>
      <p:sp>
        <p:nvSpPr>
          <p:cNvPr id="6" name="ZoneTexte 5"/>
          <p:cNvSpPr txBox="1"/>
          <p:nvPr/>
        </p:nvSpPr>
        <p:spPr>
          <a:xfrm>
            <a:off x="1812868" y="4969400"/>
            <a:ext cx="4068452" cy="369332"/>
          </a:xfrm>
          <a:prstGeom prst="rect">
            <a:avLst/>
          </a:prstGeom>
          <a:noFill/>
        </p:spPr>
        <p:txBody>
          <a:bodyPr wrap="square" rtlCol="0">
            <a:spAutoFit/>
          </a:bodyPr>
          <a:lstStyle/>
          <a:p>
            <a:r>
              <a:rPr lang="fr-FR" dirty="0">
                <a:solidFill>
                  <a:prstClr val="black"/>
                </a:solidFill>
              </a:rPr>
              <a:t>PC n°192 : chèque n° 123456789</a:t>
            </a:r>
          </a:p>
        </p:txBody>
      </p:sp>
      <p:sp>
        <p:nvSpPr>
          <p:cNvPr id="9" name="ZoneTexte 8"/>
          <p:cNvSpPr txBox="1"/>
          <p:nvPr/>
        </p:nvSpPr>
        <p:spPr>
          <a:xfrm>
            <a:off x="488504" y="404664"/>
            <a:ext cx="8102256" cy="923330"/>
          </a:xfrm>
          <a:prstGeom prst="rect">
            <a:avLst/>
          </a:prstGeom>
          <a:noFill/>
        </p:spPr>
        <p:txBody>
          <a:bodyPr wrap="square" rtlCol="0">
            <a:spAutoFit/>
          </a:bodyPr>
          <a:lstStyle/>
          <a:p>
            <a:r>
              <a:rPr lang="fr-FR" b="1" i="1" dirty="0">
                <a:solidFill>
                  <a:prstClr val="black"/>
                </a:solidFill>
              </a:rPr>
              <a:t>Opération effectuée le 1er octobre : </a:t>
            </a:r>
          </a:p>
          <a:p>
            <a:r>
              <a:rPr lang="fr-FR" i="1" dirty="0">
                <a:solidFill>
                  <a:prstClr val="black"/>
                </a:solidFill>
              </a:rPr>
              <a:t>achat d’un procédé de fabrication pour 7431,12 €</a:t>
            </a:r>
          </a:p>
          <a:p>
            <a:r>
              <a:rPr lang="fr-FR" i="1" dirty="0">
                <a:solidFill>
                  <a:prstClr val="black"/>
                </a:solidFill>
              </a:rPr>
              <a:t>Règlement au comptant par chèque.</a:t>
            </a:r>
          </a:p>
        </p:txBody>
      </p:sp>
      <p:sp>
        <p:nvSpPr>
          <p:cNvPr id="15" name="Ellipse 14"/>
          <p:cNvSpPr/>
          <p:nvPr/>
        </p:nvSpPr>
        <p:spPr>
          <a:xfrm>
            <a:off x="5881320" y="3904560"/>
            <a:ext cx="1181160" cy="559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mc:AlternateContent xmlns:mc="http://schemas.openxmlformats.org/markup-compatibility/2006" xmlns:p14="http://schemas.microsoft.com/office/powerpoint/2010/main">
        <mc:Choice Requires="p14">
          <p:contentPart p14:bwMode="auto" r:id="rId2">
            <p14:nvContentPartPr>
              <p14:cNvPr id="18" name="Encre 17"/>
              <p14:cNvContentPartPr/>
              <p14:nvPr/>
            </p14:nvContentPartPr>
            <p14:xfrm>
              <a:off x="6665060" y="3898280"/>
              <a:ext cx="5760" cy="4680"/>
            </p14:xfrm>
          </p:contentPart>
        </mc:Choice>
        <mc:Fallback xmlns="">
          <p:pic>
            <p:nvPicPr>
              <p:cNvPr id="18" name="Encre 17"/>
              <p:cNvPicPr/>
              <p:nvPr/>
            </p:nvPicPr>
            <p:blipFill>
              <a:blip r:embed="rId3"/>
              <a:stretch>
                <a:fillRect/>
              </a:stretch>
            </p:blipFill>
            <p:spPr>
              <a:xfrm>
                <a:off x="6661820" y="3895040"/>
                <a:ext cx="12240" cy="11160"/>
              </a:xfrm>
              <a:prstGeom prst="rect">
                <a:avLst/>
              </a:prstGeom>
            </p:spPr>
          </p:pic>
        </mc:Fallback>
      </mc:AlternateContent>
      <p:cxnSp>
        <p:nvCxnSpPr>
          <p:cNvPr id="20" name="Connecteur droit 19"/>
          <p:cNvCxnSpPr>
            <a:stCxn id="15" idx="0"/>
          </p:cNvCxnSpPr>
          <p:nvPr/>
        </p:nvCxnSpPr>
        <p:spPr>
          <a:xfrm flipV="1">
            <a:off x="6471900" y="2234216"/>
            <a:ext cx="1019700" cy="1670344"/>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324720" y="3878640"/>
            <a:ext cx="586800" cy="58644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33" name="Connecteur droit 32"/>
          <p:cNvCxnSpPr>
            <a:stCxn id="25" idx="0"/>
          </p:cNvCxnSpPr>
          <p:nvPr/>
        </p:nvCxnSpPr>
        <p:spPr>
          <a:xfrm flipV="1">
            <a:off x="618120" y="3148394"/>
            <a:ext cx="293400" cy="730246"/>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24720" y="2764378"/>
            <a:ext cx="1768816" cy="369332"/>
          </a:xfrm>
          <a:prstGeom prst="rect">
            <a:avLst/>
          </a:prstGeom>
          <a:noFill/>
        </p:spPr>
        <p:txBody>
          <a:bodyPr wrap="square" rtlCol="0">
            <a:spAutoFit/>
          </a:bodyPr>
          <a:lstStyle/>
          <a:p>
            <a:r>
              <a:rPr lang="fr-FR" dirty="0">
                <a:solidFill>
                  <a:srgbClr val="FF0000"/>
                </a:solidFill>
              </a:rPr>
              <a:t>Compte débité</a:t>
            </a:r>
          </a:p>
        </p:txBody>
      </p:sp>
      <p:sp>
        <p:nvSpPr>
          <p:cNvPr id="35" name="ZoneTexte 34"/>
          <p:cNvSpPr txBox="1"/>
          <p:nvPr/>
        </p:nvSpPr>
        <p:spPr>
          <a:xfrm>
            <a:off x="6981750" y="1864884"/>
            <a:ext cx="1925652" cy="369332"/>
          </a:xfrm>
          <a:prstGeom prst="rect">
            <a:avLst/>
          </a:prstGeom>
          <a:noFill/>
        </p:spPr>
        <p:txBody>
          <a:bodyPr wrap="square" rtlCol="0">
            <a:spAutoFit/>
          </a:bodyPr>
          <a:lstStyle/>
          <a:p>
            <a:r>
              <a:rPr lang="fr-FR" dirty="0">
                <a:solidFill>
                  <a:srgbClr val="FF0000"/>
                </a:solidFill>
              </a:rPr>
              <a:t>Montant débité</a:t>
            </a:r>
          </a:p>
        </p:txBody>
      </p:sp>
      <p:sp>
        <p:nvSpPr>
          <p:cNvPr id="38" name="Ellipse 37"/>
          <p:cNvSpPr/>
          <p:nvPr/>
        </p:nvSpPr>
        <p:spPr>
          <a:xfrm>
            <a:off x="1046880" y="4367160"/>
            <a:ext cx="539640" cy="53928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41" name="Connecteur droit 40"/>
          <p:cNvCxnSpPr>
            <a:stCxn id="38" idx="4"/>
          </p:cNvCxnSpPr>
          <p:nvPr/>
        </p:nvCxnSpPr>
        <p:spPr>
          <a:xfrm flipH="1">
            <a:off x="1050120" y="4906440"/>
            <a:ext cx="266580" cy="92880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7322760" y="4444920"/>
            <a:ext cx="1247040" cy="48852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50" name="Connecteur droit 49"/>
          <p:cNvCxnSpPr>
            <a:stCxn id="47" idx="4"/>
          </p:cNvCxnSpPr>
          <p:nvPr/>
        </p:nvCxnSpPr>
        <p:spPr>
          <a:xfrm>
            <a:off x="7946280" y="4933440"/>
            <a:ext cx="0" cy="62280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1705044" y="3910140"/>
            <a:ext cx="2304720" cy="52344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62" name="Connecteur droit 61"/>
          <p:cNvCxnSpPr>
            <a:stCxn id="53" idx="0"/>
          </p:cNvCxnSpPr>
          <p:nvPr/>
        </p:nvCxnSpPr>
        <p:spPr>
          <a:xfrm>
            <a:off x="2857404" y="3910140"/>
            <a:ext cx="211320" cy="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a:stCxn id="53" idx="0"/>
          </p:cNvCxnSpPr>
          <p:nvPr/>
        </p:nvCxnSpPr>
        <p:spPr>
          <a:xfrm flipV="1">
            <a:off x="2857404" y="3272580"/>
            <a:ext cx="211320" cy="63756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1501712" y="4940260"/>
            <a:ext cx="3833280" cy="54396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77" name="Connecteur droit 76"/>
          <p:cNvCxnSpPr>
            <a:stCxn id="71" idx="4"/>
          </p:cNvCxnSpPr>
          <p:nvPr/>
        </p:nvCxnSpPr>
        <p:spPr>
          <a:xfrm>
            <a:off x="3418352" y="5484220"/>
            <a:ext cx="1077120" cy="51444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97290" y="5759100"/>
            <a:ext cx="1899180" cy="369332"/>
          </a:xfrm>
          <a:prstGeom prst="rect">
            <a:avLst/>
          </a:prstGeom>
          <a:noFill/>
        </p:spPr>
        <p:txBody>
          <a:bodyPr wrap="square" rtlCol="0">
            <a:spAutoFit/>
          </a:bodyPr>
          <a:lstStyle/>
          <a:p>
            <a:r>
              <a:rPr lang="fr-FR" dirty="0">
                <a:solidFill>
                  <a:srgbClr val="FF0000"/>
                </a:solidFill>
              </a:rPr>
              <a:t>Compte crédité</a:t>
            </a:r>
          </a:p>
        </p:txBody>
      </p:sp>
      <p:sp>
        <p:nvSpPr>
          <p:cNvPr id="79" name="ZoneTexte 78"/>
          <p:cNvSpPr txBox="1"/>
          <p:nvPr/>
        </p:nvSpPr>
        <p:spPr>
          <a:xfrm>
            <a:off x="2856425" y="2963728"/>
            <a:ext cx="2478567" cy="369332"/>
          </a:xfrm>
          <a:prstGeom prst="rect">
            <a:avLst/>
          </a:prstGeom>
          <a:noFill/>
        </p:spPr>
        <p:txBody>
          <a:bodyPr wrap="square" rtlCol="0">
            <a:spAutoFit/>
          </a:bodyPr>
          <a:lstStyle/>
          <a:p>
            <a:r>
              <a:rPr lang="fr-FR" dirty="0">
                <a:solidFill>
                  <a:srgbClr val="FF0000"/>
                </a:solidFill>
              </a:rPr>
              <a:t>Intitulé du compte</a:t>
            </a:r>
          </a:p>
        </p:txBody>
      </p:sp>
      <p:sp>
        <p:nvSpPr>
          <p:cNvPr id="80" name="ZoneTexte 79"/>
          <p:cNvSpPr txBox="1"/>
          <p:nvPr/>
        </p:nvSpPr>
        <p:spPr>
          <a:xfrm>
            <a:off x="3707904" y="5987794"/>
            <a:ext cx="1944216" cy="369332"/>
          </a:xfrm>
          <a:prstGeom prst="rect">
            <a:avLst/>
          </a:prstGeom>
          <a:noFill/>
        </p:spPr>
        <p:txBody>
          <a:bodyPr wrap="square" rtlCol="0">
            <a:spAutoFit/>
          </a:bodyPr>
          <a:lstStyle/>
          <a:p>
            <a:r>
              <a:rPr lang="fr-FR" dirty="0">
                <a:solidFill>
                  <a:srgbClr val="FF0000"/>
                </a:solidFill>
              </a:rPr>
              <a:t>Pièce justificative</a:t>
            </a:r>
          </a:p>
        </p:txBody>
      </p:sp>
      <p:sp>
        <p:nvSpPr>
          <p:cNvPr id="84" name="ZoneTexte 83"/>
          <p:cNvSpPr txBox="1"/>
          <p:nvPr/>
        </p:nvSpPr>
        <p:spPr>
          <a:xfrm>
            <a:off x="6981750" y="5567734"/>
            <a:ext cx="1766714" cy="369332"/>
          </a:xfrm>
          <a:prstGeom prst="rect">
            <a:avLst/>
          </a:prstGeom>
          <a:noFill/>
        </p:spPr>
        <p:txBody>
          <a:bodyPr wrap="square" rtlCol="0">
            <a:spAutoFit/>
          </a:bodyPr>
          <a:lstStyle/>
          <a:p>
            <a:r>
              <a:rPr lang="fr-FR" dirty="0">
                <a:solidFill>
                  <a:srgbClr val="FF0000"/>
                </a:solidFill>
              </a:rPr>
              <a:t>Montant crédité</a:t>
            </a:r>
          </a:p>
        </p:txBody>
      </p:sp>
      <p:sp>
        <p:nvSpPr>
          <p:cNvPr id="92" name="Ellipse 91"/>
          <p:cNvSpPr/>
          <p:nvPr/>
        </p:nvSpPr>
        <p:spPr>
          <a:xfrm>
            <a:off x="1589760" y="4470840"/>
            <a:ext cx="1062720" cy="41616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95" name="Connecteur droit 94"/>
          <p:cNvCxnSpPr>
            <a:stCxn id="92" idx="7"/>
          </p:cNvCxnSpPr>
          <p:nvPr/>
        </p:nvCxnSpPr>
        <p:spPr>
          <a:xfrm flipV="1">
            <a:off x="2496848" y="3333240"/>
            <a:ext cx="957712" cy="1198545"/>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34" grpId="0"/>
      <p:bldP spid="35" grpId="0"/>
      <p:bldP spid="38" grpId="0" animBg="1"/>
      <p:bldP spid="47" grpId="0" animBg="1"/>
      <p:bldP spid="53" grpId="0" animBg="1"/>
      <p:bldP spid="71" grpId="0" animBg="1"/>
      <p:bldP spid="78" grpId="0"/>
      <p:bldP spid="79" grpId="0"/>
      <p:bldP spid="80" grpId="0"/>
      <p:bldP spid="84" grpId="0"/>
      <p:bldP spid="9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balance</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C’est à partir de la balance que sont élaborés le compte de résultat et le bilan, qui en constituent la synthèse.</a:t>
            </a:r>
            <a:r>
              <a:rPr lang="fr-FR" dirty="0"/>
              <a:t> </a:t>
            </a:r>
            <a:endParaRPr lang="fr-FR" dirty="0" smtClean="0"/>
          </a:p>
          <a:p>
            <a:pPr marL="0" indent="0">
              <a:buNone/>
            </a:pPr>
            <a:r>
              <a:rPr lang="fr-FR" dirty="0" smtClean="0"/>
              <a:t>C’est </a:t>
            </a:r>
            <a:r>
              <a:rPr lang="fr-FR" dirty="0"/>
              <a:t>un document très détaillé qui donne le solde de tous les comptes de l’exercice</a:t>
            </a:r>
            <a:r>
              <a:rPr lang="fr-FR" dirty="0" smtClean="0"/>
              <a:t>.</a:t>
            </a:r>
          </a:p>
          <a:p>
            <a:pPr marL="0" indent="0">
              <a:buNone/>
            </a:pPr>
            <a:r>
              <a:rPr lang="fr-FR" dirty="0" smtClean="0"/>
              <a:t>Par exemple, on peut constater qu’à Paris 6 </a:t>
            </a:r>
            <a:r>
              <a:rPr lang="fr-FR" dirty="0"/>
              <a:t>en 2009 </a:t>
            </a:r>
            <a:r>
              <a:rPr lang="fr-FR" dirty="0" smtClean="0"/>
              <a:t>on a dépensé un peu plus en Champagne et petits fours que pour la formation continue du personnel…</a:t>
            </a:r>
            <a:endParaRPr lang="fr-FR" dirty="0"/>
          </a:p>
          <a:p>
            <a:pPr marL="0" indent="0">
              <a:buNone/>
            </a:pPr>
            <a:endParaRPr lang="fr-FR" dirty="0" smtClean="0"/>
          </a:p>
        </p:txBody>
      </p:sp>
    </p:spTree>
    <p:extLst>
      <p:ext uri="{BB962C8B-B14F-4D97-AF65-F5344CB8AC3E}">
        <p14:creationId xmlns:p14="http://schemas.microsoft.com/office/powerpoint/2010/main" val="10715174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0"/>
            <a:ext cx="9144000"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70200" y="4210920"/>
            <a:ext cx="1632600" cy="45756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
        <p:nvSpPr>
          <p:cNvPr id="11" name="Ellipse 10"/>
          <p:cNvSpPr/>
          <p:nvPr/>
        </p:nvSpPr>
        <p:spPr>
          <a:xfrm>
            <a:off x="2906460" y="4262580"/>
            <a:ext cx="1017360" cy="36036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Tree>
    <p:extLst>
      <p:ext uri="{BB962C8B-B14F-4D97-AF65-F5344CB8AC3E}">
        <p14:creationId xmlns:p14="http://schemas.microsoft.com/office/powerpoint/2010/main" val="13100363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1613"/>
            <a:ext cx="9144000" cy="64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449640" y="2496960"/>
            <a:ext cx="2646000" cy="59076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
        <p:nvSpPr>
          <p:cNvPr id="9" name="Ellipse 8"/>
          <p:cNvSpPr/>
          <p:nvPr/>
        </p:nvSpPr>
        <p:spPr>
          <a:xfrm>
            <a:off x="3046680" y="2540880"/>
            <a:ext cx="857160" cy="36792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Tree>
    <p:extLst>
      <p:ext uri="{BB962C8B-B14F-4D97-AF65-F5344CB8AC3E}">
        <p14:creationId xmlns:p14="http://schemas.microsoft.com/office/powerpoint/2010/main" val="22884353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75656" y="1628800"/>
            <a:ext cx="5104090" cy="2862322"/>
          </a:xfrm>
          <a:prstGeom prst="rect">
            <a:avLst/>
          </a:prstGeom>
          <a:noFill/>
        </p:spPr>
        <p:txBody>
          <a:bodyPr wrap="none" rtlCol="0">
            <a:spAutoFit/>
          </a:bodyPr>
          <a:lstStyle/>
          <a:p>
            <a:r>
              <a:rPr lang="fr-FR" i="1" dirty="0" smtClean="0"/>
              <a:t>« That </a:t>
            </a:r>
            <a:r>
              <a:rPr lang="fr-FR" i="1" dirty="0" err="1" smtClean="0"/>
              <a:t>smooth</a:t>
            </a:r>
            <a:r>
              <a:rPr lang="fr-FR" i="1" dirty="0" smtClean="0"/>
              <a:t> </a:t>
            </a:r>
            <a:r>
              <a:rPr lang="fr-FR" i="1" dirty="0" err="1" smtClean="0"/>
              <a:t>faced</a:t>
            </a:r>
            <a:r>
              <a:rPr lang="fr-FR" i="1" dirty="0" smtClean="0"/>
              <a:t> gentleman, </a:t>
            </a:r>
            <a:r>
              <a:rPr lang="fr-FR" i="1" dirty="0" err="1" smtClean="0"/>
              <a:t>tickling</a:t>
            </a:r>
            <a:r>
              <a:rPr lang="fr-FR" i="1" dirty="0" smtClean="0"/>
              <a:t> </a:t>
            </a:r>
            <a:r>
              <a:rPr lang="fr-FR" i="1" dirty="0" err="1" smtClean="0"/>
              <a:t>commodity</a:t>
            </a:r>
            <a:r>
              <a:rPr lang="fr-FR" i="1" dirty="0" smtClean="0"/>
              <a:t>,</a:t>
            </a:r>
          </a:p>
          <a:p>
            <a:r>
              <a:rPr lang="fr-FR" i="1" dirty="0" err="1" smtClean="0"/>
              <a:t>Commodity</a:t>
            </a:r>
            <a:r>
              <a:rPr lang="fr-FR" i="1" dirty="0" smtClean="0"/>
              <a:t>, the </a:t>
            </a:r>
            <a:r>
              <a:rPr lang="fr-FR" i="1" dirty="0" err="1" smtClean="0"/>
              <a:t>bias</a:t>
            </a:r>
            <a:r>
              <a:rPr lang="fr-FR" i="1" dirty="0" smtClean="0"/>
              <a:t> of the world,</a:t>
            </a:r>
          </a:p>
          <a:p>
            <a:r>
              <a:rPr lang="fr-FR" i="1" dirty="0" smtClean="0"/>
              <a:t>The world </a:t>
            </a:r>
            <a:r>
              <a:rPr lang="fr-FR" i="1" dirty="0" err="1" smtClean="0"/>
              <a:t>who</a:t>
            </a:r>
            <a:r>
              <a:rPr lang="fr-FR" i="1" dirty="0" smtClean="0"/>
              <a:t> of </a:t>
            </a:r>
            <a:r>
              <a:rPr lang="fr-FR" i="1" dirty="0" err="1" smtClean="0"/>
              <a:t>itself</a:t>
            </a:r>
            <a:r>
              <a:rPr lang="fr-FR" i="1" dirty="0" smtClean="0"/>
              <a:t> </a:t>
            </a:r>
            <a:r>
              <a:rPr lang="fr-FR" i="1" dirty="0" err="1" smtClean="0"/>
              <a:t>is</a:t>
            </a:r>
            <a:r>
              <a:rPr lang="fr-FR" i="1" dirty="0" smtClean="0"/>
              <a:t> </a:t>
            </a:r>
            <a:r>
              <a:rPr lang="fr-FR" i="1" dirty="0" err="1" smtClean="0"/>
              <a:t>peised</a:t>
            </a:r>
            <a:r>
              <a:rPr lang="fr-FR" i="1" dirty="0" smtClean="0"/>
              <a:t> </a:t>
            </a:r>
            <a:r>
              <a:rPr lang="fr-FR" i="1" dirty="0" err="1" smtClean="0"/>
              <a:t>well</a:t>
            </a:r>
            <a:r>
              <a:rPr lang="fr-FR" i="1" dirty="0" smtClean="0"/>
              <a:t>,</a:t>
            </a:r>
          </a:p>
          <a:p>
            <a:r>
              <a:rPr lang="fr-FR" i="1" dirty="0" smtClean="0"/>
              <a:t>Made to </a:t>
            </a:r>
            <a:r>
              <a:rPr lang="fr-FR" i="1" dirty="0" err="1" smtClean="0"/>
              <a:t>run</a:t>
            </a:r>
            <a:r>
              <a:rPr lang="fr-FR" i="1" dirty="0" smtClean="0"/>
              <a:t> </a:t>
            </a:r>
            <a:r>
              <a:rPr lang="fr-FR" i="1" dirty="0" err="1" smtClean="0"/>
              <a:t>even</a:t>
            </a:r>
            <a:r>
              <a:rPr lang="fr-FR" i="1" dirty="0" smtClean="0"/>
              <a:t> </a:t>
            </a:r>
            <a:r>
              <a:rPr lang="fr-FR" i="1" dirty="0" err="1" smtClean="0"/>
              <a:t>upon</a:t>
            </a:r>
            <a:r>
              <a:rPr lang="fr-FR" i="1" dirty="0" smtClean="0"/>
              <a:t> </a:t>
            </a:r>
            <a:r>
              <a:rPr lang="fr-FR" i="1" dirty="0" err="1" smtClean="0"/>
              <a:t>even</a:t>
            </a:r>
            <a:r>
              <a:rPr lang="fr-FR" i="1" dirty="0" smtClean="0"/>
              <a:t> </a:t>
            </a:r>
            <a:r>
              <a:rPr lang="fr-FR" i="1" dirty="0" err="1" smtClean="0"/>
              <a:t>ground</a:t>
            </a:r>
            <a:r>
              <a:rPr lang="fr-FR" i="1" dirty="0" smtClean="0"/>
              <a:t>,</a:t>
            </a:r>
          </a:p>
          <a:p>
            <a:r>
              <a:rPr lang="fr-FR" i="1" dirty="0" smtClean="0"/>
              <a:t>Till </a:t>
            </a:r>
            <a:r>
              <a:rPr lang="fr-FR" i="1" dirty="0" err="1" smtClean="0"/>
              <a:t>this</a:t>
            </a:r>
            <a:r>
              <a:rPr lang="fr-FR" i="1" dirty="0" smtClean="0"/>
              <a:t> </a:t>
            </a:r>
            <a:r>
              <a:rPr lang="fr-FR" i="1" dirty="0" err="1" smtClean="0"/>
              <a:t>advantage</a:t>
            </a:r>
            <a:r>
              <a:rPr lang="fr-FR" i="1" dirty="0" smtClean="0"/>
              <a:t>, </a:t>
            </a:r>
            <a:r>
              <a:rPr lang="fr-FR" i="1" dirty="0" err="1" smtClean="0"/>
              <a:t>this</a:t>
            </a:r>
            <a:r>
              <a:rPr lang="fr-FR" i="1" dirty="0" smtClean="0"/>
              <a:t> vile </a:t>
            </a:r>
            <a:r>
              <a:rPr lang="fr-FR" i="1" dirty="0" err="1" smtClean="0"/>
              <a:t>drawing</a:t>
            </a:r>
            <a:r>
              <a:rPr lang="fr-FR" i="1" dirty="0" smtClean="0"/>
              <a:t> </a:t>
            </a:r>
            <a:r>
              <a:rPr lang="fr-FR" i="1" dirty="0" err="1" smtClean="0"/>
              <a:t>bias</a:t>
            </a:r>
            <a:r>
              <a:rPr lang="fr-FR" i="1" dirty="0" smtClean="0"/>
              <a:t>,</a:t>
            </a:r>
          </a:p>
          <a:p>
            <a:r>
              <a:rPr lang="fr-FR" i="1" dirty="0" smtClean="0"/>
              <a:t>This </a:t>
            </a:r>
            <a:r>
              <a:rPr lang="fr-FR" i="1" dirty="0" err="1" smtClean="0"/>
              <a:t>sway</a:t>
            </a:r>
            <a:r>
              <a:rPr lang="fr-FR" i="1" dirty="0" smtClean="0"/>
              <a:t> of motion, </a:t>
            </a:r>
            <a:r>
              <a:rPr lang="fr-FR" i="1" dirty="0" err="1" smtClean="0"/>
              <a:t>this</a:t>
            </a:r>
            <a:r>
              <a:rPr lang="fr-FR" i="1" dirty="0" smtClean="0"/>
              <a:t> </a:t>
            </a:r>
            <a:r>
              <a:rPr lang="fr-FR" i="1" dirty="0" err="1" smtClean="0"/>
              <a:t>commodity</a:t>
            </a:r>
            <a:r>
              <a:rPr lang="fr-FR" i="1" dirty="0" smtClean="0"/>
              <a:t>,</a:t>
            </a:r>
          </a:p>
          <a:p>
            <a:r>
              <a:rPr lang="fr-FR" i="1" dirty="0" err="1" smtClean="0"/>
              <a:t>Makes</a:t>
            </a:r>
            <a:r>
              <a:rPr lang="fr-FR" i="1" dirty="0" smtClean="0"/>
              <a:t> </a:t>
            </a:r>
            <a:r>
              <a:rPr lang="fr-FR" i="1" dirty="0" err="1" smtClean="0"/>
              <a:t>it</a:t>
            </a:r>
            <a:r>
              <a:rPr lang="fr-FR" i="1" dirty="0" smtClean="0"/>
              <a:t> </a:t>
            </a:r>
            <a:r>
              <a:rPr lang="fr-FR" i="1" dirty="0" err="1" smtClean="0"/>
              <a:t>take</a:t>
            </a:r>
            <a:r>
              <a:rPr lang="fr-FR" i="1" dirty="0" smtClean="0"/>
              <a:t> </a:t>
            </a:r>
            <a:r>
              <a:rPr lang="fr-FR" i="1" dirty="0" err="1" smtClean="0"/>
              <a:t>head</a:t>
            </a:r>
            <a:r>
              <a:rPr lang="fr-FR" i="1" dirty="0" smtClean="0"/>
              <a:t> </a:t>
            </a:r>
            <a:r>
              <a:rPr lang="fr-FR" i="1" dirty="0" err="1" smtClean="0"/>
              <a:t>from</a:t>
            </a:r>
            <a:r>
              <a:rPr lang="fr-FR" i="1" dirty="0" smtClean="0"/>
              <a:t> all </a:t>
            </a:r>
            <a:r>
              <a:rPr lang="fr-FR" i="1" dirty="0" err="1" smtClean="0"/>
              <a:t>indifferency</a:t>
            </a:r>
            <a:r>
              <a:rPr lang="fr-FR" i="1" dirty="0" smtClean="0"/>
              <a:t>,</a:t>
            </a:r>
          </a:p>
          <a:p>
            <a:r>
              <a:rPr lang="fr-FR" i="1" dirty="0" err="1" smtClean="0"/>
              <a:t>From</a:t>
            </a:r>
            <a:r>
              <a:rPr lang="fr-FR" i="1" dirty="0" smtClean="0"/>
              <a:t> all direction, </a:t>
            </a:r>
            <a:r>
              <a:rPr lang="fr-FR" i="1" dirty="0" err="1" smtClean="0"/>
              <a:t>purpose</a:t>
            </a:r>
            <a:r>
              <a:rPr lang="fr-FR" i="1" dirty="0" smtClean="0"/>
              <a:t>, course, </a:t>
            </a:r>
            <a:r>
              <a:rPr lang="fr-FR" i="1" dirty="0" err="1" smtClean="0"/>
              <a:t>intent</a:t>
            </a:r>
            <a:r>
              <a:rPr lang="fr-FR" i="1" dirty="0" smtClean="0"/>
              <a:t>. »</a:t>
            </a:r>
          </a:p>
          <a:p>
            <a:endParaRPr lang="fr-FR" dirty="0"/>
          </a:p>
          <a:p>
            <a:r>
              <a:rPr lang="fr-FR" dirty="0" smtClean="0"/>
              <a:t>(King John, </a:t>
            </a:r>
            <a:r>
              <a:rPr lang="fr-FR" dirty="0" err="1" smtClean="0"/>
              <a:t>II,i</a:t>
            </a:r>
            <a:r>
              <a:rPr lang="fr-FR" dirty="0" smtClean="0"/>
              <a:t>)</a:t>
            </a:r>
            <a:endParaRPr lang="fr-FR" dirty="0"/>
          </a:p>
        </p:txBody>
      </p:sp>
    </p:spTree>
    <p:extLst>
      <p:ext uri="{BB962C8B-B14F-4D97-AF65-F5344CB8AC3E}">
        <p14:creationId xmlns:p14="http://schemas.microsoft.com/office/powerpoint/2010/main" val="81648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97158484"/>
              </p:ext>
            </p:extLst>
          </p:nvPr>
        </p:nvGraphicFramePr>
        <p:xfrm>
          <a:off x="395536" y="4581128"/>
          <a:ext cx="8496942" cy="144015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8005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80053">
                <a:tc>
                  <a:txBody>
                    <a:bodyPr/>
                    <a:lstStyle/>
                    <a:p>
                      <a:r>
                        <a:rPr lang="fr-FR" dirty="0" smtClean="0"/>
                        <a:t>205</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Licences, procédés</a:t>
                      </a:r>
                      <a:endParaRPr lang="fr-FR" dirty="0">
                        <a:solidFill>
                          <a:schemeClr val="tx1"/>
                        </a:solidFill>
                      </a:endParaRPr>
                    </a:p>
                  </a:txBody>
                  <a:tcPr/>
                </a:tc>
                <a:tc>
                  <a:txBody>
                    <a:bodyPr/>
                    <a:lstStyle/>
                    <a:p>
                      <a:r>
                        <a:rPr lang="fr-FR" dirty="0" smtClean="0"/>
                        <a:t>7431,12</a:t>
                      </a:r>
                      <a:endParaRPr lang="fr-FR" dirty="0"/>
                    </a:p>
                  </a:txBody>
                  <a:tcPr/>
                </a:tc>
                <a:tc>
                  <a:txBody>
                    <a:bodyPr/>
                    <a:lstStyle/>
                    <a:p>
                      <a:endParaRPr lang="fr-FR" dirty="0"/>
                    </a:p>
                  </a:txBody>
                  <a:tcPr/>
                </a:tc>
              </a:tr>
              <a:tr h="48005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7431,12</a:t>
                      </a:r>
                      <a:endParaRPr lang="fr-FR" dirty="0"/>
                    </a:p>
                  </a:txBody>
                  <a:tcPr/>
                </a:tc>
              </a:tr>
            </a:tbl>
          </a:graphicData>
        </a:graphic>
      </p:graphicFrame>
      <p:sp>
        <p:nvSpPr>
          <p:cNvPr id="9" name="ZoneTexte 8"/>
          <p:cNvSpPr txBox="1"/>
          <p:nvPr/>
        </p:nvSpPr>
        <p:spPr>
          <a:xfrm>
            <a:off x="1187624" y="764704"/>
            <a:ext cx="5976664" cy="400110"/>
          </a:xfrm>
          <a:prstGeom prst="rect">
            <a:avLst/>
          </a:prstGeom>
          <a:noFill/>
        </p:spPr>
        <p:txBody>
          <a:bodyPr wrap="square" rtlCol="0">
            <a:spAutoFit/>
          </a:bodyPr>
          <a:lstStyle/>
          <a:p>
            <a:pPr algn="ctr"/>
            <a:r>
              <a:rPr lang="fr-FR" sz="2000" b="1" dirty="0">
                <a:solidFill>
                  <a:prstClr val="black"/>
                </a:solidFill>
              </a:rPr>
              <a:t>Report des opérations sur le </a:t>
            </a:r>
            <a:r>
              <a:rPr lang="fr-FR" sz="2000" b="1" dirty="0" smtClean="0">
                <a:solidFill>
                  <a:prstClr val="black"/>
                </a:solidFill>
              </a:rPr>
              <a:t>« grand livre » </a:t>
            </a:r>
            <a:r>
              <a:rPr lang="fr-FR" sz="2000" b="1" dirty="0">
                <a:solidFill>
                  <a:prstClr val="black"/>
                </a:solidFill>
              </a:rPr>
              <a:t>:</a:t>
            </a:r>
          </a:p>
        </p:txBody>
      </p:sp>
      <p:graphicFrame>
        <p:nvGraphicFramePr>
          <p:cNvPr id="7" name="Tableau 6"/>
          <p:cNvGraphicFramePr>
            <a:graphicFrameLocks noGrp="1"/>
          </p:cNvGraphicFramePr>
          <p:nvPr>
            <p:extLst>
              <p:ext uri="{D42A27DB-BD31-4B8C-83A1-F6EECF244321}">
                <p14:modId xmlns:p14="http://schemas.microsoft.com/office/powerpoint/2010/main" val="3494432246"/>
              </p:ext>
            </p:extLst>
          </p:nvPr>
        </p:nvGraphicFramePr>
        <p:xfrm>
          <a:off x="1367644" y="2276872"/>
          <a:ext cx="2664296" cy="1440160"/>
        </p:xfrm>
        <a:graphic>
          <a:graphicData uri="http://schemas.openxmlformats.org/drawingml/2006/table">
            <a:tbl>
              <a:tblPr firstRow="1" bandRow="1">
                <a:tableStyleId>{5C22544A-7EE6-4342-B048-85BDC9FD1C3A}</a:tableStyleId>
              </a:tblPr>
              <a:tblGrid>
                <a:gridCol w="1368152"/>
                <a:gridCol w="1296144"/>
              </a:tblGrid>
              <a:tr h="1440160">
                <a:tc>
                  <a:txBody>
                    <a:bodyPr/>
                    <a:lstStyle/>
                    <a:p>
                      <a:pPr algn="r"/>
                      <a:r>
                        <a:rPr lang="fr-FR" sz="2400" dirty="0" smtClean="0">
                          <a:solidFill>
                            <a:schemeClr val="tx1"/>
                          </a:solidFill>
                        </a:rPr>
                        <a:t>7431,12</a:t>
                      </a: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8" name="ZoneTexte 7"/>
          <p:cNvSpPr txBox="1"/>
          <p:nvPr/>
        </p:nvSpPr>
        <p:spPr>
          <a:xfrm>
            <a:off x="1331640" y="1775618"/>
            <a:ext cx="2736304" cy="461665"/>
          </a:xfrm>
          <a:prstGeom prst="rect">
            <a:avLst/>
          </a:prstGeom>
          <a:noFill/>
        </p:spPr>
        <p:txBody>
          <a:bodyPr wrap="square" rtlCol="0">
            <a:spAutoFit/>
          </a:bodyPr>
          <a:lstStyle/>
          <a:p>
            <a:pPr algn="ctr"/>
            <a:r>
              <a:rPr lang="fr-FR" sz="2400" b="1" dirty="0">
                <a:solidFill>
                  <a:prstClr val="black"/>
                </a:solidFill>
              </a:rPr>
              <a:t>205</a:t>
            </a:r>
          </a:p>
        </p:txBody>
      </p:sp>
      <p:graphicFrame>
        <p:nvGraphicFramePr>
          <p:cNvPr id="10" name="Tableau 9"/>
          <p:cNvGraphicFramePr>
            <a:graphicFrameLocks noGrp="1"/>
          </p:cNvGraphicFramePr>
          <p:nvPr>
            <p:extLst>
              <p:ext uri="{D42A27DB-BD31-4B8C-83A1-F6EECF244321}">
                <p14:modId xmlns:p14="http://schemas.microsoft.com/office/powerpoint/2010/main" val="1907490195"/>
              </p:ext>
            </p:extLst>
          </p:nvPr>
        </p:nvGraphicFramePr>
        <p:xfrm>
          <a:off x="4752020" y="2243708"/>
          <a:ext cx="2664296" cy="1443707"/>
        </p:xfrm>
        <a:graphic>
          <a:graphicData uri="http://schemas.openxmlformats.org/drawingml/2006/table">
            <a:tbl>
              <a:tblPr firstRow="1" bandRow="1">
                <a:tableStyleId>{5C22544A-7EE6-4342-B048-85BDC9FD1C3A}</a:tableStyleId>
              </a:tblPr>
              <a:tblGrid>
                <a:gridCol w="1368152"/>
                <a:gridCol w="1296144"/>
              </a:tblGrid>
              <a:tr h="1443707">
                <a:tc>
                  <a:txBody>
                    <a:bodyPr/>
                    <a:lstStyle/>
                    <a:p>
                      <a:pPr algn="r"/>
                      <a:endParaRPr lang="fr-FR" sz="2400" dirty="0" smtClean="0">
                        <a:solidFill>
                          <a:schemeClr val="tx1"/>
                        </a:solidFill>
                      </a:endParaRP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mn-lt"/>
                          <a:ea typeface="+mn-ea"/>
                          <a:cs typeface="+mn-cs"/>
                        </a:rPr>
                        <a:t>7431,12</a:t>
                      </a:r>
                    </a:p>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11" name="ZoneTexte 10"/>
          <p:cNvSpPr txBox="1"/>
          <p:nvPr/>
        </p:nvSpPr>
        <p:spPr>
          <a:xfrm>
            <a:off x="4752020" y="1782043"/>
            <a:ext cx="2736304" cy="461665"/>
          </a:xfrm>
          <a:prstGeom prst="rect">
            <a:avLst/>
          </a:prstGeom>
          <a:noFill/>
        </p:spPr>
        <p:txBody>
          <a:bodyPr wrap="square" rtlCol="0">
            <a:spAutoFit/>
          </a:bodyPr>
          <a:lstStyle/>
          <a:p>
            <a:pPr algn="ctr"/>
            <a:r>
              <a:rPr lang="fr-FR" sz="2400" b="1" dirty="0">
                <a:solidFill>
                  <a:prstClr val="black"/>
                </a:solidFill>
              </a:rPr>
              <a:t>512</a:t>
            </a:r>
          </a:p>
        </p:txBody>
      </p:sp>
      <p:sp>
        <p:nvSpPr>
          <p:cNvPr id="2" name="Rectangle 1"/>
          <p:cNvSpPr/>
          <p:nvPr/>
        </p:nvSpPr>
        <p:spPr>
          <a:xfrm>
            <a:off x="1525092" y="2364780"/>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6339408" y="2348880"/>
            <a:ext cx="11161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Ellipse 13"/>
          <p:cNvSpPr/>
          <p:nvPr/>
        </p:nvSpPr>
        <p:spPr>
          <a:xfrm>
            <a:off x="5986980" y="5046660"/>
            <a:ext cx="1248120" cy="4914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
        <p:nvSpPr>
          <p:cNvPr id="26" name="Ellipse 25"/>
          <p:cNvSpPr/>
          <p:nvPr/>
        </p:nvSpPr>
        <p:spPr>
          <a:xfrm>
            <a:off x="7284960" y="5536440"/>
            <a:ext cx="1366200" cy="46188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cxnSp>
        <p:nvCxnSpPr>
          <p:cNvPr id="29" name="Connecteur droit 28"/>
          <p:cNvCxnSpPr>
            <a:stCxn id="26" idx="0"/>
          </p:cNvCxnSpPr>
          <p:nvPr/>
        </p:nvCxnSpPr>
        <p:spPr>
          <a:xfrm flipH="1" flipV="1">
            <a:off x="6804248" y="2924944"/>
            <a:ext cx="1163812" cy="2611496"/>
          </a:xfrm>
          <a:prstGeom prst="line">
            <a:avLst/>
          </a:prstGeom>
          <a:ln w="24000">
            <a:solidFill>
              <a:srgbClr val="ED1C2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2411760" y="2924944"/>
            <a:ext cx="3783280" cy="2221562"/>
          </a:xfrm>
          <a:prstGeom prst="line">
            <a:avLst/>
          </a:prstGeom>
          <a:ln w="24000">
            <a:solidFill>
              <a:srgbClr val="ED1C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6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comptable</a:t>
            </a:r>
            <a:endParaRPr lang="fr-FR" dirty="0"/>
          </a:p>
        </p:txBody>
      </p:sp>
      <p:sp>
        <p:nvSpPr>
          <p:cNvPr id="3" name="Espace réservé du contenu 2"/>
          <p:cNvSpPr>
            <a:spLocks noGrp="1"/>
          </p:cNvSpPr>
          <p:nvPr>
            <p:ph idx="1"/>
          </p:nvPr>
        </p:nvSpPr>
        <p:spPr>
          <a:xfrm>
            <a:off x="457200" y="1600200"/>
            <a:ext cx="8435280" cy="4525963"/>
          </a:xfrm>
        </p:spPr>
        <p:txBody>
          <a:bodyPr>
            <a:normAutofit fontScale="85000" lnSpcReduction="20000"/>
          </a:bodyPr>
          <a:lstStyle/>
          <a:p>
            <a:pPr marL="0" indent="0">
              <a:buNone/>
            </a:pPr>
            <a:r>
              <a:rPr lang="fr-FR" dirty="0" smtClean="0"/>
              <a:t>C’est un document normatif qui :</a:t>
            </a:r>
          </a:p>
          <a:p>
            <a:pPr>
              <a:buFontTx/>
              <a:buChar char="-"/>
            </a:pPr>
            <a:r>
              <a:rPr lang="fr-FR" dirty="0"/>
              <a:t>é</a:t>
            </a:r>
            <a:r>
              <a:rPr lang="fr-FR" dirty="0" smtClean="0"/>
              <a:t>nonce les principes de la comptabilité</a:t>
            </a:r>
          </a:p>
          <a:p>
            <a:pPr>
              <a:buFontTx/>
              <a:buChar char="-"/>
            </a:pPr>
            <a:r>
              <a:rPr lang="fr-FR" dirty="0"/>
              <a:t>c</a:t>
            </a:r>
            <a:r>
              <a:rPr lang="fr-FR" dirty="0" smtClean="0"/>
              <a:t>odifie la nomenclature des comptes</a:t>
            </a:r>
          </a:p>
          <a:p>
            <a:pPr>
              <a:buFontTx/>
              <a:buChar char="-"/>
            </a:pPr>
            <a:r>
              <a:rPr lang="fr-FR" dirty="0"/>
              <a:t>d</a:t>
            </a:r>
            <a:r>
              <a:rPr lang="fr-FR" dirty="0" smtClean="0"/>
              <a:t>écrit les techniques comptables à employer.</a:t>
            </a:r>
          </a:p>
          <a:p>
            <a:pPr marL="0" indent="0">
              <a:buNone/>
            </a:pPr>
            <a:endParaRPr lang="fr-FR" dirty="0" smtClean="0"/>
          </a:p>
          <a:p>
            <a:pPr marL="0" indent="0">
              <a:buNone/>
            </a:pPr>
            <a:r>
              <a:rPr lang="fr-FR" dirty="0" smtClean="0"/>
              <a:t>Il existe plusieurs variations du plan comptable :</a:t>
            </a:r>
          </a:p>
          <a:p>
            <a:pPr marL="0" indent="0">
              <a:buNone/>
            </a:pPr>
            <a:r>
              <a:rPr lang="fr-FR" dirty="0" smtClean="0"/>
              <a:t>-   plan comptable général (pour les entreprises)</a:t>
            </a:r>
          </a:p>
          <a:p>
            <a:pPr>
              <a:buFontTx/>
              <a:buChar char="-"/>
            </a:pPr>
            <a:r>
              <a:rPr lang="fr-FR" dirty="0" smtClean="0"/>
              <a:t>plan comptable des associations</a:t>
            </a:r>
          </a:p>
          <a:p>
            <a:pPr>
              <a:buFontTx/>
              <a:buChar char="-"/>
            </a:pPr>
            <a:r>
              <a:rPr lang="fr-FR" dirty="0"/>
              <a:t>plan </a:t>
            </a:r>
            <a:r>
              <a:rPr lang="fr-FR" dirty="0" smtClean="0"/>
              <a:t>comptable des </a:t>
            </a:r>
            <a:r>
              <a:rPr lang="fr-FR" dirty="0"/>
              <a:t>organismes de sécurité </a:t>
            </a:r>
            <a:r>
              <a:rPr lang="fr-FR" dirty="0" smtClean="0"/>
              <a:t>sociale</a:t>
            </a:r>
          </a:p>
          <a:p>
            <a:pPr>
              <a:buFontTx/>
              <a:buChar char="-"/>
            </a:pPr>
            <a:r>
              <a:rPr lang="fr-FR" dirty="0"/>
              <a:t>e</a:t>
            </a:r>
            <a:r>
              <a:rPr lang="fr-FR" dirty="0" smtClean="0"/>
              <a:t>tc.	</a:t>
            </a:r>
            <a:endParaRPr lang="fr-FR" dirty="0"/>
          </a:p>
        </p:txBody>
      </p:sp>
    </p:spTree>
    <p:extLst>
      <p:ext uri="{BB962C8B-B14F-4D97-AF65-F5344CB8AC3E}">
        <p14:creationId xmlns:p14="http://schemas.microsoft.com/office/powerpoint/2010/main" val="428914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comptable des universités</a:t>
            </a:r>
            <a:endParaRPr lang="fr-FR" dirty="0"/>
          </a:p>
        </p:txBody>
      </p:sp>
      <p:sp>
        <p:nvSpPr>
          <p:cNvPr id="3" name="Espace réservé du contenu 2"/>
          <p:cNvSpPr>
            <a:spLocks noGrp="1"/>
          </p:cNvSpPr>
          <p:nvPr>
            <p:ph idx="1"/>
          </p:nvPr>
        </p:nvSpPr>
        <p:spPr/>
        <p:txBody>
          <a:bodyPr/>
          <a:lstStyle/>
          <a:p>
            <a:pPr marL="0" indent="0">
              <a:buNone/>
            </a:pPr>
            <a:r>
              <a:rPr lang="fr-FR" dirty="0" smtClean="0"/>
              <a:t>La comptabilité des universités est régie par </a:t>
            </a:r>
            <a:r>
              <a:rPr lang="fr-FR" dirty="0" smtClean="0">
                <a:solidFill>
                  <a:srgbClr val="FF0000"/>
                </a:solidFill>
              </a:rPr>
              <a:t>l’instruction codificatrice M9-3 </a:t>
            </a:r>
            <a:r>
              <a:rPr lang="fr-FR" dirty="0" smtClean="0"/>
              <a:t>du 21 septembre 2000, qui reprend l’essentiel du plan comptable général, avec quelques adaptations destinées à tenir compte des spécificités des EPSCP.</a:t>
            </a:r>
          </a:p>
          <a:p>
            <a:pPr marL="0" indent="0">
              <a:buNone/>
            </a:pPr>
            <a:r>
              <a:rPr lang="fr-FR" dirty="0" smtClean="0"/>
              <a:t>Ce principe est réaffirmé </a:t>
            </a:r>
            <a:r>
              <a:rPr lang="fr-FR" smtClean="0"/>
              <a:t>dans l’article 30 de la LOLF.</a:t>
            </a:r>
            <a:endParaRPr lang="fr-FR" dirty="0"/>
          </a:p>
        </p:txBody>
      </p:sp>
    </p:spTree>
    <p:extLst>
      <p:ext uri="{BB962C8B-B14F-4D97-AF65-F5344CB8AC3E}">
        <p14:creationId xmlns:p14="http://schemas.microsoft.com/office/powerpoint/2010/main" val="150730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grands principes</a:t>
            </a:r>
            <a:endParaRPr lang="fr-FR" dirty="0"/>
          </a:p>
        </p:txBody>
      </p:sp>
      <p:sp>
        <p:nvSpPr>
          <p:cNvPr id="3" name="Espace réservé du contenu 2"/>
          <p:cNvSpPr>
            <a:spLocks noGrp="1"/>
          </p:cNvSpPr>
          <p:nvPr>
            <p:ph idx="1"/>
          </p:nvPr>
        </p:nvSpPr>
        <p:spPr/>
        <p:txBody>
          <a:bodyPr/>
          <a:lstStyle/>
          <a:p>
            <a:pPr marL="0" indent="0">
              <a:buNone/>
            </a:pPr>
            <a:r>
              <a:rPr lang="fr-FR" dirty="0"/>
              <a:t> </a:t>
            </a:r>
            <a:r>
              <a:rPr lang="fr-FR" dirty="0" smtClean="0"/>
              <a:t> </a:t>
            </a:r>
            <a:r>
              <a:rPr lang="fr-FR" dirty="0"/>
              <a:t>P</a:t>
            </a:r>
            <a:r>
              <a:rPr lang="fr-FR" dirty="0" smtClean="0"/>
              <a:t>rincipe </a:t>
            </a:r>
            <a:r>
              <a:rPr lang="fr-FR" dirty="0"/>
              <a:t>d’indépendance des </a:t>
            </a:r>
            <a:r>
              <a:rPr lang="fr-FR" dirty="0" smtClean="0"/>
              <a:t>exercices</a:t>
            </a:r>
          </a:p>
          <a:p>
            <a:pPr marL="0" indent="0">
              <a:buNone/>
            </a:pPr>
            <a:r>
              <a:rPr lang="fr-FR" dirty="0" smtClean="0"/>
              <a:t>  Principe </a:t>
            </a:r>
            <a:r>
              <a:rPr lang="fr-FR" dirty="0"/>
              <a:t>des coûts </a:t>
            </a:r>
            <a:r>
              <a:rPr lang="fr-FR" dirty="0" smtClean="0"/>
              <a:t>historiques</a:t>
            </a:r>
          </a:p>
          <a:p>
            <a:pPr marL="0" indent="0">
              <a:buNone/>
            </a:pPr>
            <a:r>
              <a:rPr lang="fr-FR" dirty="0"/>
              <a:t> </a:t>
            </a:r>
            <a:r>
              <a:rPr lang="fr-FR" dirty="0" smtClean="0"/>
              <a:t> Principe </a:t>
            </a:r>
            <a:r>
              <a:rPr lang="fr-FR" dirty="0"/>
              <a:t>de </a:t>
            </a:r>
            <a:r>
              <a:rPr lang="fr-FR" dirty="0" smtClean="0"/>
              <a:t>prudence</a:t>
            </a:r>
          </a:p>
          <a:p>
            <a:pPr marL="0" indent="0">
              <a:buNone/>
            </a:pPr>
            <a:r>
              <a:rPr lang="fr-FR" dirty="0" smtClean="0"/>
              <a:t>  Principe </a:t>
            </a:r>
            <a:r>
              <a:rPr lang="fr-FR" dirty="0"/>
              <a:t>de permanence des </a:t>
            </a:r>
            <a:r>
              <a:rPr lang="fr-FR" dirty="0" smtClean="0"/>
              <a:t>méthodes</a:t>
            </a:r>
          </a:p>
          <a:p>
            <a:pPr marL="0" indent="0">
              <a:buNone/>
            </a:pPr>
            <a:r>
              <a:rPr lang="fr-FR" dirty="0"/>
              <a:t> </a:t>
            </a:r>
            <a:r>
              <a:rPr lang="fr-FR" dirty="0" smtClean="0"/>
              <a:t> Principe </a:t>
            </a:r>
            <a:r>
              <a:rPr lang="fr-FR" dirty="0"/>
              <a:t>de </a:t>
            </a:r>
            <a:r>
              <a:rPr lang="fr-FR" dirty="0" smtClean="0"/>
              <a:t>non-compensation</a:t>
            </a:r>
          </a:p>
          <a:p>
            <a:pPr marL="0" indent="0">
              <a:buNone/>
            </a:pPr>
            <a:r>
              <a:rPr lang="fr-FR" dirty="0" smtClean="0"/>
              <a:t>  Principe des droits constatés</a:t>
            </a:r>
            <a:endParaRPr lang="fr-FR" dirty="0"/>
          </a:p>
        </p:txBody>
      </p:sp>
    </p:spTree>
    <p:extLst>
      <p:ext uri="{BB962C8B-B14F-4D97-AF65-F5344CB8AC3E}">
        <p14:creationId xmlns:p14="http://schemas.microsoft.com/office/powerpoint/2010/main" val="62371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nomenclature des comptes</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Il y a sept classes de comptes :</a:t>
            </a:r>
          </a:p>
          <a:p>
            <a:pPr marL="0" indent="0">
              <a:buNone/>
            </a:pPr>
            <a:r>
              <a:rPr lang="fr-FR" dirty="0" smtClean="0"/>
              <a:t>Classe 1 : comptes </a:t>
            </a:r>
            <a:r>
              <a:rPr lang="fr-FR" dirty="0"/>
              <a:t>de passif </a:t>
            </a:r>
            <a:endParaRPr lang="fr-FR" dirty="0" smtClean="0"/>
          </a:p>
          <a:p>
            <a:pPr marL="0" indent="0">
              <a:buNone/>
            </a:pPr>
            <a:r>
              <a:rPr lang="fr-FR" dirty="0"/>
              <a:t>Classe </a:t>
            </a:r>
            <a:r>
              <a:rPr lang="fr-FR" dirty="0" smtClean="0"/>
              <a:t>2 </a:t>
            </a:r>
            <a:r>
              <a:rPr lang="fr-FR" dirty="0"/>
              <a:t>: </a:t>
            </a:r>
            <a:r>
              <a:rPr lang="fr-FR" dirty="0" smtClean="0"/>
              <a:t>comptes </a:t>
            </a:r>
            <a:r>
              <a:rPr lang="fr-FR" dirty="0"/>
              <a:t>d’actif</a:t>
            </a:r>
            <a:endParaRPr lang="fr-FR" dirty="0" smtClean="0"/>
          </a:p>
          <a:p>
            <a:pPr marL="0" indent="0">
              <a:buNone/>
            </a:pPr>
            <a:r>
              <a:rPr lang="fr-FR" dirty="0"/>
              <a:t>Classe </a:t>
            </a:r>
            <a:r>
              <a:rPr lang="fr-FR" dirty="0" smtClean="0"/>
              <a:t>3 </a:t>
            </a:r>
            <a:r>
              <a:rPr lang="fr-FR" dirty="0"/>
              <a:t>: comptes </a:t>
            </a:r>
            <a:r>
              <a:rPr lang="fr-FR" dirty="0" smtClean="0"/>
              <a:t>de stocks</a:t>
            </a:r>
          </a:p>
          <a:p>
            <a:pPr marL="0" indent="0">
              <a:buNone/>
            </a:pPr>
            <a:r>
              <a:rPr lang="fr-FR" dirty="0"/>
              <a:t>Classe </a:t>
            </a:r>
            <a:r>
              <a:rPr lang="fr-FR" dirty="0" smtClean="0"/>
              <a:t>4 </a:t>
            </a:r>
            <a:r>
              <a:rPr lang="fr-FR" dirty="0"/>
              <a:t>: comptes de </a:t>
            </a:r>
            <a:r>
              <a:rPr lang="fr-FR" dirty="0" smtClean="0"/>
              <a:t>tiers</a:t>
            </a:r>
          </a:p>
          <a:p>
            <a:pPr marL="0" indent="0">
              <a:buNone/>
            </a:pPr>
            <a:r>
              <a:rPr lang="fr-FR" dirty="0"/>
              <a:t>Classe </a:t>
            </a:r>
            <a:r>
              <a:rPr lang="fr-FR" dirty="0" smtClean="0"/>
              <a:t>5 </a:t>
            </a:r>
            <a:r>
              <a:rPr lang="fr-FR" dirty="0"/>
              <a:t>: comptes </a:t>
            </a:r>
            <a:r>
              <a:rPr lang="fr-FR" dirty="0" smtClean="0"/>
              <a:t>financiers</a:t>
            </a:r>
            <a:endParaRPr lang="fr-FR" dirty="0"/>
          </a:p>
          <a:p>
            <a:pPr marL="0" indent="0">
              <a:buNone/>
            </a:pPr>
            <a:r>
              <a:rPr lang="fr-FR" dirty="0"/>
              <a:t>Classe </a:t>
            </a:r>
            <a:r>
              <a:rPr lang="fr-FR" dirty="0" smtClean="0"/>
              <a:t>6 </a:t>
            </a:r>
            <a:r>
              <a:rPr lang="fr-FR" dirty="0"/>
              <a:t>: comptes de </a:t>
            </a:r>
            <a:r>
              <a:rPr lang="fr-FR" dirty="0" smtClean="0"/>
              <a:t>charges</a:t>
            </a:r>
            <a:endParaRPr lang="fr-FR" dirty="0"/>
          </a:p>
          <a:p>
            <a:pPr marL="0" indent="0">
              <a:buNone/>
            </a:pPr>
            <a:r>
              <a:rPr lang="fr-FR" dirty="0"/>
              <a:t>Classe </a:t>
            </a:r>
            <a:r>
              <a:rPr lang="fr-FR" dirty="0" smtClean="0"/>
              <a:t>7 </a:t>
            </a:r>
            <a:r>
              <a:rPr lang="fr-FR" dirty="0"/>
              <a:t>: comptes de </a:t>
            </a:r>
            <a:r>
              <a:rPr lang="fr-FR" dirty="0" smtClean="0"/>
              <a:t>produits.</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24325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nomenclature des comptes</a:t>
            </a: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Les comptes sont numérotés en arborescence, le premier chiffre étant celui de la classe.</a:t>
            </a:r>
          </a:p>
          <a:p>
            <a:pPr marL="0" indent="0">
              <a:buNone/>
            </a:pPr>
            <a:r>
              <a:rPr lang="fr-FR" dirty="0" smtClean="0"/>
              <a:t>Exemple :</a:t>
            </a:r>
          </a:p>
          <a:p>
            <a:pPr marL="0" indent="0">
              <a:buNone/>
            </a:pPr>
            <a:r>
              <a:rPr lang="fr-FR" dirty="0" smtClean="0"/>
              <a:t>Le compte 61 (Services extérieurs ) est la racine des comptes :</a:t>
            </a:r>
          </a:p>
          <a:p>
            <a:pPr marL="0" indent="0">
              <a:buNone/>
            </a:pPr>
            <a:r>
              <a:rPr lang="fr-FR" dirty="0" smtClean="0"/>
              <a:t>611 Sous-traitance générale</a:t>
            </a:r>
          </a:p>
          <a:p>
            <a:pPr marL="0" indent="0">
              <a:buNone/>
            </a:pPr>
            <a:r>
              <a:rPr lang="fr-FR" dirty="0" smtClean="0"/>
              <a:t>612 Redevances de crédit-bail</a:t>
            </a:r>
          </a:p>
          <a:p>
            <a:pPr marL="0" indent="0">
              <a:buNone/>
            </a:pPr>
            <a:r>
              <a:rPr lang="fr-FR" dirty="0"/>
              <a:t> </a:t>
            </a:r>
            <a:r>
              <a:rPr lang="fr-FR" dirty="0" smtClean="0"/>
              <a:t>       6122 Crédit-bail mobilier</a:t>
            </a:r>
          </a:p>
          <a:p>
            <a:pPr marL="0" indent="0">
              <a:buNone/>
            </a:pPr>
            <a:r>
              <a:rPr lang="fr-FR" dirty="0"/>
              <a:t> </a:t>
            </a:r>
            <a:r>
              <a:rPr lang="fr-FR" dirty="0" smtClean="0"/>
              <a:t>       </a:t>
            </a:r>
            <a:r>
              <a:rPr lang="fr-FR" dirty="0"/>
              <a:t>6125 Crédit-bail </a:t>
            </a:r>
            <a:r>
              <a:rPr lang="fr-FR" dirty="0" smtClean="0"/>
              <a:t>immobilier</a:t>
            </a:r>
          </a:p>
          <a:p>
            <a:pPr marL="0" indent="0">
              <a:buNone/>
            </a:pPr>
            <a:r>
              <a:rPr lang="fr-FR" dirty="0" smtClean="0"/>
              <a:t>613 Locations</a:t>
            </a:r>
          </a:p>
          <a:p>
            <a:pPr marL="0" indent="0">
              <a:buNone/>
            </a:pPr>
            <a:r>
              <a:rPr lang="fr-FR" dirty="0"/>
              <a:t> </a:t>
            </a:r>
            <a:r>
              <a:rPr lang="fr-FR" dirty="0" smtClean="0"/>
              <a:t>       6132 Locations immobilières</a:t>
            </a:r>
          </a:p>
          <a:p>
            <a:pPr marL="0" indent="0">
              <a:buNone/>
            </a:pPr>
            <a:r>
              <a:rPr lang="fr-FR" dirty="0"/>
              <a:t> </a:t>
            </a:r>
            <a:r>
              <a:rPr lang="fr-FR" dirty="0" smtClean="0"/>
              <a:t>       6135 Locations mobilières</a:t>
            </a:r>
          </a:p>
          <a:p>
            <a:pPr marL="0" indent="0">
              <a:buNone/>
            </a:pPr>
            <a:r>
              <a:rPr lang="fr-FR" dirty="0"/>
              <a:t> </a:t>
            </a:r>
            <a:r>
              <a:rPr lang="fr-FR" dirty="0" smtClean="0"/>
              <a:t>       6136 Mali sur emballages restitués</a:t>
            </a:r>
          </a:p>
          <a:p>
            <a:pPr marL="0" indent="0">
              <a:buNone/>
            </a:pPr>
            <a:r>
              <a:rPr lang="fr-FR" dirty="0" smtClean="0"/>
              <a:t>Etc.</a:t>
            </a:r>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217155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exemple de comptabilité :</a:t>
            </a:r>
            <a:br>
              <a:rPr lang="fr-FR" dirty="0" smtClean="0"/>
            </a:br>
            <a:r>
              <a:rPr lang="fr-FR" dirty="0" smtClean="0"/>
              <a:t>la boulangerie Dupin</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77155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Dépôt d’un capital de </a:t>
            </a:r>
            <a:r>
              <a:rPr lang="fr-FR" dirty="0" smtClean="0">
                <a:solidFill>
                  <a:prstClr val="black"/>
                </a:solidFill>
              </a:rPr>
              <a:t>50 000 </a:t>
            </a:r>
            <a:r>
              <a:rPr lang="fr-FR" dirty="0">
                <a:solidFill>
                  <a:prstClr val="black"/>
                </a:solidFill>
              </a:rPr>
              <a:t>€ à la banque</a:t>
            </a:r>
          </a:p>
        </p:txBody>
      </p:sp>
    </p:spTree>
    <p:extLst>
      <p:ext uri="{BB962C8B-B14F-4D97-AF65-F5344CB8AC3E}">
        <p14:creationId xmlns:p14="http://schemas.microsoft.com/office/powerpoint/2010/main" val="3232038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69427963"/>
              </p:ext>
            </p:extLst>
          </p:nvPr>
        </p:nvGraphicFramePr>
        <p:xfrm>
          <a:off x="395536" y="3501009"/>
          <a:ext cx="8496942" cy="1944215"/>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512</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Banque</a:t>
                      </a:r>
                      <a:endParaRPr lang="fr-FR" dirty="0">
                        <a:solidFill>
                          <a:schemeClr val="tx1"/>
                        </a:solidFill>
                      </a:endParaRPr>
                    </a:p>
                  </a:txBody>
                  <a:tcPr/>
                </a:tc>
                <a:tc>
                  <a:txBody>
                    <a:bodyPr/>
                    <a:lstStyle/>
                    <a:p>
                      <a:r>
                        <a:rPr lang="fr-FR" dirty="0" smtClean="0"/>
                        <a:t>50</a:t>
                      </a:r>
                      <a:r>
                        <a:rPr lang="fr-FR" baseline="0" dirty="0" smtClean="0"/>
                        <a:t>  000,00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101</a:t>
                      </a:r>
                      <a:endParaRPr lang="fr-FR" dirty="0"/>
                    </a:p>
                  </a:txBody>
                  <a:tcPr/>
                </a:tc>
                <a:tc>
                  <a:txBody>
                    <a:bodyPr/>
                    <a:lstStyle/>
                    <a:p>
                      <a:r>
                        <a:rPr lang="fr-FR" dirty="0" smtClean="0"/>
                        <a:t>Capital</a:t>
                      </a:r>
                      <a:endParaRPr lang="fr-FR" dirty="0"/>
                    </a:p>
                  </a:txBody>
                  <a:tcPr/>
                </a:tc>
                <a:tc>
                  <a:txBody>
                    <a:bodyPr/>
                    <a:lstStyle/>
                    <a:p>
                      <a:endParaRPr lang="fr-FR" dirty="0"/>
                    </a:p>
                  </a:txBody>
                  <a:tcPr/>
                </a:tc>
                <a:tc>
                  <a:txBody>
                    <a:bodyPr/>
                    <a:lstStyle/>
                    <a:p>
                      <a:r>
                        <a:rPr lang="fr-FR" dirty="0" smtClean="0"/>
                        <a:t>50 000,00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 : bordereau de remise de chèque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Dépôt d’un capital de 50000 € à la banque</a:t>
            </a:r>
          </a:p>
        </p:txBody>
      </p:sp>
      <p:sp>
        <p:nvSpPr>
          <p:cNvPr id="2" name="Rectangle 1"/>
          <p:cNvSpPr/>
          <p:nvPr/>
        </p:nvSpPr>
        <p:spPr>
          <a:xfrm>
            <a:off x="467544" y="3962896"/>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63688" y="3962896"/>
            <a:ext cx="7330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56176" y="4005064"/>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30772" y="443711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63688" y="4437112"/>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68344" y="443711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1763688" y="4941168"/>
            <a:ext cx="3816424"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7240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924944"/>
            <a:ext cx="7772400" cy="1362075"/>
          </a:xfrm>
        </p:spPr>
        <p:txBody>
          <a:bodyPr/>
          <a:lstStyle/>
          <a:p>
            <a:r>
              <a:rPr lang="fr-FR" dirty="0" smtClean="0"/>
              <a:t>La </a:t>
            </a:r>
            <a:r>
              <a:rPr lang="fr-FR" dirty="0" err="1" smtClean="0"/>
              <a:t>comptabilitÉ</a:t>
            </a:r>
            <a:r>
              <a:rPr lang="fr-FR" dirty="0" smtClean="0"/>
              <a:t> des UNIVERSITÉS</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0199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2.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Apport en nature de 1 tonne de farine, évaluée à 500 €, et de 100 tablettes de chocolat , évaluées à 100 €</a:t>
            </a:r>
          </a:p>
        </p:txBody>
      </p:sp>
    </p:spTree>
    <p:extLst>
      <p:ext uri="{BB962C8B-B14F-4D97-AF65-F5344CB8AC3E}">
        <p14:creationId xmlns:p14="http://schemas.microsoft.com/office/powerpoint/2010/main" val="273549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4112" y="2118047"/>
            <a:ext cx="3888432" cy="461665"/>
          </a:xfrm>
          <a:prstGeom prst="rect">
            <a:avLst/>
          </a:prstGeom>
          <a:noFill/>
        </p:spPr>
        <p:txBody>
          <a:bodyPr wrap="square" rtlCol="0">
            <a:spAutoFit/>
          </a:bodyPr>
          <a:lstStyle/>
          <a:p>
            <a:pPr algn="ctr"/>
            <a:r>
              <a:rPr lang="fr-FR" sz="2400" b="1" dirty="0">
                <a:solidFill>
                  <a:prstClr val="black"/>
                </a:solidFill>
              </a:rPr>
              <a:t>Inscriptions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530405921"/>
              </p:ext>
            </p:extLst>
          </p:nvPr>
        </p:nvGraphicFramePr>
        <p:xfrm>
          <a:off x="395772" y="2708920"/>
          <a:ext cx="8496942" cy="3822601"/>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31</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Stocks de matières premières</a:t>
                      </a:r>
                      <a:endParaRPr lang="fr-FR" dirty="0">
                        <a:solidFill>
                          <a:schemeClr val="tx1"/>
                        </a:solidFill>
                      </a:endParaRPr>
                    </a:p>
                  </a:txBody>
                  <a:tcPr/>
                </a:tc>
                <a:tc>
                  <a:txBody>
                    <a:bodyPr/>
                    <a:lstStyle/>
                    <a:p>
                      <a:r>
                        <a:rPr lang="fr-FR" dirty="0" smtClean="0"/>
                        <a:t>50</a:t>
                      </a:r>
                      <a:r>
                        <a:rPr lang="fr-FR" baseline="0" dirty="0" smtClean="0"/>
                        <a:t>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101</a:t>
                      </a:r>
                      <a:endParaRPr lang="fr-FR" dirty="0"/>
                    </a:p>
                  </a:txBody>
                  <a:tcPr/>
                </a:tc>
                <a:tc>
                  <a:txBody>
                    <a:bodyPr/>
                    <a:lstStyle/>
                    <a:p>
                      <a:r>
                        <a:rPr lang="fr-FR" dirty="0" smtClean="0"/>
                        <a:t>Capital</a:t>
                      </a:r>
                      <a:endParaRPr lang="fr-FR" dirty="0"/>
                    </a:p>
                  </a:txBody>
                  <a:tcPr/>
                </a:tc>
                <a:tc>
                  <a:txBody>
                    <a:bodyPr/>
                    <a:lstStyle/>
                    <a:p>
                      <a:endParaRPr lang="fr-FR" dirty="0"/>
                    </a:p>
                  </a:txBody>
                  <a:tcPr/>
                </a:tc>
                <a:tc>
                  <a:txBody>
                    <a:bodyPr/>
                    <a:lstStyle/>
                    <a:p>
                      <a:r>
                        <a:rPr lang="fr-FR" dirty="0" smtClean="0"/>
                        <a:t>500,00</a:t>
                      </a:r>
                      <a:endParaRPr lang="fr-FR" dirty="0"/>
                    </a:p>
                  </a:txBody>
                  <a:tcPr/>
                </a:tc>
              </a:tr>
              <a:tr h="526219">
                <a:tc>
                  <a:txBody>
                    <a:bodyPr/>
                    <a:lstStyle/>
                    <a:p>
                      <a:endParaRPr lang="fr-FR" dirty="0"/>
                    </a:p>
                  </a:txBody>
                  <a:tcPr>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n°2 : inventaire des apports en nature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B w="12700" cap="flat" cmpd="sng" algn="ctr">
                      <a:solidFill>
                        <a:schemeClr val="tx1"/>
                      </a:solidFill>
                      <a:prstDash val="dash"/>
                      <a:round/>
                      <a:headEnd type="none" w="med" len="med"/>
                      <a:tailEnd type="none" w="med" len="med"/>
                    </a:lnB>
                  </a:tcPr>
                </a:tc>
              </a:tr>
              <a:tr h="598226">
                <a:tc>
                  <a:txBody>
                    <a:bodyPr/>
                    <a:lstStyle/>
                    <a:p>
                      <a:r>
                        <a:rPr lang="fr-FR" dirty="0" smtClean="0"/>
                        <a:t>37</a:t>
                      </a:r>
                      <a:endParaRPr lang="fr-FR" dirty="0"/>
                    </a:p>
                  </a:txBody>
                  <a:tcPr>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r>
                        <a:rPr lang="fr-FR" dirty="0" smtClean="0"/>
                        <a:t>Stocks de marchandises</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tc>
                  <a:txBody>
                    <a:bodyPr/>
                    <a:lstStyle/>
                    <a:p>
                      <a:r>
                        <a:rPr lang="fr-FR" dirty="0" smtClean="0"/>
                        <a:t>100,00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r>
              <a:tr h="598226">
                <a:tc>
                  <a:txBody>
                    <a:bodyPr/>
                    <a:lstStyle/>
                    <a:p>
                      <a:endParaRPr lang="fr-FR" dirty="0"/>
                    </a:p>
                  </a:txBody>
                  <a:tcPr>
                    <a:lnR w="12700" cap="flat" cmpd="sng" algn="ctr">
                      <a:solidFill>
                        <a:schemeClr val="bg1"/>
                      </a:solidFill>
                      <a:prstDash val="solid"/>
                      <a:round/>
                      <a:headEnd type="none" w="med" len="med"/>
                      <a:tailEnd type="none" w="med" len="med"/>
                    </a:lnR>
                  </a:tcPr>
                </a:tc>
                <a:tc>
                  <a:txBody>
                    <a:bodyPr/>
                    <a:lstStyle/>
                    <a:p>
                      <a:r>
                        <a:rPr lang="fr-FR" dirty="0" smtClean="0"/>
                        <a:t>101</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Capital</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100,00</a:t>
                      </a:r>
                      <a:endParaRPr lang="fr-FR" dirty="0"/>
                    </a:p>
                  </a:txBody>
                  <a:tcPr>
                    <a:lnL w="12700" cap="flat" cmpd="sng" algn="ctr">
                      <a:solidFill>
                        <a:schemeClr val="bg1"/>
                      </a:solidFill>
                      <a:prstDash val="solid"/>
                      <a:round/>
                      <a:headEnd type="none" w="med" len="med"/>
                      <a:tailEnd type="none" w="med" len="med"/>
                    </a:lnL>
                  </a:tcPr>
                </a:tc>
              </a:tr>
              <a:tr h="561895">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n°3 : inventaire des apports en nature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2.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Apport en nature de 1 tonne de farine, évaluée à 500 €, et de 100 tablettes de chocolat , évaluées à 100 €</a:t>
            </a:r>
          </a:p>
        </p:txBody>
      </p:sp>
      <p:sp>
        <p:nvSpPr>
          <p:cNvPr id="2" name="Rectangle 1"/>
          <p:cNvSpPr/>
          <p:nvPr/>
        </p:nvSpPr>
        <p:spPr>
          <a:xfrm>
            <a:off x="475348" y="3251200"/>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61084" y="3238500"/>
            <a:ext cx="2880320"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225232" y="3208660"/>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18668" y="3674244"/>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68228" y="3674244"/>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21400" y="3674244"/>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475348" y="4797152"/>
            <a:ext cx="42424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118668" y="5373216"/>
            <a:ext cx="43204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761084" y="4797152"/>
            <a:ext cx="2414872"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6225232" y="4797152"/>
            <a:ext cx="723032"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621400" y="5373216"/>
            <a:ext cx="767024"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1761084" y="5373216"/>
            <a:ext cx="740172"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761084" y="4077072"/>
            <a:ext cx="38190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1761084" y="5949280"/>
            <a:ext cx="396304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4792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87624" y="404664"/>
            <a:ext cx="5976664" cy="1754326"/>
          </a:xfrm>
          <a:prstGeom prst="rect">
            <a:avLst/>
          </a:prstGeom>
          <a:noFill/>
        </p:spPr>
        <p:txBody>
          <a:bodyPr wrap="square" rtlCol="0">
            <a:spAutoFit/>
          </a:bodyPr>
          <a:lstStyle/>
          <a:p>
            <a:r>
              <a:rPr lang="fr-FR" dirty="0" smtClean="0">
                <a:solidFill>
                  <a:prstClr val="black"/>
                </a:solidFill>
              </a:rPr>
              <a:t>3.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Versement d’un chèque de 3000 € pour 3 mois de location d’un </a:t>
            </a:r>
            <a:r>
              <a:rPr lang="fr-FR" dirty="0" smtClean="0">
                <a:solidFill>
                  <a:prstClr val="black"/>
                </a:solidFill>
              </a:rPr>
              <a:t>magasin situé </a:t>
            </a:r>
            <a:r>
              <a:rPr lang="fr-FR" dirty="0">
                <a:solidFill>
                  <a:prstClr val="black"/>
                </a:solidFill>
              </a:rPr>
              <a:t>dans la rue Morgue.</a:t>
            </a:r>
          </a:p>
          <a:p>
            <a:endParaRPr lang="fr-FR" dirty="0">
              <a:solidFill>
                <a:prstClr val="black"/>
              </a:solidFill>
            </a:endParaRPr>
          </a:p>
          <a:p>
            <a:r>
              <a:rPr lang="fr-FR" dirty="0">
                <a:solidFill>
                  <a:prstClr val="black"/>
                </a:solidFill>
              </a:rPr>
              <a:t>Emprunt de 25 000 € à la banque.</a:t>
            </a:r>
          </a:p>
        </p:txBody>
      </p:sp>
    </p:spTree>
    <p:extLst>
      <p:ext uri="{BB962C8B-B14F-4D97-AF65-F5344CB8AC3E}">
        <p14:creationId xmlns:p14="http://schemas.microsoft.com/office/powerpoint/2010/main" val="135033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4112" y="2118047"/>
            <a:ext cx="3888432" cy="461665"/>
          </a:xfrm>
          <a:prstGeom prst="rect">
            <a:avLst/>
          </a:prstGeom>
          <a:noFill/>
        </p:spPr>
        <p:txBody>
          <a:bodyPr wrap="square" rtlCol="0">
            <a:spAutoFit/>
          </a:bodyPr>
          <a:lstStyle/>
          <a:p>
            <a:pPr algn="ctr"/>
            <a:r>
              <a:rPr lang="fr-FR" sz="2400" b="1" dirty="0">
                <a:solidFill>
                  <a:prstClr val="black"/>
                </a:solidFill>
              </a:rPr>
              <a:t>Inscriptions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39301845"/>
              </p:ext>
            </p:extLst>
          </p:nvPr>
        </p:nvGraphicFramePr>
        <p:xfrm>
          <a:off x="395772" y="2708920"/>
          <a:ext cx="8496942" cy="3822601"/>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6132</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Locations</a:t>
                      </a:r>
                      <a:r>
                        <a:rPr lang="fr-FR" baseline="0" dirty="0" smtClean="0">
                          <a:solidFill>
                            <a:schemeClr val="tx1"/>
                          </a:solidFill>
                        </a:rPr>
                        <a:t> immobilières</a:t>
                      </a:r>
                      <a:endParaRPr lang="fr-FR" dirty="0">
                        <a:solidFill>
                          <a:schemeClr val="tx1"/>
                        </a:solidFill>
                      </a:endParaRPr>
                    </a:p>
                  </a:txBody>
                  <a:tcPr/>
                </a:tc>
                <a:tc>
                  <a:txBody>
                    <a:bodyPr/>
                    <a:lstStyle/>
                    <a:p>
                      <a:r>
                        <a:rPr lang="fr-FR" dirty="0" smtClean="0"/>
                        <a:t>300</a:t>
                      </a:r>
                      <a:r>
                        <a:rPr lang="fr-FR" baseline="0" dirty="0" smtClean="0"/>
                        <a:t>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3000,00</a:t>
                      </a:r>
                      <a:endParaRPr lang="fr-FR" dirty="0"/>
                    </a:p>
                  </a:txBody>
                  <a:tcPr/>
                </a:tc>
              </a:tr>
              <a:tr h="526219">
                <a:tc>
                  <a:txBody>
                    <a:bodyPr/>
                    <a:lstStyle/>
                    <a:p>
                      <a:endParaRPr lang="fr-FR" dirty="0"/>
                    </a:p>
                  </a:txBody>
                  <a:tcPr>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n°4 : quittance de loyer</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B w="12700" cap="flat" cmpd="sng" algn="ctr">
                      <a:solidFill>
                        <a:schemeClr val="tx1"/>
                      </a:solidFill>
                      <a:prstDash val="dash"/>
                      <a:round/>
                      <a:headEnd type="none" w="med" len="med"/>
                      <a:tailEnd type="none" w="med" len="med"/>
                    </a:lnB>
                  </a:tcPr>
                </a:tc>
              </a:tr>
              <a:tr h="598226">
                <a:tc>
                  <a:txBody>
                    <a:bodyPr/>
                    <a:lstStyle/>
                    <a:p>
                      <a:r>
                        <a:rPr lang="fr-FR" dirty="0" smtClean="0"/>
                        <a:t>512</a:t>
                      </a:r>
                      <a:endParaRPr lang="fr-FR" dirty="0"/>
                    </a:p>
                  </a:txBody>
                  <a:tcPr>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r>
                        <a:rPr lang="fr-FR" dirty="0" smtClean="0"/>
                        <a:t>Banque</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tc>
                  <a:txBody>
                    <a:bodyPr/>
                    <a:lstStyle/>
                    <a:p>
                      <a:r>
                        <a:rPr lang="fr-FR" dirty="0" smtClean="0"/>
                        <a:t>25</a:t>
                      </a:r>
                      <a:r>
                        <a:rPr lang="fr-FR" baseline="0" dirty="0" smtClean="0"/>
                        <a:t> 0</a:t>
                      </a:r>
                      <a:r>
                        <a:rPr lang="fr-FR" dirty="0" smtClean="0"/>
                        <a:t>00,00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r>
              <a:tr h="598226">
                <a:tc>
                  <a:txBody>
                    <a:bodyPr/>
                    <a:lstStyle/>
                    <a:p>
                      <a:endParaRPr lang="fr-FR" dirty="0"/>
                    </a:p>
                  </a:txBody>
                  <a:tcPr>
                    <a:lnR w="12700" cap="flat" cmpd="sng" algn="ctr">
                      <a:solidFill>
                        <a:schemeClr val="bg1"/>
                      </a:solidFill>
                      <a:prstDash val="solid"/>
                      <a:round/>
                      <a:headEnd type="none" w="med" len="med"/>
                      <a:tailEnd type="none" w="med" len="med"/>
                    </a:lnR>
                  </a:tcPr>
                </a:tc>
                <a:tc>
                  <a:txBody>
                    <a:bodyPr/>
                    <a:lstStyle/>
                    <a:p>
                      <a:r>
                        <a:rPr lang="fr-FR" dirty="0" smtClean="0"/>
                        <a:t>164</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Emprunts</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25</a:t>
                      </a:r>
                      <a:r>
                        <a:rPr lang="fr-FR" baseline="0" dirty="0" smtClean="0"/>
                        <a:t> 0</a:t>
                      </a:r>
                      <a:r>
                        <a:rPr lang="fr-FR" dirty="0" smtClean="0"/>
                        <a:t>00,00</a:t>
                      </a:r>
                      <a:endParaRPr lang="fr-FR" dirty="0"/>
                    </a:p>
                  </a:txBody>
                  <a:tcPr>
                    <a:lnL w="12700" cap="flat" cmpd="sng" algn="ctr">
                      <a:solidFill>
                        <a:schemeClr val="bg1"/>
                      </a:solidFill>
                      <a:prstDash val="solid"/>
                      <a:round/>
                      <a:headEnd type="none" w="med" len="med"/>
                      <a:tailEnd type="none" w="med" len="med"/>
                    </a:lnL>
                  </a:tcPr>
                </a:tc>
              </a:tr>
              <a:tr h="561895">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n°5 : Avis de crédit</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404664"/>
            <a:ext cx="5976664" cy="1477328"/>
          </a:xfrm>
          <a:prstGeom prst="rect">
            <a:avLst/>
          </a:prstGeom>
          <a:noFill/>
        </p:spPr>
        <p:txBody>
          <a:bodyPr wrap="square" rtlCol="0">
            <a:spAutoFit/>
          </a:bodyPr>
          <a:lstStyle/>
          <a:p>
            <a:r>
              <a:rPr lang="fr-FR" dirty="0" smtClean="0">
                <a:solidFill>
                  <a:prstClr val="black"/>
                </a:solidFill>
              </a:rPr>
              <a:t>3. Opération </a:t>
            </a:r>
            <a:r>
              <a:rPr lang="fr-FR" dirty="0">
                <a:solidFill>
                  <a:prstClr val="black"/>
                </a:solidFill>
              </a:rPr>
              <a:t>effectuée le 1er octobre : </a:t>
            </a:r>
          </a:p>
          <a:p>
            <a:endParaRPr lang="fr-FR" dirty="0">
              <a:solidFill>
                <a:prstClr val="black"/>
              </a:solidFill>
            </a:endParaRPr>
          </a:p>
          <a:p>
            <a:r>
              <a:rPr lang="fr-FR" dirty="0">
                <a:solidFill>
                  <a:prstClr val="black"/>
                </a:solidFill>
              </a:rPr>
              <a:t>Versement d’un chèque de 3000 € pour 3 mois de location d’un </a:t>
            </a:r>
            <a:r>
              <a:rPr lang="fr-FR" dirty="0" smtClean="0">
                <a:solidFill>
                  <a:prstClr val="black"/>
                </a:solidFill>
              </a:rPr>
              <a:t>magasin situé dans la rue Morgue.</a:t>
            </a:r>
            <a:endParaRPr lang="fr-FR" dirty="0">
              <a:solidFill>
                <a:prstClr val="black"/>
              </a:solidFill>
            </a:endParaRPr>
          </a:p>
          <a:p>
            <a:r>
              <a:rPr lang="fr-FR" dirty="0">
                <a:solidFill>
                  <a:prstClr val="black"/>
                </a:solidFill>
              </a:rPr>
              <a:t>Emprunt de 25 000 € à la banque.</a:t>
            </a:r>
          </a:p>
        </p:txBody>
      </p:sp>
      <p:sp>
        <p:nvSpPr>
          <p:cNvPr id="2" name="Rectangle 1"/>
          <p:cNvSpPr/>
          <p:nvPr/>
        </p:nvSpPr>
        <p:spPr>
          <a:xfrm>
            <a:off x="475348" y="3208660"/>
            <a:ext cx="53112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44490" y="3205832"/>
            <a:ext cx="2880320"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63976" y="317599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45856" y="3674244"/>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43202" y="3667472"/>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21400" y="366045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475348" y="4812568"/>
            <a:ext cx="42424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145856" y="5328232"/>
            <a:ext cx="43204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763788" y="4812568"/>
            <a:ext cx="2414872"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6194808" y="4750060"/>
            <a:ext cx="1152128" cy="3505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621400" y="5363852"/>
            <a:ext cx="105505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1744490" y="5373216"/>
            <a:ext cx="101071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733454" y="4149080"/>
            <a:ext cx="38190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1661446" y="5949280"/>
            <a:ext cx="396304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1879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4. Opération </a:t>
            </a:r>
            <a:r>
              <a:rPr lang="fr-FR" dirty="0">
                <a:solidFill>
                  <a:prstClr val="black"/>
                </a:solidFill>
              </a:rPr>
              <a:t>effectuée le 3 octobre : </a:t>
            </a:r>
          </a:p>
          <a:p>
            <a:endParaRPr lang="fr-FR" dirty="0">
              <a:solidFill>
                <a:prstClr val="black"/>
              </a:solidFill>
            </a:endParaRPr>
          </a:p>
          <a:p>
            <a:r>
              <a:rPr lang="fr-FR" dirty="0">
                <a:solidFill>
                  <a:prstClr val="black"/>
                </a:solidFill>
              </a:rPr>
              <a:t>Achat d’un four pour 40 000 € plus TVA 7840  €.</a:t>
            </a:r>
          </a:p>
          <a:p>
            <a:r>
              <a:rPr lang="fr-FR" dirty="0">
                <a:solidFill>
                  <a:prstClr val="black"/>
                </a:solidFill>
              </a:rPr>
              <a:t>Paiement comptant par chèque.</a:t>
            </a:r>
          </a:p>
        </p:txBody>
      </p:sp>
    </p:spTree>
    <p:extLst>
      <p:ext uri="{BB962C8B-B14F-4D97-AF65-F5344CB8AC3E}">
        <p14:creationId xmlns:p14="http://schemas.microsoft.com/office/powerpoint/2010/main" val="3809163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870369209"/>
              </p:ext>
            </p:extLst>
          </p:nvPr>
        </p:nvGraphicFramePr>
        <p:xfrm>
          <a:off x="395536" y="3501009"/>
          <a:ext cx="8496942" cy="243473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3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215</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Installations techniques</a:t>
                      </a:r>
                      <a:endParaRPr lang="fr-FR" dirty="0">
                        <a:solidFill>
                          <a:schemeClr val="tx1"/>
                        </a:solidFill>
                      </a:endParaRPr>
                    </a:p>
                  </a:txBody>
                  <a:tcPr/>
                </a:tc>
                <a:tc>
                  <a:txBody>
                    <a:bodyPr/>
                    <a:lstStyle/>
                    <a:p>
                      <a:r>
                        <a:rPr lang="fr-FR" dirty="0" smtClean="0"/>
                        <a:t>40</a:t>
                      </a:r>
                      <a:r>
                        <a:rPr lang="fr-FR" baseline="0" dirty="0" smtClean="0"/>
                        <a:t>  000,00</a:t>
                      </a:r>
                      <a:endParaRPr lang="fr-FR" dirty="0"/>
                    </a:p>
                  </a:txBody>
                  <a:tcPr/>
                </a:tc>
                <a:tc>
                  <a:txBody>
                    <a:bodyPr/>
                    <a:lstStyle/>
                    <a:p>
                      <a:endParaRPr lang="fr-FR" dirty="0"/>
                    </a:p>
                  </a:txBody>
                  <a:tcPr/>
                </a:tc>
              </a:tr>
              <a:tr h="448663">
                <a:tc>
                  <a:txBody>
                    <a:bodyPr/>
                    <a:lstStyle/>
                    <a:p>
                      <a:r>
                        <a:rPr lang="fr-FR" dirty="0" smtClean="0"/>
                        <a:t>445</a:t>
                      </a:r>
                      <a:endParaRPr lang="fr-FR" dirty="0"/>
                    </a:p>
                  </a:txBody>
                  <a:tcPr/>
                </a:tc>
                <a:tc>
                  <a:txBody>
                    <a:bodyPr/>
                    <a:lstStyle/>
                    <a:p>
                      <a:endParaRPr lang="fr-FR" dirty="0"/>
                    </a:p>
                  </a:txBody>
                  <a:tcPr/>
                </a:tc>
                <a:tc>
                  <a:txBody>
                    <a:bodyPr/>
                    <a:lstStyle/>
                    <a:p>
                      <a:r>
                        <a:rPr lang="fr-FR" dirty="0" smtClean="0"/>
                        <a:t>Etat</a:t>
                      </a:r>
                      <a:endParaRPr lang="fr-FR" dirty="0"/>
                    </a:p>
                  </a:txBody>
                  <a:tcPr/>
                </a:tc>
                <a:tc>
                  <a:txBody>
                    <a:bodyPr/>
                    <a:lstStyle/>
                    <a:p>
                      <a:r>
                        <a:rPr lang="fr-FR" dirty="0" smtClean="0"/>
                        <a:t>7 840,00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47 840,00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n°6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a:t>
                      </a:r>
                      <a:r>
                        <a:rPr kumimoji="0" lang="fr-FR" sz="1800" b="0" i="0" u="none" strike="noStrike" kern="1200" cap="none" spc="0" normalizeH="0" baseline="0" noProof="0" dirty="0" smtClean="0">
                          <a:ln>
                            <a:noFill/>
                          </a:ln>
                          <a:solidFill>
                            <a:prstClr val="black"/>
                          </a:solidFill>
                          <a:effectLst/>
                          <a:uLnTx/>
                          <a:uFillTx/>
                          <a:latin typeface="+mn-lt"/>
                          <a:ea typeface="+mn-ea"/>
                          <a:cs typeface="+mn-cs"/>
                        </a:rPr>
                        <a:t>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4. Opération </a:t>
            </a:r>
            <a:r>
              <a:rPr lang="fr-FR" dirty="0">
                <a:solidFill>
                  <a:prstClr val="black"/>
                </a:solidFill>
              </a:rPr>
              <a:t>effectuée le 3 octobre : </a:t>
            </a:r>
          </a:p>
          <a:p>
            <a:endParaRPr lang="fr-FR" dirty="0">
              <a:solidFill>
                <a:prstClr val="black"/>
              </a:solidFill>
            </a:endParaRPr>
          </a:p>
          <a:p>
            <a:r>
              <a:rPr lang="fr-FR" dirty="0">
                <a:solidFill>
                  <a:prstClr val="black"/>
                </a:solidFill>
              </a:rPr>
              <a:t>Achat d’un four pour 40 000 € plus TVA 7840  €.</a:t>
            </a:r>
          </a:p>
          <a:p>
            <a:r>
              <a:rPr lang="fr-FR" dirty="0">
                <a:solidFill>
                  <a:prstClr val="black"/>
                </a:solidFill>
              </a:rPr>
              <a:t>Paiement comptant par chèque.</a:t>
            </a:r>
          </a:p>
        </p:txBody>
      </p:sp>
      <p:sp>
        <p:nvSpPr>
          <p:cNvPr id="2" name="Rectangle 1"/>
          <p:cNvSpPr/>
          <p:nvPr/>
        </p:nvSpPr>
        <p:spPr>
          <a:xfrm>
            <a:off x="469628" y="4019984"/>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99810" y="4005064"/>
            <a:ext cx="241226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57540" y="4005064"/>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69628" y="443711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89058" y="4437112"/>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6157540" y="4446240"/>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15616" y="4903936"/>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89058" y="4903936"/>
            <a:ext cx="707658"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596336" y="4903936"/>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619672" y="5370140"/>
            <a:ext cx="2376264"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0088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754326"/>
          </a:xfrm>
          <a:prstGeom prst="rect">
            <a:avLst/>
          </a:prstGeom>
          <a:noFill/>
        </p:spPr>
        <p:txBody>
          <a:bodyPr wrap="square" rtlCol="0">
            <a:spAutoFit/>
          </a:bodyPr>
          <a:lstStyle/>
          <a:p>
            <a:r>
              <a:rPr lang="fr-FR" dirty="0" smtClean="0">
                <a:solidFill>
                  <a:prstClr val="black"/>
                </a:solidFill>
              </a:rPr>
              <a:t>5. Opération </a:t>
            </a:r>
            <a:r>
              <a:rPr lang="fr-FR" dirty="0">
                <a:solidFill>
                  <a:prstClr val="black"/>
                </a:solidFill>
              </a:rPr>
              <a:t>effectuée le 5 octobre : </a:t>
            </a:r>
          </a:p>
          <a:p>
            <a:endParaRPr lang="fr-FR" dirty="0">
              <a:solidFill>
                <a:prstClr val="black"/>
              </a:solidFill>
            </a:endParaRPr>
          </a:p>
          <a:p>
            <a:r>
              <a:rPr lang="fr-FR" dirty="0">
                <a:solidFill>
                  <a:prstClr val="black"/>
                </a:solidFill>
              </a:rPr>
              <a:t>Travaux d’agencement du magasin pour 20 000,00 € plus TVA 1 100,00 € (taux réduit).</a:t>
            </a:r>
          </a:p>
          <a:p>
            <a:r>
              <a:rPr lang="fr-FR" dirty="0">
                <a:solidFill>
                  <a:prstClr val="black"/>
                </a:solidFill>
              </a:rPr>
              <a:t>Paiement par chèque, 50% à la commande, le reste dans un mois.</a:t>
            </a:r>
          </a:p>
        </p:txBody>
      </p:sp>
    </p:spTree>
    <p:extLst>
      <p:ext uri="{BB962C8B-B14F-4D97-AF65-F5344CB8AC3E}">
        <p14:creationId xmlns:p14="http://schemas.microsoft.com/office/powerpoint/2010/main" val="4248905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979481207"/>
              </p:ext>
            </p:extLst>
          </p:nvPr>
        </p:nvGraphicFramePr>
        <p:xfrm>
          <a:off x="395536" y="3501009"/>
          <a:ext cx="8496942" cy="288894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5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218</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Autres immobilisations corporelles</a:t>
                      </a:r>
                      <a:endParaRPr lang="fr-FR" dirty="0">
                        <a:solidFill>
                          <a:schemeClr val="tx1"/>
                        </a:solidFill>
                      </a:endParaRPr>
                    </a:p>
                  </a:txBody>
                  <a:tcPr/>
                </a:tc>
                <a:tc>
                  <a:txBody>
                    <a:bodyPr/>
                    <a:lstStyle/>
                    <a:p>
                      <a:r>
                        <a:rPr lang="fr-FR" dirty="0" smtClean="0"/>
                        <a:t>20</a:t>
                      </a:r>
                      <a:r>
                        <a:rPr lang="fr-FR" baseline="0" dirty="0" smtClean="0"/>
                        <a:t>  000,00</a:t>
                      </a:r>
                      <a:endParaRPr lang="fr-FR" dirty="0"/>
                    </a:p>
                  </a:txBody>
                  <a:tcPr/>
                </a:tc>
                <a:tc>
                  <a:txBody>
                    <a:bodyPr/>
                    <a:lstStyle/>
                    <a:p>
                      <a:endParaRPr lang="fr-FR" dirty="0"/>
                    </a:p>
                  </a:txBody>
                  <a:tcPr/>
                </a:tc>
              </a:tr>
              <a:tr h="448663">
                <a:tc>
                  <a:txBody>
                    <a:bodyPr/>
                    <a:lstStyle/>
                    <a:p>
                      <a:r>
                        <a:rPr lang="fr-FR" dirty="0" smtClean="0"/>
                        <a:t>445</a:t>
                      </a:r>
                      <a:endParaRPr lang="fr-FR" dirty="0"/>
                    </a:p>
                  </a:txBody>
                  <a:tcPr/>
                </a:tc>
                <a:tc>
                  <a:txBody>
                    <a:bodyPr/>
                    <a:lstStyle/>
                    <a:p>
                      <a:endParaRPr lang="fr-FR" dirty="0"/>
                    </a:p>
                  </a:txBody>
                  <a:tcPr/>
                </a:tc>
                <a:tc>
                  <a:txBody>
                    <a:bodyPr/>
                    <a:lstStyle/>
                    <a:p>
                      <a:r>
                        <a:rPr lang="fr-FR" dirty="0" smtClean="0"/>
                        <a:t>Etat</a:t>
                      </a:r>
                      <a:endParaRPr lang="fr-FR" dirty="0"/>
                    </a:p>
                  </a:txBody>
                  <a:tcPr/>
                </a:tc>
                <a:tc>
                  <a:txBody>
                    <a:bodyPr/>
                    <a:lstStyle/>
                    <a:p>
                      <a:r>
                        <a:rPr lang="fr-FR" dirty="0" smtClean="0"/>
                        <a:t>  1</a:t>
                      </a:r>
                      <a:r>
                        <a:rPr lang="fr-FR" baseline="0" dirty="0" smtClean="0"/>
                        <a:t> 10</a:t>
                      </a:r>
                      <a:r>
                        <a:rPr lang="fr-FR" dirty="0" smtClean="0"/>
                        <a:t>0,00</a:t>
                      </a:r>
                      <a:endParaRPr lang="fr-FR" dirty="0"/>
                    </a:p>
                  </a:txBody>
                  <a:tcPr/>
                </a:tc>
                <a:tc>
                  <a:txBody>
                    <a:bodyPr/>
                    <a:lstStyle/>
                    <a:p>
                      <a:endParaRPr lang="fr-FR" dirty="0"/>
                    </a:p>
                  </a:txBody>
                  <a:tcPr/>
                </a:tc>
              </a:tr>
              <a:tr h="454210">
                <a:tc>
                  <a:txBody>
                    <a:bodyPr/>
                    <a:lstStyle/>
                    <a:p>
                      <a:endParaRPr lang="fr-FR" dirty="0"/>
                    </a:p>
                  </a:txBody>
                  <a:tcPr/>
                </a:tc>
                <a:tc>
                  <a:txBody>
                    <a:bodyPr/>
                    <a:lstStyle/>
                    <a:p>
                      <a:r>
                        <a:rPr lang="fr-FR" dirty="0" smtClean="0"/>
                        <a:t>401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Compte fournisseur</a:t>
                      </a:r>
                    </a:p>
                  </a:txBody>
                  <a:tcPr/>
                </a:tc>
                <a:tc>
                  <a:txBody>
                    <a:bodyPr/>
                    <a:lstStyle/>
                    <a:p>
                      <a:endParaRPr lang="fr-FR" dirty="0"/>
                    </a:p>
                  </a:txBody>
                  <a:tcPr/>
                </a:tc>
                <a:tc>
                  <a:txBody>
                    <a:bodyPr/>
                    <a:lstStyle/>
                    <a:p>
                      <a:r>
                        <a:rPr lang="fr-FR" dirty="0" smtClean="0"/>
                        <a:t>10 550,00</a:t>
                      </a:r>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p>
                  </a:txBody>
                  <a:tcPr/>
                </a:tc>
                <a:tc>
                  <a:txBody>
                    <a:bodyPr/>
                    <a:lstStyle/>
                    <a:p>
                      <a:endParaRPr lang="fr-FR" dirty="0"/>
                    </a:p>
                  </a:txBody>
                  <a:tcPr/>
                </a:tc>
                <a:tc>
                  <a:txBody>
                    <a:bodyPr/>
                    <a:lstStyle/>
                    <a:p>
                      <a:r>
                        <a:rPr lang="fr-FR" dirty="0" smtClean="0"/>
                        <a:t>10 550,00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n°7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a:t>
                      </a:r>
                      <a:r>
                        <a:rPr kumimoji="0" lang="fr-FR" sz="1800" b="0" i="0" u="none" strike="noStrike" kern="1200" cap="none" spc="0" normalizeH="0" baseline="0" noProof="0" dirty="0" smtClean="0">
                          <a:ln>
                            <a:noFill/>
                          </a:ln>
                          <a:solidFill>
                            <a:prstClr val="black"/>
                          </a:solidFill>
                          <a:effectLst/>
                          <a:uLnTx/>
                          <a:uFillTx/>
                          <a:latin typeface="+mn-lt"/>
                          <a:ea typeface="+mn-ea"/>
                          <a:cs typeface="+mn-cs"/>
                        </a:rPr>
                        <a:t>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754326"/>
          </a:xfrm>
          <a:prstGeom prst="rect">
            <a:avLst/>
          </a:prstGeom>
          <a:noFill/>
        </p:spPr>
        <p:txBody>
          <a:bodyPr wrap="square" rtlCol="0">
            <a:spAutoFit/>
          </a:bodyPr>
          <a:lstStyle/>
          <a:p>
            <a:r>
              <a:rPr lang="fr-FR" dirty="0" smtClean="0">
                <a:solidFill>
                  <a:prstClr val="black"/>
                </a:solidFill>
              </a:rPr>
              <a:t>5. Opération </a:t>
            </a:r>
            <a:r>
              <a:rPr lang="fr-FR" dirty="0">
                <a:solidFill>
                  <a:prstClr val="black"/>
                </a:solidFill>
              </a:rPr>
              <a:t>effectuée le 5 octobre : </a:t>
            </a:r>
          </a:p>
          <a:p>
            <a:endParaRPr lang="fr-FR" dirty="0">
              <a:solidFill>
                <a:prstClr val="black"/>
              </a:solidFill>
            </a:endParaRPr>
          </a:p>
          <a:p>
            <a:r>
              <a:rPr lang="fr-FR" dirty="0">
                <a:solidFill>
                  <a:prstClr val="black"/>
                </a:solidFill>
              </a:rPr>
              <a:t>Travaux d’agencement du magasin pour 20 000,00 € plus TVA 1 100,00 € (taux réduit).</a:t>
            </a:r>
          </a:p>
          <a:p>
            <a:r>
              <a:rPr lang="fr-FR" dirty="0">
                <a:solidFill>
                  <a:prstClr val="black"/>
                </a:solidFill>
              </a:rPr>
              <a:t>Paiement par chèque, 50% à la commande, le reste dans un mois.</a:t>
            </a:r>
          </a:p>
        </p:txBody>
      </p:sp>
      <p:sp>
        <p:nvSpPr>
          <p:cNvPr id="2" name="Rectangle 1"/>
          <p:cNvSpPr/>
          <p:nvPr/>
        </p:nvSpPr>
        <p:spPr>
          <a:xfrm>
            <a:off x="469628" y="399914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89058" y="3980532"/>
            <a:ext cx="3863062"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57540" y="395033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69628" y="443711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89058" y="4437112"/>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6228184" y="4458940"/>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20528" y="4897336"/>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74002" y="4903960"/>
            <a:ext cx="2016224" cy="357584"/>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596336" y="4903960"/>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74002" y="5805264"/>
            <a:ext cx="2376264" cy="432048"/>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120528" y="5321436"/>
            <a:ext cx="50405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774002" y="5321436"/>
            <a:ext cx="207261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596336" y="5321436"/>
            <a:ext cx="108012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6481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6. Opération </a:t>
            </a:r>
            <a:r>
              <a:rPr lang="fr-FR" dirty="0">
                <a:solidFill>
                  <a:prstClr val="black"/>
                </a:solidFill>
              </a:rPr>
              <a:t>effectuée le 6 octobre : </a:t>
            </a:r>
          </a:p>
          <a:p>
            <a:endParaRPr lang="fr-FR" dirty="0">
              <a:solidFill>
                <a:prstClr val="black"/>
              </a:solidFill>
            </a:endParaRPr>
          </a:p>
          <a:p>
            <a:r>
              <a:rPr lang="fr-FR" dirty="0">
                <a:solidFill>
                  <a:prstClr val="black"/>
                </a:solidFill>
              </a:rPr>
              <a:t>Retrait de 1500,00 € de la banque, en espèces, pour alimenter la caisse.</a:t>
            </a:r>
          </a:p>
        </p:txBody>
      </p:sp>
    </p:spTree>
    <p:extLst>
      <p:ext uri="{BB962C8B-B14F-4D97-AF65-F5344CB8AC3E}">
        <p14:creationId xmlns:p14="http://schemas.microsoft.com/office/powerpoint/2010/main" val="48604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890542706"/>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6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53</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Caisse</a:t>
                      </a:r>
                      <a:endParaRPr lang="fr-FR" dirty="0">
                        <a:solidFill>
                          <a:schemeClr val="tx1"/>
                        </a:solidFill>
                      </a:endParaRPr>
                    </a:p>
                  </a:txBody>
                  <a:tcPr/>
                </a:tc>
                <a:tc>
                  <a:txBody>
                    <a:bodyPr/>
                    <a:lstStyle/>
                    <a:p>
                      <a:r>
                        <a:rPr lang="fr-FR" baseline="0" dirty="0" smtClean="0"/>
                        <a:t>1 500,00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1</a:t>
                      </a:r>
                      <a:r>
                        <a:rPr lang="fr-FR" baseline="0" dirty="0" smtClean="0"/>
                        <a:t> 5</a:t>
                      </a:r>
                      <a:r>
                        <a:rPr lang="fr-FR" dirty="0" smtClean="0"/>
                        <a:t>00,00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n°8 : bordereau de retrait d’espèces</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6. Opération </a:t>
            </a:r>
            <a:r>
              <a:rPr lang="fr-FR" dirty="0">
                <a:solidFill>
                  <a:prstClr val="black"/>
                </a:solidFill>
              </a:rPr>
              <a:t>effectuée le 6 octobre : </a:t>
            </a:r>
          </a:p>
          <a:p>
            <a:endParaRPr lang="fr-FR" dirty="0">
              <a:solidFill>
                <a:prstClr val="black"/>
              </a:solidFill>
            </a:endParaRPr>
          </a:p>
          <a:p>
            <a:r>
              <a:rPr lang="fr-FR" dirty="0">
                <a:solidFill>
                  <a:prstClr val="black"/>
                </a:solidFill>
              </a:rPr>
              <a:t>Retrait de 1500,00 € de la banque, en espèces, pour alimenter la caisse.</a:t>
            </a:r>
          </a:p>
        </p:txBody>
      </p:sp>
      <p:sp>
        <p:nvSpPr>
          <p:cNvPr id="2" name="Rectangle 1"/>
          <p:cNvSpPr/>
          <p:nvPr/>
        </p:nvSpPr>
        <p:spPr>
          <a:xfrm>
            <a:off x="467544" y="4034904"/>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47590" y="3999148"/>
            <a:ext cx="7330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74308" y="3999148"/>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30772" y="444661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83532" y="4489028"/>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32352" y="448902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747590" y="4869160"/>
            <a:ext cx="3760514"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16581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C\Desktop\Luca_paci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585912"/>
            <a:ext cx="4476750" cy="368617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13184" y="5373216"/>
            <a:ext cx="8229600" cy="1143000"/>
          </a:xfrm>
        </p:spPr>
        <p:txBody>
          <a:bodyPr/>
          <a:lstStyle/>
          <a:p>
            <a:r>
              <a:rPr lang="fr-FR" dirty="0" smtClean="0"/>
              <a:t>Luca Pacioli (1445-1517)</a:t>
            </a:r>
            <a:endParaRPr lang="fr-FR" dirty="0"/>
          </a:p>
        </p:txBody>
      </p:sp>
      <p:sp>
        <p:nvSpPr>
          <p:cNvPr id="3" name="Espace réservé du contenu 2"/>
          <p:cNvSpPr>
            <a:spLocks noGrp="1"/>
          </p:cNvSpPr>
          <p:nvPr>
            <p:ph idx="1"/>
          </p:nvPr>
        </p:nvSpPr>
        <p:spPr>
          <a:xfrm>
            <a:off x="2195736" y="1340768"/>
            <a:ext cx="4824536" cy="3931319"/>
          </a:xfrm>
        </p:spPr>
        <p:txBody>
          <a:bodyPr/>
          <a:lstStyle/>
          <a:p>
            <a:pPr marL="0" indent="0">
              <a:buNone/>
            </a:pPr>
            <a:endParaRPr lang="fr-FR" dirty="0"/>
          </a:p>
        </p:txBody>
      </p:sp>
      <p:sp>
        <p:nvSpPr>
          <p:cNvPr id="7" name="ZoneTexte 6"/>
          <p:cNvSpPr txBox="1"/>
          <p:nvPr/>
        </p:nvSpPr>
        <p:spPr>
          <a:xfrm>
            <a:off x="971600" y="451411"/>
            <a:ext cx="7200800" cy="707886"/>
          </a:xfrm>
          <a:prstGeom prst="rect">
            <a:avLst/>
          </a:prstGeom>
          <a:noFill/>
        </p:spPr>
        <p:txBody>
          <a:bodyPr wrap="square" rtlCol="0" anchor="ctr" anchorCtr="1">
            <a:spAutoFit/>
          </a:bodyPr>
          <a:lstStyle/>
          <a:p>
            <a:pPr algn="ctr"/>
            <a:r>
              <a:rPr lang="fr-FR" sz="2000" b="1" dirty="0">
                <a:solidFill>
                  <a:prstClr val="black"/>
                </a:solidFill>
              </a:rPr>
              <a:t>La comptabilité en partie double : </a:t>
            </a:r>
          </a:p>
          <a:p>
            <a:pPr algn="ctr"/>
            <a:r>
              <a:rPr lang="fr-FR" sz="2000" b="1" dirty="0">
                <a:solidFill>
                  <a:prstClr val="black"/>
                </a:solidFill>
              </a:rPr>
              <a:t>« </a:t>
            </a:r>
            <a:r>
              <a:rPr lang="fr-FR" sz="2000" b="1" dirty="0" err="1">
                <a:solidFill>
                  <a:prstClr val="black"/>
                </a:solidFill>
              </a:rPr>
              <a:t>Tractatus</a:t>
            </a:r>
            <a:r>
              <a:rPr lang="fr-FR" sz="2000" b="1" dirty="0">
                <a:solidFill>
                  <a:prstClr val="black"/>
                </a:solidFill>
              </a:rPr>
              <a:t> XI : </a:t>
            </a:r>
            <a:r>
              <a:rPr lang="fr-FR" sz="2000" b="1" dirty="0" err="1">
                <a:solidFill>
                  <a:prstClr val="black"/>
                </a:solidFill>
              </a:rPr>
              <a:t>particularis</a:t>
            </a:r>
            <a:r>
              <a:rPr lang="fr-FR" sz="2000" b="1" dirty="0">
                <a:solidFill>
                  <a:prstClr val="black"/>
                </a:solidFill>
              </a:rPr>
              <a:t> de </a:t>
            </a:r>
            <a:r>
              <a:rPr lang="fr-FR" sz="2000" b="1" dirty="0" err="1">
                <a:solidFill>
                  <a:prstClr val="black"/>
                </a:solidFill>
              </a:rPr>
              <a:t>computibus</a:t>
            </a:r>
            <a:r>
              <a:rPr lang="fr-FR" sz="2000" b="1" dirty="0">
                <a:solidFill>
                  <a:prstClr val="black"/>
                </a:solidFill>
              </a:rPr>
              <a:t> et </a:t>
            </a:r>
            <a:r>
              <a:rPr lang="fr-FR" sz="2000" b="1" dirty="0" err="1">
                <a:solidFill>
                  <a:prstClr val="black"/>
                </a:solidFill>
              </a:rPr>
              <a:t>scripturis</a:t>
            </a:r>
            <a:r>
              <a:rPr lang="fr-FR" sz="2000" b="1" dirty="0">
                <a:solidFill>
                  <a:prstClr val="black"/>
                </a:solidFill>
              </a:rPr>
              <a:t> » (1494) </a:t>
            </a:r>
          </a:p>
        </p:txBody>
      </p:sp>
    </p:spTree>
    <p:extLst>
      <p:ext uri="{BB962C8B-B14F-4D97-AF65-F5344CB8AC3E}">
        <p14:creationId xmlns:p14="http://schemas.microsoft.com/office/powerpoint/2010/main" val="1271620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7. Opération </a:t>
            </a:r>
            <a:r>
              <a:rPr lang="fr-FR" dirty="0">
                <a:solidFill>
                  <a:prstClr val="black"/>
                </a:solidFill>
              </a:rPr>
              <a:t>effectuée le </a:t>
            </a:r>
            <a:r>
              <a:rPr lang="fr-FR" dirty="0" smtClean="0">
                <a:solidFill>
                  <a:prstClr val="black"/>
                </a:solidFill>
              </a:rPr>
              <a:t>7 </a:t>
            </a:r>
            <a:r>
              <a:rPr lang="fr-FR" dirty="0">
                <a:solidFill>
                  <a:prstClr val="black"/>
                </a:solidFill>
              </a:rPr>
              <a:t>octobre : </a:t>
            </a:r>
          </a:p>
          <a:p>
            <a:endParaRPr lang="fr-FR" dirty="0">
              <a:solidFill>
                <a:prstClr val="black"/>
              </a:solidFill>
            </a:endParaRPr>
          </a:p>
          <a:p>
            <a:r>
              <a:rPr lang="fr-FR" dirty="0" smtClean="0">
                <a:solidFill>
                  <a:prstClr val="black"/>
                </a:solidFill>
              </a:rPr>
              <a:t>Achat d’une recette de fabrication pour 2000 €.</a:t>
            </a:r>
            <a:endParaRPr lang="fr-FR" dirty="0">
              <a:solidFill>
                <a:prstClr val="black"/>
              </a:solidFill>
            </a:endParaRPr>
          </a:p>
        </p:txBody>
      </p:sp>
    </p:spTree>
    <p:extLst>
      <p:ext uri="{BB962C8B-B14F-4D97-AF65-F5344CB8AC3E}">
        <p14:creationId xmlns:p14="http://schemas.microsoft.com/office/powerpoint/2010/main" val="4165822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322938555"/>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6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205</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Licences, procédés</a:t>
                      </a:r>
                      <a:endParaRPr lang="fr-FR" dirty="0">
                        <a:solidFill>
                          <a:schemeClr val="tx1"/>
                        </a:solidFill>
                      </a:endParaRPr>
                    </a:p>
                  </a:txBody>
                  <a:tcPr/>
                </a:tc>
                <a:tc>
                  <a:txBody>
                    <a:bodyPr/>
                    <a:lstStyle/>
                    <a:p>
                      <a:r>
                        <a:rPr lang="fr-FR" baseline="0" dirty="0" smtClean="0"/>
                        <a:t>2 000,00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2 000,00</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n°9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n°xxxx</a:t>
                      </a: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7. Opération </a:t>
            </a:r>
            <a:r>
              <a:rPr lang="fr-FR" dirty="0">
                <a:solidFill>
                  <a:prstClr val="black"/>
                </a:solidFill>
              </a:rPr>
              <a:t>effectuée le 7 octobre : </a:t>
            </a:r>
          </a:p>
          <a:p>
            <a:endParaRPr lang="fr-FR" dirty="0">
              <a:solidFill>
                <a:prstClr val="black"/>
              </a:solidFill>
            </a:endParaRPr>
          </a:p>
          <a:p>
            <a:pPr lvl="0"/>
            <a:r>
              <a:rPr lang="fr-FR" dirty="0">
                <a:solidFill>
                  <a:prstClr val="black"/>
                </a:solidFill>
              </a:rPr>
              <a:t>Achat d’une recette de </a:t>
            </a:r>
            <a:r>
              <a:rPr lang="fr-FR" dirty="0" smtClean="0">
                <a:solidFill>
                  <a:prstClr val="black"/>
                </a:solidFill>
              </a:rPr>
              <a:t>fabrication pour </a:t>
            </a:r>
            <a:r>
              <a:rPr lang="fr-FR" dirty="0">
                <a:solidFill>
                  <a:prstClr val="black"/>
                </a:solidFill>
              </a:rPr>
              <a:t>2000 €.</a:t>
            </a:r>
          </a:p>
          <a:p>
            <a:endParaRPr lang="fr-FR" dirty="0">
              <a:solidFill>
                <a:prstClr val="black"/>
              </a:solidFill>
            </a:endParaRPr>
          </a:p>
        </p:txBody>
      </p:sp>
      <p:sp>
        <p:nvSpPr>
          <p:cNvPr id="2" name="Rectangle 1"/>
          <p:cNvSpPr/>
          <p:nvPr/>
        </p:nvSpPr>
        <p:spPr>
          <a:xfrm>
            <a:off x="475916" y="4017156"/>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47589" y="3974616"/>
            <a:ext cx="1880257"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74308" y="395969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32560" y="4438228"/>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83532" y="4489028"/>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32352" y="444661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747589" y="4952764"/>
            <a:ext cx="3760514"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70950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46324"/>
            <a:ext cx="5976664" cy="1200329"/>
          </a:xfrm>
          <a:prstGeom prst="rect">
            <a:avLst/>
          </a:prstGeom>
          <a:noFill/>
        </p:spPr>
        <p:txBody>
          <a:bodyPr wrap="square" rtlCol="0">
            <a:spAutoFit/>
          </a:bodyPr>
          <a:lstStyle/>
          <a:p>
            <a:r>
              <a:rPr lang="fr-FR" dirty="0" smtClean="0">
                <a:solidFill>
                  <a:prstClr val="black"/>
                </a:solidFill>
              </a:rPr>
              <a:t>8. Opération </a:t>
            </a:r>
            <a:r>
              <a:rPr lang="fr-FR" dirty="0">
                <a:solidFill>
                  <a:prstClr val="black"/>
                </a:solidFill>
              </a:rPr>
              <a:t>effectuée le 15 octobre : </a:t>
            </a:r>
          </a:p>
          <a:p>
            <a:endParaRPr lang="fr-FR" dirty="0">
              <a:solidFill>
                <a:prstClr val="black"/>
              </a:solidFill>
            </a:endParaRPr>
          </a:p>
          <a:p>
            <a:r>
              <a:rPr lang="fr-FR" dirty="0">
                <a:solidFill>
                  <a:prstClr val="black"/>
                </a:solidFill>
              </a:rPr>
              <a:t>Achat de 2 tonnes de farine pour 1 000 € plus TVA 55 €.</a:t>
            </a:r>
          </a:p>
          <a:p>
            <a:r>
              <a:rPr lang="fr-FR" dirty="0">
                <a:solidFill>
                  <a:prstClr val="black"/>
                </a:solidFill>
              </a:rPr>
              <a:t>Paiement comptant en espèces.</a:t>
            </a:r>
          </a:p>
        </p:txBody>
      </p:sp>
    </p:spTree>
    <p:extLst>
      <p:ext uri="{BB962C8B-B14F-4D97-AF65-F5344CB8AC3E}">
        <p14:creationId xmlns:p14="http://schemas.microsoft.com/office/powerpoint/2010/main" val="1471246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3205817777"/>
              </p:ext>
            </p:extLst>
          </p:nvPr>
        </p:nvGraphicFramePr>
        <p:xfrm>
          <a:off x="395536" y="3501009"/>
          <a:ext cx="8496942" cy="243473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15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445</a:t>
                      </a:r>
                      <a:endParaRPr lang="fr-FR" dirty="0"/>
                    </a:p>
                  </a:txBody>
                  <a:tcPr/>
                </a:tc>
                <a:tc>
                  <a:txBody>
                    <a:bodyPr/>
                    <a:lstStyle/>
                    <a:p>
                      <a:endParaRPr lang="fr-FR"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Etat</a:t>
                      </a:r>
                    </a:p>
                  </a:txBody>
                  <a:tcPr/>
                </a:tc>
                <a:tc>
                  <a:txBody>
                    <a:bodyPr/>
                    <a:lstStyle/>
                    <a:p>
                      <a:r>
                        <a:rPr lang="fr-FR" baseline="0" dirty="0" smtClean="0"/>
                        <a:t>     55,00</a:t>
                      </a:r>
                      <a:endParaRPr lang="fr-FR" dirty="0"/>
                    </a:p>
                  </a:txBody>
                  <a:tcPr/>
                </a:tc>
                <a:tc>
                  <a:txBody>
                    <a:bodyPr/>
                    <a:lstStyle/>
                    <a:p>
                      <a:endParaRPr lang="fr-FR" dirty="0"/>
                    </a:p>
                  </a:txBody>
                  <a:tcPr/>
                </a:tc>
              </a:tr>
              <a:tr h="448663">
                <a:tc>
                  <a:txBody>
                    <a:bodyPr/>
                    <a:lstStyle/>
                    <a:p>
                      <a:r>
                        <a:rPr lang="fr-FR" dirty="0" smtClean="0"/>
                        <a:t>601</a:t>
                      </a:r>
                      <a:endParaRPr lang="fr-FR"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Achats de matières premières</a:t>
                      </a:r>
                    </a:p>
                  </a:txBody>
                  <a:tcPr/>
                </a:tc>
                <a:tc>
                  <a:txBody>
                    <a:bodyPr/>
                    <a:lstStyle/>
                    <a:p>
                      <a:r>
                        <a:rPr lang="fr-FR" dirty="0" smtClean="0"/>
                        <a:t>1 000,00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53</a:t>
                      </a:r>
                      <a:endParaRPr lang="fr-FR" dirty="0"/>
                    </a:p>
                  </a:txBody>
                  <a:tcPr/>
                </a:tc>
                <a:tc>
                  <a:txBody>
                    <a:bodyPr/>
                    <a:lstStyle/>
                    <a:p>
                      <a:r>
                        <a:rPr lang="fr-FR" dirty="0" smtClean="0"/>
                        <a:t>Caisse</a:t>
                      </a:r>
                      <a:endParaRPr lang="fr-FR" dirty="0"/>
                    </a:p>
                  </a:txBody>
                  <a:tcPr/>
                </a:tc>
                <a:tc>
                  <a:txBody>
                    <a:bodyPr/>
                    <a:lstStyle/>
                    <a:p>
                      <a:endParaRPr lang="fr-FR" dirty="0"/>
                    </a:p>
                  </a:txBody>
                  <a:tcPr/>
                </a:tc>
                <a:tc>
                  <a:txBody>
                    <a:bodyPr/>
                    <a:lstStyle/>
                    <a:p>
                      <a:r>
                        <a:rPr lang="fr-FR" dirty="0" smtClean="0"/>
                        <a:t>1</a:t>
                      </a:r>
                      <a:r>
                        <a:rPr lang="fr-FR" baseline="0" dirty="0" smtClean="0"/>
                        <a:t> 055</a:t>
                      </a:r>
                      <a:r>
                        <a:rPr lang="fr-FR" dirty="0" smtClean="0"/>
                        <a:t>,00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n°10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a:t>
                      </a:r>
                      <a:r>
                        <a:rPr kumimoji="0" lang="fr-FR" sz="1800" b="0" i="0" u="none" strike="noStrike" kern="1200" cap="none" spc="0" normalizeH="0" baseline="0" noProof="0" dirty="0" smtClean="0">
                          <a:ln>
                            <a:noFill/>
                          </a:ln>
                          <a:solidFill>
                            <a:prstClr val="black"/>
                          </a:solidFill>
                          <a:effectLst/>
                          <a:uLnTx/>
                          <a:uFillTx/>
                          <a:latin typeface="+mn-lt"/>
                          <a:ea typeface="+mn-ea"/>
                          <a:cs typeface="+mn-cs"/>
                        </a:rPr>
                        <a:t>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477328"/>
          </a:xfrm>
          <a:prstGeom prst="rect">
            <a:avLst/>
          </a:prstGeom>
          <a:noFill/>
        </p:spPr>
        <p:txBody>
          <a:bodyPr wrap="square" rtlCol="0">
            <a:spAutoFit/>
          </a:bodyPr>
          <a:lstStyle/>
          <a:p>
            <a:r>
              <a:rPr lang="fr-FR" dirty="0" smtClean="0">
                <a:solidFill>
                  <a:prstClr val="black"/>
                </a:solidFill>
              </a:rPr>
              <a:t>8. Opération </a:t>
            </a:r>
            <a:r>
              <a:rPr lang="fr-FR" dirty="0">
                <a:solidFill>
                  <a:prstClr val="black"/>
                </a:solidFill>
              </a:rPr>
              <a:t>effectuée le 15 octobre : </a:t>
            </a:r>
          </a:p>
          <a:p>
            <a:endParaRPr lang="fr-FR" dirty="0">
              <a:solidFill>
                <a:prstClr val="black"/>
              </a:solidFill>
            </a:endParaRPr>
          </a:p>
          <a:p>
            <a:r>
              <a:rPr lang="fr-FR" dirty="0">
                <a:solidFill>
                  <a:prstClr val="black"/>
                </a:solidFill>
              </a:rPr>
              <a:t>Achat de 2 tonnes de farine pour 1 000 € plus TVA 55 €.</a:t>
            </a:r>
          </a:p>
          <a:p>
            <a:r>
              <a:rPr lang="fr-FR" dirty="0">
                <a:solidFill>
                  <a:prstClr val="black"/>
                </a:solidFill>
              </a:rPr>
              <a:t>Paiement comptant en espèces.</a:t>
            </a:r>
          </a:p>
          <a:p>
            <a:endParaRPr lang="fr-FR" dirty="0">
              <a:solidFill>
                <a:prstClr val="black"/>
              </a:solidFill>
            </a:endParaRPr>
          </a:p>
        </p:txBody>
      </p:sp>
      <p:sp>
        <p:nvSpPr>
          <p:cNvPr id="2" name="Rectangle 1"/>
          <p:cNvSpPr/>
          <p:nvPr/>
        </p:nvSpPr>
        <p:spPr>
          <a:xfrm>
            <a:off x="450196" y="4034904"/>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58132" y="3982008"/>
            <a:ext cx="29523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81352" y="4005064"/>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86200" y="4470176"/>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58132" y="4455144"/>
            <a:ext cx="3281064" cy="29713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6228184" y="4509120"/>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32868" y="4903936"/>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58132" y="4903936"/>
            <a:ext cx="707658"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596336" y="4888284"/>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636924" y="5373216"/>
            <a:ext cx="2376264"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83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46324"/>
            <a:ext cx="5976664" cy="1200329"/>
          </a:xfrm>
          <a:prstGeom prst="rect">
            <a:avLst/>
          </a:prstGeom>
          <a:noFill/>
        </p:spPr>
        <p:txBody>
          <a:bodyPr wrap="square" rtlCol="0">
            <a:spAutoFit/>
          </a:bodyPr>
          <a:lstStyle/>
          <a:p>
            <a:r>
              <a:rPr lang="fr-FR" dirty="0" smtClean="0">
                <a:solidFill>
                  <a:prstClr val="black"/>
                </a:solidFill>
              </a:rPr>
              <a:t>9. Opération </a:t>
            </a:r>
            <a:r>
              <a:rPr lang="fr-FR" dirty="0">
                <a:solidFill>
                  <a:prstClr val="black"/>
                </a:solidFill>
              </a:rPr>
              <a:t>effectuée le 18 octobre : </a:t>
            </a:r>
          </a:p>
          <a:p>
            <a:endParaRPr lang="fr-FR" dirty="0">
              <a:solidFill>
                <a:prstClr val="black"/>
              </a:solidFill>
            </a:endParaRPr>
          </a:p>
          <a:p>
            <a:r>
              <a:rPr lang="fr-FR" dirty="0">
                <a:solidFill>
                  <a:prstClr val="black"/>
                </a:solidFill>
              </a:rPr>
              <a:t>Achat de 300 tablettes de chocolat 300 € plus TVA 59 €.</a:t>
            </a:r>
          </a:p>
          <a:p>
            <a:r>
              <a:rPr lang="fr-FR" dirty="0">
                <a:solidFill>
                  <a:prstClr val="black"/>
                </a:solidFill>
              </a:rPr>
              <a:t>Paiement comptant par chèque.</a:t>
            </a:r>
          </a:p>
        </p:txBody>
      </p:sp>
    </p:spTree>
    <p:extLst>
      <p:ext uri="{BB962C8B-B14F-4D97-AF65-F5344CB8AC3E}">
        <p14:creationId xmlns:p14="http://schemas.microsoft.com/office/powerpoint/2010/main" val="4253420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680764813"/>
              </p:ext>
            </p:extLst>
          </p:nvPr>
        </p:nvGraphicFramePr>
        <p:xfrm>
          <a:off x="395536" y="3501009"/>
          <a:ext cx="8496942" cy="243473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18 octobre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445</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Etat</a:t>
                      </a:r>
                    </a:p>
                  </a:txBody>
                  <a:tcPr/>
                </a:tc>
                <a:tc>
                  <a:txBody>
                    <a:bodyPr/>
                    <a:lstStyle/>
                    <a:p>
                      <a:r>
                        <a:rPr lang="fr-FR" baseline="0" dirty="0" smtClean="0"/>
                        <a:t> 59,00</a:t>
                      </a:r>
                      <a:endParaRPr lang="fr-FR" dirty="0"/>
                    </a:p>
                  </a:txBody>
                  <a:tcPr/>
                </a:tc>
                <a:tc>
                  <a:txBody>
                    <a:bodyPr/>
                    <a:lstStyle/>
                    <a:p>
                      <a:endParaRPr lang="fr-FR" dirty="0"/>
                    </a:p>
                  </a:txBody>
                  <a:tcPr/>
                </a:tc>
              </a:tr>
              <a:tr h="448663">
                <a:tc>
                  <a:txBody>
                    <a:bodyPr/>
                    <a:lstStyle/>
                    <a:p>
                      <a:r>
                        <a:rPr lang="fr-FR" dirty="0" smtClean="0"/>
                        <a:t>607</a:t>
                      </a:r>
                      <a:endParaRPr lang="fr-FR" dirty="0"/>
                    </a:p>
                  </a:txBody>
                  <a:tcPr/>
                </a:tc>
                <a:tc>
                  <a:txBody>
                    <a:bodyPr/>
                    <a:lstStyle/>
                    <a:p>
                      <a:endParaRPr lang="fr-FR" dirty="0"/>
                    </a:p>
                  </a:txBody>
                  <a:tcPr/>
                </a:tc>
                <a:tc>
                  <a:txBody>
                    <a:bodyPr/>
                    <a:lstStyle/>
                    <a:p>
                      <a:r>
                        <a:rPr lang="fr-FR" dirty="0" smtClean="0"/>
                        <a:t>Achats de marchandises</a:t>
                      </a:r>
                    </a:p>
                  </a:txBody>
                  <a:tcPr/>
                </a:tc>
                <a:tc>
                  <a:txBody>
                    <a:bodyPr/>
                    <a:lstStyle/>
                    <a:p>
                      <a:r>
                        <a:rPr lang="fr-FR" dirty="0" smtClean="0"/>
                        <a:t>300,00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r>
                        <a:rPr lang="fr-FR" dirty="0" smtClean="0"/>
                        <a:t>359,00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n°11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a:t>
                      </a:r>
                      <a:r>
                        <a:rPr kumimoji="0" lang="fr-FR" sz="1800" b="0" i="0" u="none" strike="noStrike" kern="1200" cap="none" spc="0" normalizeH="0" baseline="0" noProof="0" dirty="0" smtClean="0">
                          <a:ln>
                            <a:noFill/>
                          </a:ln>
                          <a:solidFill>
                            <a:prstClr val="black"/>
                          </a:solidFill>
                          <a:effectLst/>
                          <a:uLnTx/>
                          <a:uFillTx/>
                          <a:latin typeface="+mn-lt"/>
                          <a:ea typeface="+mn-ea"/>
                          <a:cs typeface="+mn-cs"/>
                        </a:rPr>
                        <a:t>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477328"/>
          </a:xfrm>
          <a:prstGeom prst="rect">
            <a:avLst/>
          </a:prstGeom>
          <a:noFill/>
        </p:spPr>
        <p:txBody>
          <a:bodyPr wrap="square" rtlCol="0">
            <a:spAutoFit/>
          </a:bodyPr>
          <a:lstStyle/>
          <a:p>
            <a:r>
              <a:rPr lang="fr-FR" dirty="0" smtClean="0">
                <a:solidFill>
                  <a:prstClr val="black"/>
                </a:solidFill>
              </a:rPr>
              <a:t>9. Opération </a:t>
            </a:r>
            <a:r>
              <a:rPr lang="fr-FR" dirty="0">
                <a:solidFill>
                  <a:prstClr val="black"/>
                </a:solidFill>
              </a:rPr>
              <a:t>effectuée le 18 octobre : </a:t>
            </a:r>
          </a:p>
          <a:p>
            <a:endParaRPr lang="fr-FR" dirty="0">
              <a:solidFill>
                <a:prstClr val="black"/>
              </a:solidFill>
            </a:endParaRPr>
          </a:p>
          <a:p>
            <a:r>
              <a:rPr lang="fr-FR" dirty="0">
                <a:solidFill>
                  <a:prstClr val="black"/>
                </a:solidFill>
              </a:rPr>
              <a:t>Achat de 300 tablettes de chocolat 300 € plus TVA 59 €.</a:t>
            </a:r>
          </a:p>
          <a:p>
            <a:r>
              <a:rPr lang="fr-FR" dirty="0">
                <a:solidFill>
                  <a:prstClr val="black"/>
                </a:solidFill>
              </a:rPr>
              <a:t>Paiement comptant par chèque.</a:t>
            </a:r>
          </a:p>
          <a:p>
            <a:endParaRPr lang="fr-FR" dirty="0">
              <a:solidFill>
                <a:prstClr val="black"/>
              </a:solidFill>
            </a:endParaRPr>
          </a:p>
        </p:txBody>
      </p:sp>
      <p:sp>
        <p:nvSpPr>
          <p:cNvPr id="2" name="Rectangle 1"/>
          <p:cNvSpPr/>
          <p:nvPr/>
        </p:nvSpPr>
        <p:spPr>
          <a:xfrm>
            <a:off x="445584" y="4011972"/>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52670" y="3997052"/>
            <a:ext cx="29523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38748" y="399705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81588" y="4460428"/>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41612" y="4462735"/>
            <a:ext cx="2401086" cy="30986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6172844" y="446042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13992" y="4902224"/>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74870" y="4888284"/>
            <a:ext cx="707658"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577360" y="4916164"/>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41612" y="5341092"/>
            <a:ext cx="2376264"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59690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46324"/>
            <a:ext cx="5976664" cy="923330"/>
          </a:xfrm>
          <a:prstGeom prst="rect">
            <a:avLst/>
          </a:prstGeom>
          <a:noFill/>
        </p:spPr>
        <p:txBody>
          <a:bodyPr wrap="square" rtlCol="0">
            <a:spAutoFit/>
          </a:bodyPr>
          <a:lstStyle/>
          <a:p>
            <a:r>
              <a:rPr lang="fr-FR" dirty="0" smtClean="0">
                <a:solidFill>
                  <a:prstClr val="black"/>
                </a:solidFill>
              </a:rPr>
              <a:t>10. Opération </a:t>
            </a:r>
            <a:r>
              <a:rPr lang="fr-FR" dirty="0">
                <a:solidFill>
                  <a:prstClr val="black"/>
                </a:solidFill>
              </a:rPr>
              <a:t>effectuée le 1</a:t>
            </a:r>
            <a:r>
              <a:rPr lang="fr-FR" baseline="30000" dirty="0">
                <a:solidFill>
                  <a:prstClr val="black"/>
                </a:solidFill>
              </a:rPr>
              <a:t>er</a:t>
            </a:r>
            <a:r>
              <a:rPr lang="fr-FR" dirty="0">
                <a:solidFill>
                  <a:prstClr val="black"/>
                </a:solidFill>
              </a:rPr>
              <a:t> novembre: </a:t>
            </a:r>
          </a:p>
          <a:p>
            <a:endParaRPr lang="fr-FR" dirty="0">
              <a:solidFill>
                <a:prstClr val="black"/>
              </a:solidFill>
            </a:endParaRPr>
          </a:p>
          <a:p>
            <a:r>
              <a:rPr lang="fr-FR" dirty="0">
                <a:solidFill>
                  <a:prstClr val="black"/>
                </a:solidFill>
              </a:rPr>
              <a:t>Paiement d’une facture d’électricité de 50 € par chèque.</a:t>
            </a:r>
          </a:p>
        </p:txBody>
      </p:sp>
    </p:spTree>
    <p:extLst>
      <p:ext uri="{BB962C8B-B14F-4D97-AF65-F5344CB8AC3E}">
        <p14:creationId xmlns:p14="http://schemas.microsoft.com/office/powerpoint/2010/main" val="265173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484323495"/>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1</a:t>
                      </a:r>
                      <a:r>
                        <a:rPr lang="fr-FR" baseline="30000" dirty="0" smtClean="0"/>
                        <a:t>er</a:t>
                      </a:r>
                      <a:r>
                        <a:rPr lang="fr-FR" dirty="0" smtClean="0"/>
                        <a:t> novembre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606</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Achats</a:t>
                      </a:r>
                      <a:r>
                        <a:rPr lang="fr-FR" baseline="0" dirty="0" smtClean="0">
                          <a:solidFill>
                            <a:schemeClr val="tx1"/>
                          </a:solidFill>
                        </a:rPr>
                        <a:t> non stockés de matières &amp; fournitures</a:t>
                      </a:r>
                      <a:endParaRPr lang="fr-FR" dirty="0">
                        <a:solidFill>
                          <a:schemeClr val="tx1"/>
                        </a:solidFill>
                      </a:endParaRPr>
                    </a:p>
                  </a:txBody>
                  <a:tcPr/>
                </a:tc>
                <a:tc>
                  <a:txBody>
                    <a:bodyPr/>
                    <a:lstStyle/>
                    <a:p>
                      <a:r>
                        <a:rPr lang="fr-FR" baseline="0" dirty="0" smtClean="0"/>
                        <a:t>50,00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50,00</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n°12 : facture n°xxxx</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10. Opération </a:t>
            </a:r>
            <a:r>
              <a:rPr lang="fr-FR" dirty="0">
                <a:solidFill>
                  <a:prstClr val="black"/>
                </a:solidFill>
              </a:rPr>
              <a:t>effectuée le 1</a:t>
            </a:r>
            <a:r>
              <a:rPr lang="fr-FR" baseline="30000" dirty="0">
                <a:solidFill>
                  <a:prstClr val="black"/>
                </a:solidFill>
              </a:rPr>
              <a:t>er</a:t>
            </a:r>
            <a:r>
              <a:rPr lang="fr-FR" dirty="0">
                <a:solidFill>
                  <a:prstClr val="black"/>
                </a:solidFill>
              </a:rPr>
              <a:t> novembre: </a:t>
            </a:r>
          </a:p>
          <a:p>
            <a:endParaRPr lang="fr-FR" dirty="0">
              <a:solidFill>
                <a:prstClr val="black"/>
              </a:solidFill>
            </a:endParaRPr>
          </a:p>
          <a:p>
            <a:r>
              <a:rPr lang="fr-FR" dirty="0">
                <a:solidFill>
                  <a:prstClr val="black"/>
                </a:solidFill>
              </a:rPr>
              <a:t>Paiement d’une facture d’électricité de 50 € par chèque.</a:t>
            </a:r>
          </a:p>
        </p:txBody>
      </p:sp>
      <p:sp>
        <p:nvSpPr>
          <p:cNvPr id="2" name="Rectangle 1"/>
          <p:cNvSpPr/>
          <p:nvPr/>
        </p:nvSpPr>
        <p:spPr>
          <a:xfrm>
            <a:off x="475916" y="3950952"/>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Rectangle 2"/>
          <p:cNvSpPr/>
          <p:nvPr/>
        </p:nvSpPr>
        <p:spPr>
          <a:xfrm>
            <a:off x="1783532" y="3989536"/>
            <a:ext cx="4359275"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6205264" y="397461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 name="Rectangle 7"/>
          <p:cNvSpPr/>
          <p:nvPr/>
        </p:nvSpPr>
        <p:spPr>
          <a:xfrm>
            <a:off x="1144192" y="4467348"/>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 name="Rectangle 9"/>
          <p:cNvSpPr/>
          <p:nvPr/>
        </p:nvSpPr>
        <p:spPr>
          <a:xfrm>
            <a:off x="1783532" y="4489028"/>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 name="Rectangle 11"/>
          <p:cNvSpPr/>
          <p:nvPr/>
        </p:nvSpPr>
        <p:spPr>
          <a:xfrm>
            <a:off x="7628688" y="448004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Rectangle 5"/>
          <p:cNvSpPr/>
          <p:nvPr/>
        </p:nvSpPr>
        <p:spPr>
          <a:xfrm>
            <a:off x="1691680" y="4941168"/>
            <a:ext cx="3760514"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26965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46324"/>
            <a:ext cx="5976664" cy="923330"/>
          </a:xfrm>
          <a:prstGeom prst="rect">
            <a:avLst/>
          </a:prstGeom>
          <a:noFill/>
        </p:spPr>
        <p:txBody>
          <a:bodyPr wrap="square" rtlCol="0">
            <a:spAutoFit/>
          </a:bodyPr>
          <a:lstStyle/>
          <a:p>
            <a:r>
              <a:rPr lang="fr-FR" dirty="0" smtClean="0">
                <a:solidFill>
                  <a:prstClr val="black"/>
                </a:solidFill>
              </a:rPr>
              <a:t>11. Opération </a:t>
            </a:r>
            <a:r>
              <a:rPr lang="fr-FR" dirty="0">
                <a:solidFill>
                  <a:prstClr val="black"/>
                </a:solidFill>
              </a:rPr>
              <a:t>effectuée le 5 novembre: </a:t>
            </a:r>
          </a:p>
          <a:p>
            <a:endParaRPr lang="fr-FR" dirty="0">
              <a:solidFill>
                <a:prstClr val="black"/>
              </a:solidFill>
            </a:endParaRPr>
          </a:p>
          <a:p>
            <a:r>
              <a:rPr lang="fr-FR" dirty="0">
                <a:solidFill>
                  <a:prstClr val="black"/>
                </a:solidFill>
              </a:rPr>
              <a:t>Paiement du solde des travaux d’agencement 10 550 €.</a:t>
            </a:r>
          </a:p>
        </p:txBody>
      </p:sp>
    </p:spTree>
    <p:extLst>
      <p:ext uri="{BB962C8B-B14F-4D97-AF65-F5344CB8AC3E}">
        <p14:creationId xmlns:p14="http://schemas.microsoft.com/office/powerpoint/2010/main" val="956079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114259013"/>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5 novembre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401</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Compte fournisseur</a:t>
                      </a:r>
                      <a:endParaRPr lang="fr-FR" dirty="0">
                        <a:solidFill>
                          <a:schemeClr val="tx1"/>
                        </a:solidFill>
                      </a:endParaRPr>
                    </a:p>
                  </a:txBody>
                  <a:tcPr/>
                </a:tc>
                <a:tc>
                  <a:txBody>
                    <a:bodyPr/>
                    <a:lstStyle/>
                    <a:p>
                      <a:r>
                        <a:rPr lang="fr-FR" baseline="0" dirty="0" smtClean="0"/>
                        <a:t>10 550,00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512</a:t>
                      </a:r>
                      <a:endParaRPr lang="fr-FR" dirty="0"/>
                    </a:p>
                  </a:txBody>
                  <a:tcPr/>
                </a:tc>
                <a:tc>
                  <a:txBody>
                    <a:bodyPr/>
                    <a:lstStyle/>
                    <a:p>
                      <a:r>
                        <a:rPr lang="fr-FR" dirty="0" smtClean="0"/>
                        <a:t>Banque</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10 550,00</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n°13 : chèque n°xxxx</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11. Opération </a:t>
            </a:r>
            <a:r>
              <a:rPr lang="fr-FR" dirty="0">
                <a:solidFill>
                  <a:prstClr val="black"/>
                </a:solidFill>
              </a:rPr>
              <a:t>effectuée le 5 novembre: </a:t>
            </a:r>
          </a:p>
          <a:p>
            <a:endParaRPr lang="fr-FR" dirty="0">
              <a:solidFill>
                <a:prstClr val="black"/>
              </a:solidFill>
            </a:endParaRPr>
          </a:p>
          <a:p>
            <a:r>
              <a:rPr lang="fr-FR" dirty="0">
                <a:solidFill>
                  <a:prstClr val="black"/>
                </a:solidFill>
              </a:rPr>
              <a:t>Paiement du solde des travaux d’agencement 10 550 €.</a:t>
            </a:r>
          </a:p>
        </p:txBody>
      </p:sp>
      <p:sp>
        <p:nvSpPr>
          <p:cNvPr id="2" name="Rectangle 1"/>
          <p:cNvSpPr/>
          <p:nvPr/>
        </p:nvSpPr>
        <p:spPr>
          <a:xfrm>
            <a:off x="467544" y="3991272"/>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Rectangle 2"/>
          <p:cNvSpPr/>
          <p:nvPr/>
        </p:nvSpPr>
        <p:spPr>
          <a:xfrm>
            <a:off x="1724843" y="4004456"/>
            <a:ext cx="4359275"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6155952" y="397635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 name="Rectangle 7"/>
          <p:cNvSpPr/>
          <p:nvPr/>
        </p:nvSpPr>
        <p:spPr>
          <a:xfrm>
            <a:off x="1118072" y="448657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 name="Rectangle 9"/>
          <p:cNvSpPr/>
          <p:nvPr/>
        </p:nvSpPr>
        <p:spPr>
          <a:xfrm>
            <a:off x="1783532" y="4489028"/>
            <a:ext cx="73302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 name="Rectangle 11"/>
          <p:cNvSpPr/>
          <p:nvPr/>
        </p:nvSpPr>
        <p:spPr>
          <a:xfrm>
            <a:off x="7679488" y="448902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Rectangle 5"/>
          <p:cNvSpPr/>
          <p:nvPr/>
        </p:nvSpPr>
        <p:spPr>
          <a:xfrm>
            <a:off x="1724843" y="4941168"/>
            <a:ext cx="3760514"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256073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comptabilité en partie double</a:t>
            </a:r>
            <a:endParaRPr lang="fr-FR" dirty="0"/>
          </a:p>
        </p:txBody>
      </p:sp>
      <p:sp>
        <p:nvSpPr>
          <p:cNvPr id="3" name="Espace réservé du contenu 2"/>
          <p:cNvSpPr>
            <a:spLocks noGrp="1"/>
          </p:cNvSpPr>
          <p:nvPr>
            <p:ph idx="1"/>
          </p:nvPr>
        </p:nvSpPr>
        <p:spPr/>
        <p:txBody>
          <a:bodyPr/>
          <a:lstStyle/>
          <a:p>
            <a:pPr marL="0" indent="0">
              <a:buNone/>
            </a:pPr>
            <a:r>
              <a:rPr lang="fr-FR" dirty="0" smtClean="0"/>
              <a:t>Elle est fondée sur deux grandes idées:</a:t>
            </a:r>
          </a:p>
          <a:p>
            <a:pPr>
              <a:buFontTx/>
              <a:buChar char="-"/>
            </a:pPr>
            <a:r>
              <a:rPr lang="fr-FR" dirty="0" smtClean="0"/>
              <a:t>l’utilisation de « comptes » spécialisés qui permettent de garder la trace des opérations et des flux financiers</a:t>
            </a:r>
          </a:p>
          <a:p>
            <a:pPr>
              <a:buFontTx/>
              <a:buChar char="-"/>
            </a:pPr>
            <a:r>
              <a:rPr lang="fr-FR" dirty="0"/>
              <a:t>c</a:t>
            </a:r>
            <a:r>
              <a:rPr lang="fr-FR" dirty="0" smtClean="0"/>
              <a:t>haque opération comptable consiste à inscrire dans ces comptes un ou plusieurs débits et un ou plusieurs crédits </a:t>
            </a:r>
            <a:r>
              <a:rPr lang="fr-FR" b="1" dirty="0" smtClean="0"/>
              <a:t>pour le même montant.</a:t>
            </a:r>
            <a:endParaRPr lang="fr-FR" dirty="0"/>
          </a:p>
        </p:txBody>
      </p:sp>
    </p:spTree>
    <p:extLst>
      <p:ext uri="{BB962C8B-B14F-4D97-AF65-F5344CB8AC3E}">
        <p14:creationId xmlns:p14="http://schemas.microsoft.com/office/powerpoint/2010/main" val="3403829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46324"/>
            <a:ext cx="5976664" cy="923330"/>
          </a:xfrm>
          <a:prstGeom prst="rect">
            <a:avLst/>
          </a:prstGeom>
          <a:noFill/>
        </p:spPr>
        <p:txBody>
          <a:bodyPr wrap="square" rtlCol="0">
            <a:spAutoFit/>
          </a:bodyPr>
          <a:lstStyle/>
          <a:p>
            <a:r>
              <a:rPr lang="fr-FR" dirty="0" smtClean="0">
                <a:solidFill>
                  <a:prstClr val="black"/>
                </a:solidFill>
              </a:rPr>
              <a:t>12. Opération </a:t>
            </a:r>
            <a:r>
              <a:rPr lang="fr-FR" dirty="0">
                <a:solidFill>
                  <a:prstClr val="black"/>
                </a:solidFill>
              </a:rPr>
              <a:t>effectuée le 30 novembre: </a:t>
            </a:r>
          </a:p>
          <a:p>
            <a:endParaRPr lang="fr-FR" dirty="0">
              <a:solidFill>
                <a:prstClr val="black"/>
              </a:solidFill>
            </a:endParaRPr>
          </a:p>
          <a:p>
            <a:r>
              <a:rPr lang="fr-FR" dirty="0">
                <a:solidFill>
                  <a:prstClr val="black"/>
                </a:solidFill>
              </a:rPr>
              <a:t>Vendu 1200 baguettes à 1 € HT (TVA 5,5%).</a:t>
            </a:r>
          </a:p>
        </p:txBody>
      </p:sp>
    </p:spTree>
    <p:extLst>
      <p:ext uri="{BB962C8B-B14F-4D97-AF65-F5344CB8AC3E}">
        <p14:creationId xmlns:p14="http://schemas.microsoft.com/office/powerpoint/2010/main" val="810890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3317116407"/>
              </p:ext>
            </p:extLst>
          </p:nvPr>
        </p:nvGraphicFramePr>
        <p:xfrm>
          <a:off x="395536" y="3501009"/>
          <a:ext cx="8496942" cy="243473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solidFill>
                            <a:schemeClr val="lt1"/>
                          </a:solidFill>
                        </a:rPr>
                        <a:t>30</a:t>
                      </a:r>
                      <a:r>
                        <a:rPr lang="fr-FR" baseline="0" dirty="0" smtClean="0">
                          <a:solidFill>
                            <a:schemeClr val="lt1"/>
                          </a:solidFill>
                        </a:rPr>
                        <a:t> novembre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53</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Caisse</a:t>
                      </a:r>
                      <a:endParaRPr lang="fr-FR" dirty="0">
                        <a:solidFill>
                          <a:schemeClr val="tx1"/>
                        </a:solidFill>
                      </a:endParaRPr>
                    </a:p>
                  </a:txBody>
                  <a:tcPr/>
                </a:tc>
                <a:tc>
                  <a:txBody>
                    <a:bodyPr/>
                    <a:lstStyle/>
                    <a:p>
                      <a:r>
                        <a:rPr lang="fr-FR" baseline="0" dirty="0" smtClean="0"/>
                        <a:t>1266,00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445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Etat</a:t>
                      </a:r>
                    </a:p>
                  </a:txBody>
                  <a:tcPr/>
                </a:tc>
                <a:tc>
                  <a:txBody>
                    <a:bodyPr/>
                    <a:lstStyle/>
                    <a:p>
                      <a:endParaRPr lang="fr-FR" dirty="0"/>
                    </a:p>
                  </a:txBody>
                  <a:tcPr/>
                </a:tc>
                <a:tc>
                  <a:txBody>
                    <a:bodyPr/>
                    <a:lstStyle/>
                    <a:p>
                      <a:r>
                        <a:rPr lang="fr-FR" baseline="0" dirty="0" smtClean="0"/>
                        <a:t>     66,00</a:t>
                      </a:r>
                      <a:endParaRPr lang="fr-FR" dirty="0"/>
                    </a:p>
                  </a:txBody>
                  <a:tcPr/>
                </a:tc>
              </a:tr>
              <a:tr h="448663">
                <a:tc>
                  <a:txBody>
                    <a:bodyPr/>
                    <a:lstStyle/>
                    <a:p>
                      <a:endParaRPr lang="fr-FR" dirty="0"/>
                    </a:p>
                  </a:txBody>
                  <a:tcPr/>
                </a:tc>
                <a:tc>
                  <a:txBody>
                    <a:bodyPr/>
                    <a:lstStyle/>
                    <a:p>
                      <a:r>
                        <a:rPr lang="fr-FR" dirty="0" smtClean="0"/>
                        <a:t>701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Vente</a:t>
                      </a:r>
                      <a:r>
                        <a:rPr lang="fr-FR" baseline="0" dirty="0" smtClean="0"/>
                        <a:t> de produits finis</a:t>
                      </a:r>
                      <a:endParaRPr lang="fr-FR" dirty="0" smtClean="0"/>
                    </a:p>
                  </a:txBody>
                  <a:tcPr/>
                </a:tc>
                <a:tc>
                  <a:txBody>
                    <a:bodyPr/>
                    <a:lstStyle/>
                    <a:p>
                      <a:endParaRPr lang="fr-FR" dirty="0"/>
                    </a:p>
                  </a:txBody>
                  <a:tcPr/>
                </a:tc>
                <a:tc>
                  <a:txBody>
                    <a:bodyPr/>
                    <a:lstStyle/>
                    <a:p>
                      <a:r>
                        <a:rPr lang="fr-FR" dirty="0" smtClean="0"/>
                        <a:t>1 200,00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n°14 : pièce de caisse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12. Opération </a:t>
            </a:r>
            <a:r>
              <a:rPr lang="fr-FR" dirty="0">
                <a:solidFill>
                  <a:prstClr val="black"/>
                </a:solidFill>
              </a:rPr>
              <a:t>effectuée le 30 novembre: </a:t>
            </a:r>
          </a:p>
          <a:p>
            <a:endParaRPr lang="fr-FR" dirty="0">
              <a:solidFill>
                <a:prstClr val="black"/>
              </a:solidFill>
            </a:endParaRPr>
          </a:p>
          <a:p>
            <a:r>
              <a:rPr lang="fr-FR" dirty="0">
                <a:solidFill>
                  <a:prstClr val="black"/>
                </a:solidFill>
              </a:rPr>
              <a:t>Vendu 1200 baguettes à 1 € HT (TVA 5,5%).</a:t>
            </a:r>
          </a:p>
          <a:p>
            <a:endParaRPr lang="fr-FR" dirty="0">
              <a:solidFill>
                <a:prstClr val="black"/>
              </a:solidFill>
            </a:endParaRPr>
          </a:p>
        </p:txBody>
      </p:sp>
      <p:sp>
        <p:nvSpPr>
          <p:cNvPr id="2" name="Rectangle 1"/>
          <p:cNvSpPr/>
          <p:nvPr/>
        </p:nvSpPr>
        <p:spPr>
          <a:xfrm>
            <a:off x="481588" y="3990144"/>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57234" y="4007284"/>
            <a:ext cx="29523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72844" y="398817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23208" y="4437112"/>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27583" y="4437112"/>
            <a:ext cx="239452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30552" y="4509120"/>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23208" y="4935054"/>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36711" y="4891236"/>
            <a:ext cx="2341984" cy="375668"/>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615732" y="4941168"/>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36711" y="5323656"/>
            <a:ext cx="2376264"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2697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05904" y="188640"/>
            <a:ext cx="5976664" cy="1200329"/>
          </a:xfrm>
          <a:prstGeom prst="rect">
            <a:avLst/>
          </a:prstGeom>
          <a:noFill/>
        </p:spPr>
        <p:txBody>
          <a:bodyPr wrap="square" rtlCol="0">
            <a:spAutoFit/>
          </a:bodyPr>
          <a:lstStyle/>
          <a:p>
            <a:r>
              <a:rPr lang="fr-FR" dirty="0" smtClean="0">
                <a:solidFill>
                  <a:prstClr val="black"/>
                </a:solidFill>
              </a:rPr>
              <a:t>13. Opération </a:t>
            </a:r>
            <a:r>
              <a:rPr lang="fr-FR" dirty="0">
                <a:solidFill>
                  <a:prstClr val="black"/>
                </a:solidFill>
              </a:rPr>
              <a:t>effectuée le 30 novembre: </a:t>
            </a:r>
          </a:p>
          <a:p>
            <a:endParaRPr lang="fr-FR" dirty="0">
              <a:solidFill>
                <a:prstClr val="black"/>
              </a:solidFill>
            </a:endParaRPr>
          </a:p>
          <a:p>
            <a:r>
              <a:rPr lang="fr-FR" dirty="0">
                <a:solidFill>
                  <a:prstClr val="black"/>
                </a:solidFill>
              </a:rPr>
              <a:t>Vendu 50 tablettes de chocolat à 3  TTC pièce.</a:t>
            </a:r>
          </a:p>
          <a:p>
            <a:r>
              <a:rPr lang="fr-FR" dirty="0">
                <a:solidFill>
                  <a:prstClr val="black"/>
                </a:solidFill>
              </a:rPr>
              <a:t>Dépôt de 1500 € en espèces à la banque.</a:t>
            </a:r>
          </a:p>
        </p:txBody>
      </p:sp>
    </p:spTree>
    <p:extLst>
      <p:ext uri="{BB962C8B-B14F-4D97-AF65-F5344CB8AC3E}">
        <p14:creationId xmlns:p14="http://schemas.microsoft.com/office/powerpoint/2010/main" val="2797539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76230" y="1437403"/>
            <a:ext cx="3888432" cy="461665"/>
          </a:xfrm>
          <a:prstGeom prst="rect">
            <a:avLst/>
          </a:prstGeom>
          <a:noFill/>
        </p:spPr>
        <p:txBody>
          <a:bodyPr wrap="square" rtlCol="0">
            <a:spAutoFit/>
          </a:bodyPr>
          <a:lstStyle/>
          <a:p>
            <a:pPr algn="ctr"/>
            <a:r>
              <a:rPr lang="fr-FR" sz="2400" b="1" dirty="0">
                <a:solidFill>
                  <a:prstClr val="black"/>
                </a:solidFill>
              </a:rPr>
              <a:t>Inscriptions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184443586"/>
              </p:ext>
            </p:extLst>
          </p:nvPr>
        </p:nvGraphicFramePr>
        <p:xfrm>
          <a:off x="376339" y="2100172"/>
          <a:ext cx="8496942" cy="4313118"/>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30 novembre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53</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Caisse</a:t>
                      </a:r>
                      <a:endParaRPr lang="fr-FR" dirty="0">
                        <a:solidFill>
                          <a:schemeClr val="tx1"/>
                        </a:solidFill>
                      </a:endParaRPr>
                    </a:p>
                  </a:txBody>
                  <a:tcPr/>
                </a:tc>
                <a:tc>
                  <a:txBody>
                    <a:bodyPr/>
                    <a:lstStyle/>
                    <a:p>
                      <a:r>
                        <a:rPr lang="fr-FR" baseline="0" dirty="0" smtClean="0"/>
                        <a:t>150,00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445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Etat</a:t>
                      </a:r>
                    </a:p>
                  </a:txBody>
                  <a:tcPr/>
                </a:tc>
                <a:tc>
                  <a:txBody>
                    <a:bodyPr/>
                    <a:lstStyle/>
                    <a:p>
                      <a:endParaRPr lang="fr-FR" dirty="0"/>
                    </a:p>
                  </a:txBody>
                  <a:tcPr/>
                </a:tc>
                <a:tc>
                  <a:txBody>
                    <a:bodyPr/>
                    <a:lstStyle/>
                    <a:p>
                      <a:r>
                        <a:rPr lang="fr-FR" baseline="0" dirty="0" smtClean="0"/>
                        <a:t>  </a:t>
                      </a:r>
                      <a:r>
                        <a:rPr lang="fr-FR" dirty="0" smtClean="0"/>
                        <a:t>25,00</a:t>
                      </a:r>
                      <a:endParaRPr lang="fr-FR" dirty="0"/>
                    </a:p>
                  </a:txBody>
                  <a:tcPr/>
                </a:tc>
              </a:tr>
              <a:tr h="448663">
                <a:tc>
                  <a:txBody>
                    <a:bodyPr/>
                    <a:lstStyle/>
                    <a:p>
                      <a:endParaRPr lang="fr-FR" dirty="0"/>
                    </a:p>
                  </a:txBody>
                  <a:tcPr/>
                </a:tc>
                <a:tc>
                  <a:txBody>
                    <a:bodyPr/>
                    <a:lstStyle/>
                    <a:p>
                      <a:r>
                        <a:rPr lang="fr-FR" dirty="0" smtClean="0"/>
                        <a:t>707</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Ventes de marchandises</a:t>
                      </a:r>
                    </a:p>
                  </a:txBody>
                  <a:tcPr/>
                </a:tc>
                <a:tc>
                  <a:txBody>
                    <a:bodyPr/>
                    <a:lstStyle/>
                    <a:p>
                      <a:endParaRPr lang="fr-FR" dirty="0"/>
                    </a:p>
                  </a:txBody>
                  <a:tcPr/>
                </a:tc>
                <a:tc>
                  <a:txBody>
                    <a:bodyPr/>
                    <a:lstStyle/>
                    <a:p>
                      <a:r>
                        <a:rPr lang="fr-FR" dirty="0" smtClean="0"/>
                        <a:t>125,00</a:t>
                      </a:r>
                      <a:endParaRPr lang="fr-FR" dirty="0"/>
                    </a:p>
                  </a:txBody>
                  <a:tcPr/>
                </a:tc>
              </a:tr>
              <a:tr h="542288">
                <a:tc>
                  <a:txBody>
                    <a:bodyPr/>
                    <a:lstStyle/>
                    <a:p>
                      <a:endParaRPr lang="fr-FR" dirty="0"/>
                    </a:p>
                  </a:txBody>
                  <a:tcPr>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n°15 : pièce de caisse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B w="12700" cap="flat" cmpd="sng" algn="ctr">
                      <a:solidFill>
                        <a:schemeClr val="tx1"/>
                      </a:solidFill>
                      <a:prstDash val="dash"/>
                      <a:round/>
                      <a:headEnd type="none" w="med" len="med"/>
                      <a:tailEnd type="none" w="med" len="med"/>
                    </a:lnB>
                  </a:tcPr>
                </a:tc>
              </a:tr>
              <a:tr h="526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512</a:t>
                      </a:r>
                    </a:p>
                    <a:p>
                      <a:endParaRPr lang="fr-FR" dirty="0"/>
                    </a:p>
                  </a:txBody>
                  <a:tcPr>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smtClean="0"/>
                        <a:t>Banque</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smtClean="0"/>
                        <a:t>1 500,00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bg1"/>
                      </a:solidFill>
                      <a:prstDash val="solid"/>
                      <a:round/>
                      <a:headEnd type="none" w="med" len="med"/>
                      <a:tailEnd type="none" w="med" len="med"/>
                    </a:lnB>
                  </a:tcPr>
                </a:tc>
              </a:tr>
              <a:tr h="598226">
                <a:tc>
                  <a:txBody>
                    <a:bodyPr/>
                    <a:lstStyle/>
                    <a:p>
                      <a:endParaRPr lang="fr-FR"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dirty="0" smtClean="0"/>
                        <a:t>53</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dirty="0" smtClean="0"/>
                        <a:t>Caisse</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fr-FR" dirty="0" smtClean="0"/>
                        <a:t>1</a:t>
                      </a:r>
                      <a:r>
                        <a:rPr lang="fr-FR" baseline="0" dirty="0" smtClean="0"/>
                        <a:t> 5</a:t>
                      </a:r>
                      <a:r>
                        <a:rPr lang="fr-FR" dirty="0" smtClean="0"/>
                        <a:t>00,00</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561895">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n°16 : Bordereau de remise d’espèces</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305904" y="188640"/>
            <a:ext cx="5976664" cy="1200329"/>
          </a:xfrm>
          <a:prstGeom prst="rect">
            <a:avLst/>
          </a:prstGeom>
          <a:noFill/>
        </p:spPr>
        <p:txBody>
          <a:bodyPr wrap="square" rtlCol="0">
            <a:spAutoFit/>
          </a:bodyPr>
          <a:lstStyle/>
          <a:p>
            <a:r>
              <a:rPr lang="fr-FR" dirty="0" smtClean="0">
                <a:solidFill>
                  <a:prstClr val="black"/>
                </a:solidFill>
              </a:rPr>
              <a:t>13. Opération </a:t>
            </a:r>
            <a:r>
              <a:rPr lang="fr-FR" dirty="0">
                <a:solidFill>
                  <a:prstClr val="black"/>
                </a:solidFill>
              </a:rPr>
              <a:t>effectuée le 30 novembre: </a:t>
            </a:r>
          </a:p>
          <a:p>
            <a:endParaRPr lang="fr-FR" dirty="0">
              <a:solidFill>
                <a:prstClr val="black"/>
              </a:solidFill>
            </a:endParaRPr>
          </a:p>
          <a:p>
            <a:r>
              <a:rPr lang="fr-FR" dirty="0">
                <a:solidFill>
                  <a:prstClr val="black"/>
                </a:solidFill>
              </a:rPr>
              <a:t>Vendu 50 tablettes de chocolat à 3  TTC pièce.</a:t>
            </a:r>
          </a:p>
          <a:p>
            <a:r>
              <a:rPr lang="fr-FR" dirty="0">
                <a:solidFill>
                  <a:prstClr val="black"/>
                </a:solidFill>
              </a:rPr>
              <a:t>Dépôt de 1500 € en espèces à la banque.</a:t>
            </a:r>
          </a:p>
        </p:txBody>
      </p:sp>
      <p:sp>
        <p:nvSpPr>
          <p:cNvPr id="2" name="Rectangle 1"/>
          <p:cNvSpPr/>
          <p:nvPr/>
        </p:nvSpPr>
        <p:spPr>
          <a:xfrm>
            <a:off x="421907" y="2636912"/>
            <a:ext cx="53112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07186" y="4594398"/>
            <a:ext cx="2880320"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44132" y="260707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089880" y="3068836"/>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23830" y="3055764"/>
            <a:ext cx="2414872" cy="31417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588768" y="3068836"/>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475348" y="4637298"/>
            <a:ext cx="424244"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089880" y="5229200"/>
            <a:ext cx="432048"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733454" y="4005064"/>
            <a:ext cx="2414872"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6185120" y="4637298"/>
            <a:ext cx="1152128" cy="3505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554256" y="5229200"/>
            <a:ext cx="105505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1715074" y="5229200"/>
            <a:ext cx="101071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760304" y="2607072"/>
            <a:ext cx="3242964"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1661446" y="5877272"/>
            <a:ext cx="3963044"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p:nvSpPr>
        <p:spPr>
          <a:xfrm>
            <a:off x="1121240" y="3552428"/>
            <a:ext cx="432048"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66742" y="3552552"/>
            <a:ext cx="2548120" cy="287908"/>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7644588" y="3501008"/>
            <a:ext cx="880284" cy="33945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8464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14. Opération </a:t>
            </a:r>
            <a:r>
              <a:rPr lang="fr-FR" dirty="0">
                <a:solidFill>
                  <a:prstClr val="black"/>
                </a:solidFill>
              </a:rPr>
              <a:t>effectuée le 5 décembre: </a:t>
            </a:r>
          </a:p>
          <a:p>
            <a:endParaRPr lang="fr-FR" dirty="0">
              <a:solidFill>
                <a:prstClr val="black"/>
              </a:solidFill>
            </a:endParaRPr>
          </a:p>
          <a:p>
            <a:r>
              <a:rPr lang="fr-FR" dirty="0">
                <a:solidFill>
                  <a:prstClr val="black"/>
                </a:solidFill>
              </a:rPr>
              <a:t>Vente de 400 baguettes à crédit (1 € HT + TVA)</a:t>
            </a:r>
          </a:p>
          <a:p>
            <a:endParaRPr lang="fr-FR" dirty="0">
              <a:solidFill>
                <a:prstClr val="black"/>
              </a:solidFill>
            </a:endParaRPr>
          </a:p>
        </p:txBody>
      </p:sp>
    </p:spTree>
    <p:extLst>
      <p:ext uri="{BB962C8B-B14F-4D97-AF65-F5344CB8AC3E}">
        <p14:creationId xmlns:p14="http://schemas.microsoft.com/office/powerpoint/2010/main" val="1060585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988828292"/>
              </p:ext>
            </p:extLst>
          </p:nvPr>
        </p:nvGraphicFramePr>
        <p:xfrm>
          <a:off x="395536" y="3501009"/>
          <a:ext cx="8496942" cy="243473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solidFill>
                            <a:schemeClr val="lt1"/>
                          </a:solidFill>
                        </a:rPr>
                        <a:t>5 décembre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411</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Compte</a:t>
                      </a:r>
                      <a:r>
                        <a:rPr lang="fr-FR" baseline="0" dirty="0" smtClean="0">
                          <a:solidFill>
                            <a:schemeClr val="tx1"/>
                          </a:solidFill>
                        </a:rPr>
                        <a:t> client</a:t>
                      </a:r>
                      <a:endParaRPr lang="fr-FR" dirty="0">
                        <a:solidFill>
                          <a:schemeClr val="tx1"/>
                        </a:solidFill>
                      </a:endParaRPr>
                    </a:p>
                  </a:txBody>
                  <a:tcPr/>
                </a:tc>
                <a:tc>
                  <a:txBody>
                    <a:bodyPr/>
                    <a:lstStyle/>
                    <a:p>
                      <a:r>
                        <a:rPr lang="fr-FR" baseline="0" dirty="0" smtClean="0"/>
                        <a:t>422,00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445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Etat</a:t>
                      </a:r>
                    </a:p>
                  </a:txBody>
                  <a:tcPr/>
                </a:tc>
                <a:tc>
                  <a:txBody>
                    <a:bodyPr/>
                    <a:lstStyle/>
                    <a:p>
                      <a:endParaRPr lang="fr-FR" dirty="0"/>
                    </a:p>
                  </a:txBody>
                  <a:tcPr/>
                </a:tc>
                <a:tc>
                  <a:txBody>
                    <a:bodyPr/>
                    <a:lstStyle/>
                    <a:p>
                      <a:r>
                        <a:rPr lang="fr-FR" baseline="0" dirty="0" smtClean="0"/>
                        <a:t>  22,00</a:t>
                      </a:r>
                      <a:endParaRPr lang="fr-FR" dirty="0"/>
                    </a:p>
                  </a:txBody>
                  <a:tcPr/>
                </a:tc>
              </a:tr>
              <a:tr h="448663">
                <a:tc>
                  <a:txBody>
                    <a:bodyPr/>
                    <a:lstStyle/>
                    <a:p>
                      <a:endParaRPr lang="fr-FR" dirty="0"/>
                    </a:p>
                  </a:txBody>
                  <a:tcPr/>
                </a:tc>
                <a:tc>
                  <a:txBody>
                    <a:bodyPr/>
                    <a:lstStyle/>
                    <a:p>
                      <a:r>
                        <a:rPr lang="fr-FR" dirty="0" smtClean="0"/>
                        <a:t>701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Vente</a:t>
                      </a:r>
                      <a:r>
                        <a:rPr lang="fr-FR" baseline="0" dirty="0" smtClean="0"/>
                        <a:t> de produits finis</a:t>
                      </a:r>
                      <a:endParaRPr lang="fr-FR" dirty="0" smtClean="0"/>
                    </a:p>
                  </a:txBody>
                  <a:tcPr/>
                </a:tc>
                <a:tc>
                  <a:txBody>
                    <a:bodyPr/>
                    <a:lstStyle/>
                    <a:p>
                      <a:endParaRPr lang="fr-FR" dirty="0"/>
                    </a:p>
                  </a:txBody>
                  <a:tcPr/>
                </a:tc>
                <a:tc>
                  <a:txBody>
                    <a:bodyPr/>
                    <a:lstStyle/>
                    <a:p>
                      <a:r>
                        <a:rPr lang="fr-FR" dirty="0" smtClean="0"/>
                        <a:t>400,00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n°17 : facture émise n°1</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14. Opération </a:t>
            </a:r>
            <a:r>
              <a:rPr lang="fr-FR" dirty="0">
                <a:solidFill>
                  <a:prstClr val="black"/>
                </a:solidFill>
              </a:rPr>
              <a:t>effectuée le 5 décembre: </a:t>
            </a:r>
          </a:p>
          <a:p>
            <a:endParaRPr lang="fr-FR" dirty="0">
              <a:solidFill>
                <a:prstClr val="black"/>
              </a:solidFill>
            </a:endParaRPr>
          </a:p>
          <a:p>
            <a:r>
              <a:rPr lang="fr-FR" dirty="0">
                <a:solidFill>
                  <a:prstClr val="black"/>
                </a:solidFill>
              </a:rPr>
              <a:t>Vente de 400 baguettes à crédit (1 € HT + TVA)</a:t>
            </a:r>
          </a:p>
          <a:p>
            <a:endParaRPr lang="fr-FR" dirty="0">
              <a:solidFill>
                <a:prstClr val="black"/>
              </a:solidFill>
            </a:endParaRPr>
          </a:p>
        </p:txBody>
      </p:sp>
      <p:sp>
        <p:nvSpPr>
          <p:cNvPr id="2" name="Rectangle 1"/>
          <p:cNvSpPr/>
          <p:nvPr/>
        </p:nvSpPr>
        <p:spPr>
          <a:xfrm>
            <a:off x="444672" y="395438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74870" y="3971280"/>
            <a:ext cx="29523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83708" y="3975968"/>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04220" y="4491980"/>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50728" y="4437112"/>
            <a:ext cx="239452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49368" y="443711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13992" y="4905164"/>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39876" y="4884948"/>
            <a:ext cx="238689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638788" y="4941168"/>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77810" y="5384836"/>
            <a:ext cx="2666062"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4334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188640"/>
            <a:ext cx="5976664" cy="1477328"/>
          </a:xfrm>
          <a:prstGeom prst="rect">
            <a:avLst/>
          </a:prstGeom>
          <a:noFill/>
        </p:spPr>
        <p:txBody>
          <a:bodyPr wrap="square" rtlCol="0">
            <a:spAutoFit/>
          </a:bodyPr>
          <a:lstStyle/>
          <a:p>
            <a:r>
              <a:rPr lang="fr-FR" dirty="0" smtClean="0">
                <a:solidFill>
                  <a:prstClr val="black"/>
                </a:solidFill>
              </a:rPr>
              <a:t>15. Opération </a:t>
            </a:r>
            <a:r>
              <a:rPr lang="fr-FR" dirty="0">
                <a:solidFill>
                  <a:prstClr val="black"/>
                </a:solidFill>
              </a:rPr>
              <a:t>effectuée le 25 décembre : </a:t>
            </a:r>
          </a:p>
          <a:p>
            <a:endParaRPr lang="fr-FR" dirty="0">
              <a:solidFill>
                <a:prstClr val="black"/>
              </a:solidFill>
            </a:endParaRPr>
          </a:p>
          <a:p>
            <a:r>
              <a:rPr lang="fr-FR" dirty="0">
                <a:solidFill>
                  <a:prstClr val="black"/>
                </a:solidFill>
              </a:rPr>
              <a:t>Vendu 4000 baguettes à 1 € HT + TVA 5,5%.</a:t>
            </a:r>
          </a:p>
          <a:p>
            <a:r>
              <a:rPr lang="fr-FR" dirty="0">
                <a:solidFill>
                  <a:prstClr val="black"/>
                </a:solidFill>
              </a:rPr>
              <a:t>Vendu 100 tablettes de chocolat à 3 € TTC pièce.</a:t>
            </a:r>
          </a:p>
          <a:p>
            <a:endParaRPr lang="fr-FR" dirty="0">
              <a:solidFill>
                <a:prstClr val="black"/>
              </a:solidFill>
            </a:endParaRPr>
          </a:p>
        </p:txBody>
      </p:sp>
    </p:spTree>
    <p:extLst>
      <p:ext uri="{BB962C8B-B14F-4D97-AF65-F5344CB8AC3E}">
        <p14:creationId xmlns:p14="http://schemas.microsoft.com/office/powerpoint/2010/main" val="3452944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82528" y="1435135"/>
            <a:ext cx="3888432" cy="461665"/>
          </a:xfrm>
          <a:prstGeom prst="rect">
            <a:avLst/>
          </a:prstGeom>
          <a:noFill/>
        </p:spPr>
        <p:txBody>
          <a:bodyPr wrap="square" rtlCol="0">
            <a:spAutoFit/>
          </a:bodyPr>
          <a:lstStyle/>
          <a:p>
            <a:pPr algn="ctr"/>
            <a:r>
              <a:rPr lang="fr-FR" sz="2400" b="1" dirty="0">
                <a:solidFill>
                  <a:prstClr val="black"/>
                </a:solidFill>
              </a:rPr>
              <a:t>Inscriptions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632281351"/>
              </p:ext>
            </p:extLst>
          </p:nvPr>
        </p:nvGraphicFramePr>
        <p:xfrm>
          <a:off x="323528" y="2014844"/>
          <a:ext cx="8496942" cy="4562052"/>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solidFill>
                            <a:schemeClr val="lt1"/>
                          </a:solidFill>
                        </a:rPr>
                        <a:t>25 décembre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53</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Caisse</a:t>
                      </a:r>
                      <a:endParaRPr lang="fr-FR" dirty="0">
                        <a:solidFill>
                          <a:schemeClr val="tx1"/>
                        </a:solidFill>
                      </a:endParaRPr>
                    </a:p>
                  </a:txBody>
                  <a:tcPr/>
                </a:tc>
                <a:tc>
                  <a:txBody>
                    <a:bodyPr/>
                    <a:lstStyle/>
                    <a:p>
                      <a:r>
                        <a:rPr lang="fr-FR" baseline="0" dirty="0" smtClean="0"/>
                        <a:t>4220,00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445</a:t>
                      </a:r>
                      <a:endParaRPr lang="fr-FR" dirty="0"/>
                    </a:p>
                  </a:txBody>
                  <a:tcPr/>
                </a:tc>
                <a:tc>
                  <a:txBody>
                    <a:bodyPr/>
                    <a:lstStyle/>
                    <a:p>
                      <a:r>
                        <a:rPr lang="fr-FR" dirty="0" smtClean="0"/>
                        <a:t>Etat</a:t>
                      </a:r>
                      <a:endParaRPr lang="fr-FR" dirty="0"/>
                    </a:p>
                  </a:txBody>
                  <a:tcPr/>
                </a:tc>
                <a:tc>
                  <a:txBody>
                    <a:bodyPr/>
                    <a:lstStyle/>
                    <a:p>
                      <a:endParaRPr lang="fr-FR" dirty="0"/>
                    </a:p>
                  </a:txBody>
                  <a:tcPr/>
                </a:tc>
                <a:tc>
                  <a:txBody>
                    <a:bodyPr/>
                    <a:lstStyle/>
                    <a:p>
                      <a:r>
                        <a:rPr lang="fr-FR" baseline="0" dirty="0" smtClean="0"/>
                        <a:t>   220,00</a:t>
                      </a:r>
                      <a:endParaRPr lang="fr-FR" dirty="0"/>
                    </a:p>
                  </a:txBody>
                  <a:tcPr/>
                </a:tc>
              </a:tr>
              <a:tr h="448663">
                <a:tc>
                  <a:txBody>
                    <a:bodyPr/>
                    <a:lstStyle/>
                    <a:p>
                      <a:endParaRPr lang="fr-FR" dirty="0"/>
                    </a:p>
                  </a:txBody>
                  <a:tcPr/>
                </a:tc>
                <a:tc>
                  <a:txBody>
                    <a:bodyPr/>
                    <a:lstStyle/>
                    <a:p>
                      <a:r>
                        <a:rPr lang="fr-FR" dirty="0" smtClean="0"/>
                        <a:t>701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Vente</a:t>
                      </a:r>
                      <a:r>
                        <a:rPr lang="fr-FR" baseline="0" dirty="0" smtClean="0"/>
                        <a:t> de produits finis</a:t>
                      </a:r>
                      <a:endParaRPr lang="fr-FR" dirty="0" smtClean="0"/>
                    </a:p>
                  </a:txBody>
                  <a:tcPr/>
                </a:tc>
                <a:tc>
                  <a:txBody>
                    <a:bodyPr/>
                    <a:lstStyle/>
                    <a:p>
                      <a:endParaRPr lang="fr-FR" dirty="0"/>
                    </a:p>
                  </a:txBody>
                  <a:tcPr/>
                </a:tc>
                <a:tc>
                  <a:txBody>
                    <a:bodyPr/>
                    <a:lstStyle/>
                    <a:p>
                      <a:r>
                        <a:rPr lang="fr-FR" dirty="0" smtClean="0"/>
                        <a:t>4 000,00</a:t>
                      </a:r>
                      <a:endParaRPr lang="fr-FR" dirty="0"/>
                    </a:p>
                  </a:txBody>
                  <a:tcPr/>
                </a:tc>
              </a:tr>
              <a:tr h="411592">
                <a:tc>
                  <a:txBody>
                    <a:bodyPr/>
                    <a:lstStyle/>
                    <a:p>
                      <a:endParaRPr lang="fr-FR" dirty="0"/>
                    </a:p>
                  </a:txBody>
                  <a:tcPr>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n°17 : pièce de caisse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endParaRPr lang="fr-FR" dirty="0"/>
                    </a:p>
                  </a:txBody>
                  <a:tcPr>
                    <a:lnL w="12700" cap="flat" cmpd="sng" algn="ctr">
                      <a:noFill/>
                      <a:prstDash val="solid"/>
                      <a:round/>
                      <a:headEnd type="none" w="med" len="med"/>
                      <a:tailEnd type="none" w="med" len="med"/>
                    </a:lnL>
                    <a:lnB w="12700" cap="flat" cmpd="sng" algn="ctr">
                      <a:solidFill>
                        <a:schemeClr val="tx1"/>
                      </a:solidFill>
                      <a:prstDash val="sysDash"/>
                      <a:round/>
                      <a:headEnd type="none" w="med" len="med"/>
                      <a:tailEnd type="none" w="med" len="med"/>
                    </a:lnB>
                  </a:tcPr>
                </a:tc>
              </a:tr>
              <a:tr h="504056">
                <a:tc>
                  <a:txBody>
                    <a:bodyPr/>
                    <a:lstStyle/>
                    <a:p>
                      <a:r>
                        <a:rPr lang="fr-FR" dirty="0" smtClean="0"/>
                        <a:t>53</a:t>
                      </a:r>
                      <a:endParaRPr lang="fr-FR" dirty="0"/>
                    </a:p>
                  </a:txBody>
                  <a:tcPr>
                    <a:lnL w="12700" cap="flat" cmpd="sng" algn="ctr">
                      <a:noFill/>
                      <a:prstDash val="sys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r>
                        <a:rPr lang="fr-FR" dirty="0" smtClean="0"/>
                        <a:t>Caisse</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r>
                        <a:rPr lang="fr-FR" dirty="0" smtClean="0"/>
                        <a:t>300,00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tcPr>
                </a:tc>
              </a:tr>
              <a:tr h="491592">
                <a:tc>
                  <a:txBody>
                    <a:bodyPr/>
                    <a:lstStyle/>
                    <a:p>
                      <a:endParaRPr lang="fr-FR" dirty="0"/>
                    </a:p>
                  </a:txBody>
                  <a:tcPr>
                    <a:lnR w="12700" cap="flat" cmpd="sng" algn="ctr">
                      <a:solidFill>
                        <a:schemeClr val="bg1"/>
                      </a:solidFill>
                      <a:prstDash val="solid"/>
                      <a:round/>
                      <a:headEnd type="none" w="med" len="med"/>
                      <a:tailEnd type="none" w="med" len="med"/>
                    </a:lnR>
                  </a:tcPr>
                </a:tc>
                <a:tc>
                  <a:txBody>
                    <a:bodyPr/>
                    <a:lstStyle/>
                    <a:p>
                      <a:r>
                        <a:rPr lang="fr-FR" dirty="0" smtClean="0"/>
                        <a:t>445</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baseline="0" dirty="0" smtClean="0"/>
                        <a:t> </a:t>
                      </a:r>
                      <a:r>
                        <a:rPr lang="fr-FR" dirty="0" smtClean="0"/>
                        <a:t>50,00</a:t>
                      </a:r>
                      <a:endParaRPr lang="fr-FR" dirty="0"/>
                    </a:p>
                  </a:txBody>
                  <a:tcPr>
                    <a:lnL w="12700" cap="flat" cmpd="sng" algn="ctr">
                      <a:solidFill>
                        <a:schemeClr val="bg1"/>
                      </a:solidFill>
                      <a:prstDash val="solid"/>
                      <a:round/>
                      <a:headEnd type="none" w="med" len="med"/>
                      <a:tailEnd type="none" w="med" len="med"/>
                    </a:lnL>
                  </a:tcPr>
                </a:tc>
              </a:tr>
              <a:tr h="491592">
                <a:tc>
                  <a:txBody>
                    <a:bodyPr/>
                    <a:lstStyle/>
                    <a:p>
                      <a:endParaRPr lang="fr-FR" dirty="0"/>
                    </a:p>
                  </a:txBody>
                  <a:tcPr>
                    <a:lnR w="12700" cap="flat" cmpd="sng" algn="ctr">
                      <a:solidFill>
                        <a:schemeClr val="bg1"/>
                      </a:solidFill>
                      <a:prstDash val="solid"/>
                      <a:round/>
                      <a:headEnd type="none" w="med" len="med"/>
                      <a:tailEnd type="none" w="med" len="med"/>
                    </a:lnR>
                  </a:tcPr>
                </a:tc>
                <a:tc>
                  <a:txBody>
                    <a:bodyPr/>
                    <a:lstStyle/>
                    <a:p>
                      <a:r>
                        <a:rPr lang="fr-FR" dirty="0" smtClean="0"/>
                        <a:t>707</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Ventes de marchandises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250,00</a:t>
                      </a:r>
                      <a:endParaRPr lang="fr-FR" dirty="0"/>
                    </a:p>
                  </a:txBody>
                  <a:tcPr>
                    <a:lnL w="12700" cap="flat" cmpd="sng" algn="ctr">
                      <a:solidFill>
                        <a:schemeClr val="bg1"/>
                      </a:solidFill>
                      <a:prstDash val="solid"/>
                      <a:round/>
                      <a:headEnd type="none" w="med" len="med"/>
                      <a:tailEnd type="none" w="med" len="med"/>
                    </a:lnL>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n°18 : pièce de caisse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188640"/>
            <a:ext cx="5976664" cy="1477328"/>
          </a:xfrm>
          <a:prstGeom prst="rect">
            <a:avLst/>
          </a:prstGeom>
          <a:noFill/>
        </p:spPr>
        <p:txBody>
          <a:bodyPr wrap="square" rtlCol="0">
            <a:spAutoFit/>
          </a:bodyPr>
          <a:lstStyle/>
          <a:p>
            <a:r>
              <a:rPr lang="fr-FR" dirty="0" smtClean="0">
                <a:solidFill>
                  <a:prstClr val="black"/>
                </a:solidFill>
              </a:rPr>
              <a:t>15. Opération </a:t>
            </a:r>
            <a:r>
              <a:rPr lang="fr-FR" dirty="0">
                <a:solidFill>
                  <a:prstClr val="black"/>
                </a:solidFill>
              </a:rPr>
              <a:t>effectuée le 25 décembre : </a:t>
            </a:r>
          </a:p>
          <a:p>
            <a:endParaRPr lang="fr-FR" dirty="0">
              <a:solidFill>
                <a:prstClr val="black"/>
              </a:solidFill>
            </a:endParaRPr>
          </a:p>
          <a:p>
            <a:r>
              <a:rPr lang="fr-FR" dirty="0">
                <a:solidFill>
                  <a:prstClr val="black"/>
                </a:solidFill>
              </a:rPr>
              <a:t>Vendu 4000 baguettes à 1 € HT + TVA 5,5%.</a:t>
            </a:r>
          </a:p>
          <a:p>
            <a:r>
              <a:rPr lang="fr-FR" dirty="0">
                <a:solidFill>
                  <a:prstClr val="black"/>
                </a:solidFill>
              </a:rPr>
              <a:t>Vendu 100 tablettes de chocolat à 3 € TTC pièce.</a:t>
            </a:r>
          </a:p>
          <a:p>
            <a:endParaRPr lang="fr-FR" dirty="0">
              <a:solidFill>
                <a:prstClr val="black"/>
              </a:solidFill>
            </a:endParaRPr>
          </a:p>
        </p:txBody>
      </p:sp>
      <p:sp>
        <p:nvSpPr>
          <p:cNvPr id="2" name="Rectangle 1"/>
          <p:cNvSpPr/>
          <p:nvPr/>
        </p:nvSpPr>
        <p:spPr>
          <a:xfrm>
            <a:off x="377188" y="246280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687576" y="2551708"/>
            <a:ext cx="295232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039048" y="248327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066704" y="2985817"/>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663480" y="2949813"/>
            <a:ext cx="239452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577360" y="2966386"/>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066704" y="3414480"/>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687576" y="3440286"/>
            <a:ext cx="2400814" cy="3175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577360" y="3429000"/>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06410" y="3837648"/>
            <a:ext cx="2376264"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377188" y="4509120"/>
            <a:ext cx="378388"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724212" y="4517504"/>
            <a:ext cx="758316" cy="3516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1054200" y="5061712"/>
            <a:ext cx="438376" cy="340184"/>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651928" y="5029488"/>
            <a:ext cx="2357884" cy="35165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7577360" y="5013176"/>
            <a:ext cx="758316" cy="35165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p:nvSpPr>
        <p:spPr>
          <a:xfrm>
            <a:off x="1677538" y="5523220"/>
            <a:ext cx="2381980" cy="3516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7577360" y="5505796"/>
            <a:ext cx="758316" cy="3516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1066704" y="5551920"/>
            <a:ext cx="477712" cy="319844"/>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6039048" y="4517504"/>
            <a:ext cx="909216" cy="279648"/>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p:cNvSpPr/>
          <p:nvPr/>
        </p:nvSpPr>
        <p:spPr>
          <a:xfrm>
            <a:off x="1697282" y="5969280"/>
            <a:ext cx="2394520" cy="43204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93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17"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16. Opération </a:t>
            </a:r>
            <a:r>
              <a:rPr lang="fr-FR" dirty="0">
                <a:solidFill>
                  <a:prstClr val="black"/>
                </a:solidFill>
              </a:rPr>
              <a:t>effectuée le 27 décembre : </a:t>
            </a:r>
          </a:p>
          <a:p>
            <a:endParaRPr lang="fr-FR" dirty="0">
              <a:solidFill>
                <a:prstClr val="black"/>
              </a:solidFill>
            </a:endParaRPr>
          </a:p>
          <a:p>
            <a:r>
              <a:rPr lang="fr-FR" dirty="0">
                <a:solidFill>
                  <a:prstClr val="black"/>
                </a:solidFill>
              </a:rPr>
              <a:t>Réception d’un chèque en paiement des 400 baguettes vendues le 5 décembre.</a:t>
            </a:r>
          </a:p>
        </p:txBody>
      </p:sp>
    </p:spTree>
    <p:extLst>
      <p:ext uri="{BB962C8B-B14F-4D97-AF65-F5344CB8AC3E}">
        <p14:creationId xmlns:p14="http://schemas.microsoft.com/office/powerpoint/2010/main" val="21998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625303268"/>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27 décembre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512</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Banque</a:t>
                      </a:r>
                      <a:endParaRPr lang="fr-FR" dirty="0">
                        <a:solidFill>
                          <a:schemeClr val="tx1"/>
                        </a:solidFill>
                      </a:endParaRPr>
                    </a:p>
                  </a:txBody>
                  <a:tcPr/>
                </a:tc>
                <a:tc>
                  <a:txBody>
                    <a:bodyPr/>
                    <a:lstStyle/>
                    <a:p>
                      <a:r>
                        <a:rPr lang="fr-FR" baseline="0" dirty="0" smtClean="0"/>
                        <a:t>422,00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411</a:t>
                      </a:r>
                      <a:endParaRPr lang="fr-FR" dirty="0"/>
                    </a:p>
                  </a:txBody>
                  <a:tcPr/>
                </a:tc>
                <a:tc>
                  <a:txBody>
                    <a:bodyPr/>
                    <a:lstStyle/>
                    <a:p>
                      <a:r>
                        <a:rPr lang="fr-FR" dirty="0" smtClean="0"/>
                        <a:t>Compte</a:t>
                      </a:r>
                      <a:r>
                        <a:rPr lang="fr-FR" baseline="0" dirty="0" smtClean="0"/>
                        <a:t> client</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422,00</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n°19 : bordereau de remise de chèque</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1200329"/>
          </a:xfrm>
          <a:prstGeom prst="rect">
            <a:avLst/>
          </a:prstGeom>
          <a:noFill/>
        </p:spPr>
        <p:txBody>
          <a:bodyPr wrap="square" rtlCol="0">
            <a:spAutoFit/>
          </a:bodyPr>
          <a:lstStyle/>
          <a:p>
            <a:r>
              <a:rPr lang="fr-FR" dirty="0" smtClean="0">
                <a:solidFill>
                  <a:prstClr val="black"/>
                </a:solidFill>
              </a:rPr>
              <a:t>16. Opération </a:t>
            </a:r>
            <a:r>
              <a:rPr lang="fr-FR" dirty="0">
                <a:solidFill>
                  <a:prstClr val="black"/>
                </a:solidFill>
              </a:rPr>
              <a:t>effectuée le 27 décembre : </a:t>
            </a:r>
          </a:p>
          <a:p>
            <a:endParaRPr lang="fr-FR" dirty="0">
              <a:solidFill>
                <a:prstClr val="black"/>
              </a:solidFill>
            </a:endParaRPr>
          </a:p>
          <a:p>
            <a:r>
              <a:rPr lang="fr-FR" dirty="0">
                <a:solidFill>
                  <a:prstClr val="black"/>
                </a:solidFill>
              </a:rPr>
              <a:t>Réception d’un chèque en paiement des 400 baguettes vendues le 5 décembre.</a:t>
            </a:r>
          </a:p>
        </p:txBody>
      </p:sp>
      <p:sp>
        <p:nvSpPr>
          <p:cNvPr id="2" name="Rectangle 1"/>
          <p:cNvSpPr/>
          <p:nvPr/>
        </p:nvSpPr>
        <p:spPr>
          <a:xfrm>
            <a:off x="437248" y="3989536"/>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47588" y="3959696"/>
            <a:ext cx="1880257"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74308" y="395969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26456" y="4452540"/>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47588" y="4452540"/>
            <a:ext cx="160027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59860" y="4452540"/>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747588" y="4896580"/>
            <a:ext cx="4048548"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8441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DÉBIT = CR</a:t>
            </a:r>
            <a:r>
              <a:rPr lang="fr-FR" dirty="0" smtClean="0">
                <a:solidFill>
                  <a:prstClr val="black"/>
                </a:solidFill>
              </a:rPr>
              <a:t>ÉDIT</a:t>
            </a:r>
            <a:endParaRPr lang="fr-FR" dirty="0"/>
          </a:p>
        </p:txBody>
      </p:sp>
      <p:sp>
        <p:nvSpPr>
          <p:cNvPr id="3" name="Espace réservé du contenu 2"/>
          <p:cNvSpPr>
            <a:spLocks noGrp="1"/>
          </p:cNvSpPr>
          <p:nvPr>
            <p:ph idx="1"/>
          </p:nvPr>
        </p:nvSpPr>
        <p:spPr/>
        <p:txBody>
          <a:bodyPr/>
          <a:lstStyle/>
          <a:p>
            <a:pPr marL="0" indent="0">
              <a:buNone/>
            </a:pPr>
            <a:r>
              <a:rPr lang="fr-FR" i="1" dirty="0" smtClean="0"/>
              <a:t>« …mai si </a:t>
            </a:r>
            <a:r>
              <a:rPr lang="fr-FR" i="1" dirty="0" err="1" smtClean="0"/>
              <a:t>deve</a:t>
            </a:r>
            <a:r>
              <a:rPr lang="fr-FR" i="1" dirty="0" smtClean="0"/>
              <a:t> </a:t>
            </a:r>
            <a:r>
              <a:rPr lang="fr-FR" i="1" dirty="0" err="1" smtClean="0"/>
              <a:t>mettere</a:t>
            </a:r>
            <a:r>
              <a:rPr lang="fr-FR" i="1" dirty="0" smtClean="0"/>
              <a:t> </a:t>
            </a:r>
            <a:r>
              <a:rPr lang="fr-FR" i="1" dirty="0" err="1" smtClean="0"/>
              <a:t>cosa</a:t>
            </a:r>
            <a:r>
              <a:rPr lang="fr-FR" i="1" dirty="0" smtClean="0"/>
              <a:t> in </a:t>
            </a:r>
            <a:r>
              <a:rPr lang="fr-FR" i="1" dirty="0" err="1" smtClean="0"/>
              <a:t>dare</a:t>
            </a:r>
            <a:r>
              <a:rPr lang="fr-FR" i="1" dirty="0" smtClean="0"/>
              <a:t> </a:t>
            </a:r>
            <a:r>
              <a:rPr lang="fr-FR" i="1" dirty="0" err="1" smtClean="0"/>
              <a:t>che</a:t>
            </a:r>
            <a:r>
              <a:rPr lang="fr-FR" i="1" dirty="0" smtClean="0"/>
              <a:t> </a:t>
            </a:r>
            <a:r>
              <a:rPr lang="fr-FR" i="1" dirty="0" err="1" smtClean="0"/>
              <a:t>quella</a:t>
            </a:r>
            <a:r>
              <a:rPr lang="fr-FR" i="1" dirty="0" smtClean="0"/>
              <a:t> </a:t>
            </a:r>
            <a:r>
              <a:rPr lang="fr-FR" i="1" dirty="0" err="1" smtClean="0"/>
              <a:t>ancora</a:t>
            </a:r>
            <a:r>
              <a:rPr lang="fr-FR" i="1" dirty="0" smtClean="0"/>
              <a:t> non si </a:t>
            </a:r>
            <a:r>
              <a:rPr lang="fr-FR" i="1" dirty="0" err="1" smtClean="0"/>
              <a:t>ponga</a:t>
            </a:r>
            <a:r>
              <a:rPr lang="fr-FR" i="1" dirty="0" smtClean="0"/>
              <a:t> in </a:t>
            </a:r>
            <a:r>
              <a:rPr lang="fr-FR" i="1" dirty="0" err="1" smtClean="0"/>
              <a:t>havere</a:t>
            </a:r>
            <a:r>
              <a:rPr lang="fr-FR" i="1" dirty="0" smtClean="0"/>
              <a:t>, e </a:t>
            </a:r>
            <a:r>
              <a:rPr lang="fr-FR" i="1" dirty="0" err="1" smtClean="0"/>
              <a:t>così</a:t>
            </a:r>
            <a:r>
              <a:rPr lang="fr-FR" i="1" dirty="0" smtClean="0"/>
              <a:t> mai si </a:t>
            </a:r>
            <a:r>
              <a:rPr lang="fr-FR" i="1" dirty="0" err="1" smtClean="0"/>
              <a:t>deve</a:t>
            </a:r>
            <a:r>
              <a:rPr lang="fr-FR" i="1" dirty="0" smtClean="0"/>
              <a:t> </a:t>
            </a:r>
            <a:r>
              <a:rPr lang="fr-FR" i="1" dirty="0" err="1" smtClean="0"/>
              <a:t>mettere</a:t>
            </a:r>
            <a:r>
              <a:rPr lang="fr-FR" i="1" dirty="0" smtClean="0"/>
              <a:t> </a:t>
            </a:r>
            <a:r>
              <a:rPr lang="fr-FR" i="1" dirty="0" err="1" smtClean="0"/>
              <a:t>cosa</a:t>
            </a:r>
            <a:r>
              <a:rPr lang="fr-FR" i="1" dirty="0" smtClean="0"/>
              <a:t> in </a:t>
            </a:r>
            <a:r>
              <a:rPr lang="fr-FR" i="1" dirty="0" err="1" smtClean="0"/>
              <a:t>havere</a:t>
            </a:r>
            <a:r>
              <a:rPr lang="fr-FR" i="1" dirty="0" smtClean="0"/>
              <a:t> </a:t>
            </a:r>
            <a:r>
              <a:rPr lang="fr-FR" i="1" dirty="0" err="1" smtClean="0"/>
              <a:t>che</a:t>
            </a:r>
            <a:r>
              <a:rPr lang="fr-FR" i="1" dirty="0" smtClean="0"/>
              <a:t> </a:t>
            </a:r>
            <a:r>
              <a:rPr lang="fr-FR" i="1" dirty="0" err="1" smtClean="0"/>
              <a:t>ancora</a:t>
            </a:r>
            <a:r>
              <a:rPr lang="fr-FR" i="1" dirty="0" smtClean="0"/>
              <a:t> </a:t>
            </a:r>
            <a:r>
              <a:rPr lang="fr-FR" i="1" dirty="0" err="1" smtClean="0"/>
              <a:t>quella</a:t>
            </a:r>
            <a:r>
              <a:rPr lang="fr-FR" i="1" dirty="0" smtClean="0"/>
              <a:t> </a:t>
            </a:r>
            <a:r>
              <a:rPr lang="fr-FR" i="1" dirty="0" err="1" smtClean="0"/>
              <a:t>medesima</a:t>
            </a:r>
            <a:r>
              <a:rPr lang="fr-FR" i="1" dirty="0" smtClean="0"/>
              <a:t> con </a:t>
            </a:r>
            <a:r>
              <a:rPr lang="fr-FR" i="1" dirty="0" err="1" smtClean="0"/>
              <a:t>suo</a:t>
            </a:r>
            <a:r>
              <a:rPr lang="fr-FR" i="1" dirty="0" smtClean="0"/>
              <a:t> </a:t>
            </a:r>
            <a:r>
              <a:rPr lang="fr-FR" i="1" dirty="0" err="1" smtClean="0"/>
              <a:t>amontare</a:t>
            </a:r>
            <a:r>
              <a:rPr lang="fr-FR" i="1" dirty="0" smtClean="0"/>
              <a:t> non si </a:t>
            </a:r>
            <a:r>
              <a:rPr lang="fr-FR" i="1" dirty="0" err="1" smtClean="0"/>
              <a:t>metta</a:t>
            </a:r>
            <a:r>
              <a:rPr lang="fr-FR" i="1" dirty="0" smtClean="0"/>
              <a:t> in </a:t>
            </a:r>
            <a:r>
              <a:rPr lang="fr-FR" i="1" dirty="0" err="1" smtClean="0"/>
              <a:t>dare</a:t>
            </a:r>
            <a:r>
              <a:rPr lang="fr-FR" i="1" dirty="0" smtClean="0"/>
              <a:t>. »</a:t>
            </a:r>
          </a:p>
          <a:p>
            <a:pPr marL="0" indent="0">
              <a:buNone/>
            </a:pPr>
            <a:endParaRPr lang="fr-FR" i="1" dirty="0" smtClean="0"/>
          </a:p>
          <a:p>
            <a:pPr marL="0" indent="0">
              <a:buNone/>
            </a:pPr>
            <a:r>
              <a:rPr lang="fr-FR" sz="2000" dirty="0" smtClean="0"/>
              <a:t>(Luca Pacioli, </a:t>
            </a:r>
            <a:r>
              <a:rPr lang="fr-FR" sz="2000" dirty="0" err="1" smtClean="0"/>
              <a:t>Particularis</a:t>
            </a:r>
            <a:r>
              <a:rPr lang="fr-FR" sz="2000" dirty="0" smtClean="0"/>
              <a:t> de </a:t>
            </a:r>
            <a:r>
              <a:rPr lang="fr-FR" sz="2000" dirty="0" err="1" smtClean="0"/>
              <a:t>computibus</a:t>
            </a:r>
            <a:r>
              <a:rPr lang="fr-FR" sz="2000" dirty="0" smtClean="0"/>
              <a:t> et </a:t>
            </a:r>
            <a:r>
              <a:rPr lang="fr-FR" sz="2000" dirty="0" err="1" smtClean="0"/>
              <a:t>scripturis</a:t>
            </a:r>
            <a:r>
              <a:rPr lang="fr-FR" sz="2000" dirty="0" smtClean="0"/>
              <a:t>, </a:t>
            </a:r>
            <a:r>
              <a:rPr lang="fr-FR" sz="2000" dirty="0" err="1" smtClean="0"/>
              <a:t>capitolo</a:t>
            </a:r>
            <a:r>
              <a:rPr lang="fr-FR" sz="2000" dirty="0" smtClean="0"/>
              <a:t> XII)</a:t>
            </a:r>
            <a:endParaRPr lang="fr-FR" sz="2000" dirty="0"/>
          </a:p>
        </p:txBody>
      </p:sp>
    </p:spTree>
    <p:extLst>
      <p:ext uri="{BB962C8B-B14F-4D97-AF65-F5344CB8AC3E}">
        <p14:creationId xmlns:p14="http://schemas.microsoft.com/office/powerpoint/2010/main" val="1654521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17. Opération </a:t>
            </a:r>
            <a:r>
              <a:rPr lang="fr-FR" dirty="0">
                <a:solidFill>
                  <a:prstClr val="black"/>
                </a:solidFill>
              </a:rPr>
              <a:t>effectuée le 28 décembre : </a:t>
            </a:r>
          </a:p>
          <a:p>
            <a:endParaRPr lang="fr-FR" dirty="0">
              <a:solidFill>
                <a:prstClr val="black"/>
              </a:solidFill>
            </a:endParaRPr>
          </a:p>
          <a:p>
            <a:r>
              <a:rPr lang="fr-FR" dirty="0">
                <a:solidFill>
                  <a:prstClr val="black"/>
                </a:solidFill>
              </a:rPr>
              <a:t>Dépôt de 3000 € en espèces à la banque.</a:t>
            </a:r>
          </a:p>
        </p:txBody>
      </p:sp>
    </p:spTree>
    <p:extLst>
      <p:ext uri="{BB962C8B-B14F-4D97-AF65-F5344CB8AC3E}">
        <p14:creationId xmlns:p14="http://schemas.microsoft.com/office/powerpoint/2010/main" val="299806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6716" y="2348880"/>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179669710"/>
              </p:ext>
            </p:extLst>
          </p:nvPr>
        </p:nvGraphicFramePr>
        <p:xfrm>
          <a:off x="395536" y="3501009"/>
          <a:ext cx="8496942" cy="198606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28 décembre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512</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Banque</a:t>
                      </a:r>
                      <a:endParaRPr lang="fr-FR" dirty="0">
                        <a:solidFill>
                          <a:schemeClr val="tx1"/>
                        </a:solidFill>
                      </a:endParaRPr>
                    </a:p>
                  </a:txBody>
                  <a:tcPr/>
                </a:tc>
                <a:tc>
                  <a:txBody>
                    <a:bodyPr/>
                    <a:lstStyle/>
                    <a:p>
                      <a:r>
                        <a:rPr lang="fr-FR" baseline="0" dirty="0" smtClean="0"/>
                        <a:t>3 000,00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53</a:t>
                      </a:r>
                      <a:endParaRPr lang="fr-FR" dirty="0"/>
                    </a:p>
                  </a:txBody>
                  <a:tcPr/>
                </a:tc>
                <a:tc>
                  <a:txBody>
                    <a:bodyPr/>
                    <a:lstStyle/>
                    <a:p>
                      <a:r>
                        <a:rPr lang="fr-FR" dirty="0" smtClean="0"/>
                        <a:t>Caisse</a:t>
                      </a:r>
                      <a:endParaRPr lang="fr-FR" dirty="0"/>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3 000,00</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n°19 : bordereau de remise d’espèces</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187624" y="764704"/>
            <a:ext cx="5976664" cy="923330"/>
          </a:xfrm>
          <a:prstGeom prst="rect">
            <a:avLst/>
          </a:prstGeom>
          <a:noFill/>
        </p:spPr>
        <p:txBody>
          <a:bodyPr wrap="square" rtlCol="0">
            <a:spAutoFit/>
          </a:bodyPr>
          <a:lstStyle/>
          <a:p>
            <a:r>
              <a:rPr lang="fr-FR" dirty="0" smtClean="0">
                <a:solidFill>
                  <a:prstClr val="black"/>
                </a:solidFill>
              </a:rPr>
              <a:t>17. Opération </a:t>
            </a:r>
            <a:r>
              <a:rPr lang="fr-FR" dirty="0">
                <a:solidFill>
                  <a:prstClr val="black"/>
                </a:solidFill>
              </a:rPr>
              <a:t>effectuée le 28 décembre : </a:t>
            </a:r>
          </a:p>
          <a:p>
            <a:endParaRPr lang="fr-FR" dirty="0">
              <a:solidFill>
                <a:prstClr val="black"/>
              </a:solidFill>
            </a:endParaRPr>
          </a:p>
          <a:p>
            <a:r>
              <a:rPr lang="fr-FR" dirty="0">
                <a:solidFill>
                  <a:prstClr val="black"/>
                </a:solidFill>
              </a:rPr>
              <a:t>Dépôt de 3000 € en espèces à la banque.</a:t>
            </a:r>
          </a:p>
        </p:txBody>
      </p:sp>
      <p:sp>
        <p:nvSpPr>
          <p:cNvPr id="2" name="Rectangle 1"/>
          <p:cNvSpPr/>
          <p:nvPr/>
        </p:nvSpPr>
        <p:spPr>
          <a:xfrm>
            <a:off x="464732" y="3989536"/>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47588" y="3959696"/>
            <a:ext cx="1880257"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74308" y="398953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126456" y="4496320"/>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47588" y="4416536"/>
            <a:ext cx="160027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32128" y="4416536"/>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747588" y="4941168"/>
            <a:ext cx="4048548" cy="504056"/>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1490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76" y="188640"/>
            <a:ext cx="5976664" cy="1477328"/>
          </a:xfrm>
          <a:prstGeom prst="rect">
            <a:avLst/>
          </a:prstGeom>
          <a:noFill/>
        </p:spPr>
        <p:txBody>
          <a:bodyPr wrap="square" rtlCol="0">
            <a:spAutoFit/>
          </a:bodyPr>
          <a:lstStyle/>
          <a:p>
            <a:r>
              <a:rPr lang="fr-FR" dirty="0" smtClean="0">
                <a:solidFill>
                  <a:prstClr val="black"/>
                </a:solidFill>
              </a:rPr>
              <a:t>18. Opération </a:t>
            </a:r>
            <a:r>
              <a:rPr lang="fr-FR" dirty="0">
                <a:solidFill>
                  <a:prstClr val="black"/>
                </a:solidFill>
              </a:rPr>
              <a:t>effectuée le 29 décembre : </a:t>
            </a:r>
          </a:p>
          <a:p>
            <a:endParaRPr lang="fr-FR" dirty="0">
              <a:solidFill>
                <a:prstClr val="black"/>
              </a:solidFill>
            </a:endParaRPr>
          </a:p>
          <a:p>
            <a:r>
              <a:rPr lang="fr-FR" dirty="0">
                <a:solidFill>
                  <a:prstClr val="black"/>
                </a:solidFill>
              </a:rPr>
              <a:t>Achat de 4 tonnes de farine 2000 € + TVA.</a:t>
            </a:r>
          </a:p>
          <a:p>
            <a:r>
              <a:rPr lang="fr-FR" dirty="0">
                <a:solidFill>
                  <a:prstClr val="black"/>
                </a:solidFill>
              </a:rPr>
              <a:t>Paiement 50% en espèce, le solde dans un mois</a:t>
            </a:r>
            <a:r>
              <a:rPr lang="fr-FR" dirty="0" smtClean="0">
                <a:solidFill>
                  <a:prstClr val="black"/>
                </a:solidFill>
              </a:rPr>
              <a:t>.</a:t>
            </a:r>
          </a:p>
          <a:p>
            <a:endParaRPr lang="fr-FR" dirty="0">
              <a:solidFill>
                <a:prstClr val="black"/>
              </a:solidFill>
            </a:endParaRPr>
          </a:p>
        </p:txBody>
      </p:sp>
      <p:sp>
        <p:nvSpPr>
          <p:cNvPr id="18" name="ZoneTexte 17"/>
          <p:cNvSpPr txBox="1"/>
          <p:nvPr/>
        </p:nvSpPr>
        <p:spPr>
          <a:xfrm>
            <a:off x="4105376" y="1665224"/>
            <a:ext cx="4775731" cy="923330"/>
          </a:xfrm>
          <a:prstGeom prst="rect">
            <a:avLst/>
          </a:prstGeom>
          <a:noFill/>
        </p:spPr>
        <p:txBody>
          <a:bodyPr wrap="none" rtlCol="0">
            <a:spAutoFit/>
          </a:bodyPr>
          <a:lstStyle/>
          <a:p>
            <a:r>
              <a:rPr lang="fr-FR" i="1" dirty="0">
                <a:solidFill>
                  <a:prstClr val="black"/>
                </a:solidFill>
              </a:rPr>
              <a:t>« Et tel, à la faveur d'un semblable débit, </a:t>
            </a:r>
          </a:p>
          <a:p>
            <a:r>
              <a:rPr lang="fr-FR" i="1" dirty="0">
                <a:solidFill>
                  <a:prstClr val="black"/>
                </a:solidFill>
              </a:rPr>
              <a:t>Passe pour homme illustre, et se met en crédit. »</a:t>
            </a:r>
          </a:p>
          <a:p>
            <a:r>
              <a:rPr lang="fr-FR" dirty="0">
                <a:solidFill>
                  <a:prstClr val="black"/>
                </a:solidFill>
              </a:rPr>
              <a:t>(Pierre Corneille, Le Menteur, Acte I, sc.4)</a:t>
            </a:r>
          </a:p>
        </p:txBody>
      </p:sp>
    </p:spTree>
    <p:extLst>
      <p:ext uri="{BB962C8B-B14F-4D97-AF65-F5344CB8AC3E}">
        <p14:creationId xmlns:p14="http://schemas.microsoft.com/office/powerpoint/2010/main" val="2057764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0408" y="2748657"/>
            <a:ext cx="3888432" cy="461665"/>
          </a:xfrm>
          <a:prstGeom prst="rect">
            <a:avLst/>
          </a:prstGeom>
          <a:noFill/>
        </p:spPr>
        <p:txBody>
          <a:bodyPr wrap="square" rtlCol="0">
            <a:spAutoFit/>
          </a:bodyPr>
          <a:lstStyle/>
          <a:p>
            <a:pPr algn="ctr"/>
            <a:r>
              <a:rPr lang="fr-FR" sz="2400" b="1" dirty="0">
                <a:solidFill>
                  <a:prstClr val="black"/>
                </a:solidFill>
              </a:rPr>
              <a:t>Inscription au livre journal :</a:t>
            </a:r>
          </a:p>
        </p:txBody>
      </p:sp>
      <p:graphicFrame>
        <p:nvGraphicFramePr>
          <p:cNvPr id="5" name="Tableau 4"/>
          <p:cNvGraphicFramePr>
            <a:graphicFrameLocks noGrp="1"/>
          </p:cNvGraphicFramePr>
          <p:nvPr>
            <p:extLst>
              <p:ext uri="{D42A27DB-BD31-4B8C-83A1-F6EECF244321}">
                <p14:modId xmlns:p14="http://schemas.microsoft.com/office/powerpoint/2010/main" val="2622059808"/>
              </p:ext>
            </p:extLst>
          </p:nvPr>
        </p:nvGraphicFramePr>
        <p:xfrm>
          <a:off x="395536" y="3501009"/>
          <a:ext cx="8496942" cy="2883395"/>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29 décembre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445</a:t>
                      </a:r>
                      <a:endParaRPr lang="fr-FR" dirty="0"/>
                    </a:p>
                  </a:txBody>
                  <a:tcPr/>
                </a:tc>
                <a:tc>
                  <a:txBody>
                    <a:bodyPr/>
                    <a:lstStyle/>
                    <a:p>
                      <a:endParaRPr lang="fr-FR" dirty="0">
                        <a:solidFill>
                          <a:schemeClr val="tx1"/>
                        </a:solidFill>
                      </a:endParaRPr>
                    </a:p>
                  </a:txBody>
                  <a:tcPr/>
                </a:tc>
                <a:tc>
                  <a:txBody>
                    <a:bodyPr/>
                    <a:lstStyle/>
                    <a:p>
                      <a:r>
                        <a:rPr lang="fr-FR" dirty="0" smtClean="0"/>
                        <a:t>Etat</a:t>
                      </a:r>
                      <a:endParaRPr lang="fr-FR" dirty="0">
                        <a:solidFill>
                          <a:schemeClr val="tx1"/>
                        </a:solidFill>
                      </a:endParaRPr>
                    </a:p>
                  </a:txBody>
                  <a:tcPr/>
                </a:tc>
                <a:tc>
                  <a:txBody>
                    <a:bodyPr/>
                    <a:lstStyle/>
                    <a:p>
                      <a:r>
                        <a:rPr lang="fr-FR" baseline="0" dirty="0" smtClean="0"/>
                        <a:t>   110,00</a:t>
                      </a:r>
                      <a:endParaRPr lang="fr-FR" dirty="0"/>
                    </a:p>
                  </a:txBody>
                  <a:tcPr/>
                </a:tc>
                <a:tc>
                  <a:txBody>
                    <a:bodyPr/>
                    <a:lstStyle/>
                    <a:p>
                      <a:endParaRPr lang="fr-FR" dirty="0"/>
                    </a:p>
                  </a:txBody>
                  <a:tcPr/>
                </a:tc>
              </a:tr>
              <a:tr h="448663">
                <a:tc>
                  <a:txBody>
                    <a:bodyPr/>
                    <a:lstStyle/>
                    <a:p>
                      <a:r>
                        <a:rPr lang="fr-FR" dirty="0" smtClean="0"/>
                        <a:t>601</a:t>
                      </a:r>
                      <a:endParaRPr lang="fr-FR"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Achats de matières premières</a:t>
                      </a:r>
                    </a:p>
                  </a:txBody>
                  <a:tcPr/>
                </a:tc>
                <a:tc>
                  <a:txBody>
                    <a:bodyPr/>
                    <a:lstStyle/>
                    <a:p>
                      <a:r>
                        <a:rPr lang="fr-FR" baseline="0" dirty="0" smtClean="0"/>
                        <a:t>2 00</a:t>
                      </a:r>
                      <a:r>
                        <a:rPr lang="fr-FR" dirty="0" smtClean="0"/>
                        <a:t>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401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Compte fournisseur</a:t>
                      </a:r>
                    </a:p>
                  </a:txBody>
                  <a:tcPr/>
                </a:tc>
                <a:tc>
                  <a:txBody>
                    <a:bodyPr/>
                    <a:lstStyle/>
                    <a:p>
                      <a:endParaRPr lang="fr-FR" dirty="0"/>
                    </a:p>
                  </a:txBody>
                  <a:tcPr/>
                </a:tc>
                <a:tc>
                  <a:txBody>
                    <a:bodyPr/>
                    <a:lstStyle/>
                    <a:p>
                      <a:r>
                        <a:rPr lang="fr-FR" dirty="0" smtClean="0"/>
                        <a:t>1055,00</a:t>
                      </a:r>
                      <a:endParaRPr lang="fr-FR" dirty="0"/>
                    </a:p>
                  </a:txBody>
                  <a:tcPr/>
                </a:tc>
              </a:tr>
              <a:tr h="448663">
                <a:tc>
                  <a:txBody>
                    <a:bodyPr/>
                    <a:lstStyle/>
                    <a:p>
                      <a:endParaRPr lang="fr-FR" dirty="0"/>
                    </a:p>
                  </a:txBody>
                  <a:tcPr/>
                </a:tc>
                <a:tc>
                  <a:txBody>
                    <a:bodyPr/>
                    <a:lstStyle/>
                    <a:p>
                      <a:r>
                        <a:rPr lang="fr-FR" dirty="0" smtClean="0"/>
                        <a:t>53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Caisse</a:t>
                      </a:r>
                    </a:p>
                  </a:txBody>
                  <a:tcPr/>
                </a:tc>
                <a:tc>
                  <a:txBody>
                    <a:bodyPr/>
                    <a:lstStyle/>
                    <a:p>
                      <a:endParaRPr lang="fr-FR" dirty="0"/>
                    </a:p>
                  </a:txBody>
                  <a:tcPr/>
                </a:tc>
                <a:tc>
                  <a:txBody>
                    <a:bodyPr/>
                    <a:lstStyle/>
                    <a:p>
                      <a:r>
                        <a:rPr lang="fr-FR" dirty="0" smtClean="0"/>
                        <a:t>1055,00</a:t>
                      </a:r>
                      <a:endParaRPr lang="fr-FR" dirty="0"/>
                    </a:p>
                  </a:txBody>
                  <a:tcPr/>
                </a:tc>
              </a:tr>
              <a:tr h="598226">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PC n°21 : facture </a:t>
                      </a:r>
                      <a:r>
                        <a:rPr kumimoji="0" lang="fr-FR" sz="1800" b="0" i="0" u="none" strike="noStrike" kern="1200" cap="none" spc="0" normalizeH="0" baseline="0" noProof="0" dirty="0" err="1" smtClean="0">
                          <a:ln>
                            <a:noFill/>
                          </a:ln>
                          <a:solidFill>
                            <a:prstClr val="black"/>
                          </a:solidFill>
                          <a:effectLst/>
                          <a:uLnTx/>
                          <a:uFillTx/>
                          <a:latin typeface="+mn-lt"/>
                          <a:ea typeface="+mn-ea"/>
                          <a:cs typeface="+mn-cs"/>
                        </a:rPr>
                        <a:t>n°xxx</a:t>
                      </a:r>
                      <a:r>
                        <a:rPr kumimoji="0" lang="fr-FR" sz="1800" b="0" i="0" u="none" strike="noStrike" kern="1200" cap="none" spc="0" normalizeH="0" baseline="0" noProof="0" dirty="0" smtClean="0">
                          <a:ln>
                            <a:noFill/>
                          </a:ln>
                          <a:solidFill>
                            <a:prstClr val="black"/>
                          </a:solidFill>
                          <a:effectLst/>
                          <a:uLnTx/>
                          <a:uFillTx/>
                          <a:latin typeface="+mn-lt"/>
                          <a:ea typeface="+mn-ea"/>
                          <a:cs typeface="+mn-cs"/>
                        </a:rPr>
                        <a:t> </a:t>
                      </a: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bl>
          </a:graphicData>
        </a:graphic>
      </p:graphicFrame>
      <p:sp>
        <p:nvSpPr>
          <p:cNvPr id="9" name="ZoneTexte 8"/>
          <p:cNvSpPr txBox="1"/>
          <p:nvPr/>
        </p:nvSpPr>
        <p:spPr>
          <a:xfrm>
            <a:off x="1357276" y="188640"/>
            <a:ext cx="5976664" cy="1477328"/>
          </a:xfrm>
          <a:prstGeom prst="rect">
            <a:avLst/>
          </a:prstGeom>
          <a:noFill/>
        </p:spPr>
        <p:txBody>
          <a:bodyPr wrap="square" rtlCol="0">
            <a:spAutoFit/>
          </a:bodyPr>
          <a:lstStyle/>
          <a:p>
            <a:r>
              <a:rPr lang="fr-FR" dirty="0" smtClean="0">
                <a:solidFill>
                  <a:prstClr val="black"/>
                </a:solidFill>
              </a:rPr>
              <a:t>18. Opération </a:t>
            </a:r>
            <a:r>
              <a:rPr lang="fr-FR" dirty="0">
                <a:solidFill>
                  <a:prstClr val="black"/>
                </a:solidFill>
              </a:rPr>
              <a:t>effectuée le 29 décembre : </a:t>
            </a:r>
          </a:p>
          <a:p>
            <a:endParaRPr lang="fr-FR" dirty="0">
              <a:solidFill>
                <a:prstClr val="black"/>
              </a:solidFill>
            </a:endParaRPr>
          </a:p>
          <a:p>
            <a:r>
              <a:rPr lang="fr-FR" dirty="0">
                <a:solidFill>
                  <a:prstClr val="black"/>
                </a:solidFill>
              </a:rPr>
              <a:t>Achat de 4 tonnes de farine 2000 € + TVA.</a:t>
            </a:r>
          </a:p>
          <a:p>
            <a:r>
              <a:rPr lang="fr-FR" dirty="0">
                <a:solidFill>
                  <a:prstClr val="black"/>
                </a:solidFill>
              </a:rPr>
              <a:t>Paiement 50% en espèce, le solde dans un mois</a:t>
            </a:r>
            <a:r>
              <a:rPr lang="fr-FR" dirty="0" smtClean="0">
                <a:solidFill>
                  <a:prstClr val="black"/>
                </a:solidFill>
              </a:rPr>
              <a:t>.</a:t>
            </a:r>
          </a:p>
          <a:p>
            <a:endParaRPr lang="fr-FR" dirty="0">
              <a:solidFill>
                <a:prstClr val="black"/>
              </a:solidFill>
            </a:endParaRPr>
          </a:p>
        </p:txBody>
      </p:sp>
      <p:sp>
        <p:nvSpPr>
          <p:cNvPr id="2" name="Rectangle 1"/>
          <p:cNvSpPr/>
          <p:nvPr/>
        </p:nvSpPr>
        <p:spPr>
          <a:xfrm>
            <a:off x="433624" y="4031876"/>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29112" y="4002036"/>
            <a:ext cx="2779740"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81812" y="400203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492784" y="4499876"/>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72886" y="4436228"/>
            <a:ext cx="3015138" cy="33073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6157540" y="443622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1125776" y="4921452"/>
            <a:ext cx="504056"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729112" y="4889628"/>
            <a:ext cx="1948969" cy="35168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7606716" y="4924064"/>
            <a:ext cx="1080120" cy="288032"/>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1772886" y="5805264"/>
            <a:ext cx="2376264" cy="432048"/>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129024" y="5320232"/>
            <a:ext cx="50405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787504" y="5320232"/>
            <a:ext cx="207261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606716" y="5321384"/>
            <a:ext cx="1080120"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ZoneTexte 17"/>
          <p:cNvSpPr txBox="1"/>
          <p:nvPr/>
        </p:nvSpPr>
        <p:spPr>
          <a:xfrm>
            <a:off x="4105376" y="1665224"/>
            <a:ext cx="4775731" cy="923330"/>
          </a:xfrm>
          <a:prstGeom prst="rect">
            <a:avLst/>
          </a:prstGeom>
          <a:noFill/>
        </p:spPr>
        <p:txBody>
          <a:bodyPr wrap="none" rtlCol="0">
            <a:spAutoFit/>
          </a:bodyPr>
          <a:lstStyle/>
          <a:p>
            <a:r>
              <a:rPr lang="fr-FR" i="1" dirty="0"/>
              <a:t>« Et tel, à la faveur d'un semblable débit, </a:t>
            </a:r>
          </a:p>
          <a:p>
            <a:r>
              <a:rPr lang="fr-FR" i="1" dirty="0"/>
              <a:t>Passe pour homme illustre, et se met en crédit. »</a:t>
            </a:r>
          </a:p>
          <a:p>
            <a:r>
              <a:rPr lang="fr-FR" dirty="0"/>
              <a:t>(Pierre Corneille, Le Menteur, Acte I, sc.4)</a:t>
            </a:r>
          </a:p>
        </p:txBody>
      </p:sp>
    </p:spTree>
    <p:extLst>
      <p:ext uri="{BB962C8B-B14F-4D97-AF65-F5344CB8AC3E}">
        <p14:creationId xmlns:p14="http://schemas.microsoft.com/office/powerpoint/2010/main" val="2262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6" grpId="0" animBg="1"/>
      <p:bldP spid="11" grpId="0" animBg="1"/>
      <p:bldP spid="13" grpId="0" animBg="1"/>
      <p:bldP spid="14" grpId="0" animBg="1"/>
      <p:bldP spid="15" grpId="0" animBg="1"/>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0"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94" y="440462"/>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47"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6" y="296349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3246438"/>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19" y="30035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7324586" y="2195773"/>
            <a:ext cx="864095" cy="369332"/>
          </a:xfrm>
          <a:prstGeom prst="rect">
            <a:avLst/>
          </a:prstGeom>
          <a:noFill/>
        </p:spPr>
        <p:txBody>
          <a:bodyPr wrap="square" rtlCol="0">
            <a:spAutoFit/>
          </a:bodyPr>
          <a:lstStyle/>
          <a:p>
            <a:pPr algn="ctr"/>
            <a:r>
              <a:rPr lang="fr-FR" b="1" dirty="0">
                <a:solidFill>
                  <a:prstClr val="black"/>
                </a:solidFill>
              </a:rPr>
              <a:t>6132</a:t>
            </a:r>
          </a:p>
        </p:txBody>
      </p:sp>
      <p:sp>
        <p:nvSpPr>
          <p:cNvPr id="18" name="ZoneTexte 17"/>
          <p:cNvSpPr txBox="1"/>
          <p:nvPr/>
        </p:nvSpPr>
        <p:spPr>
          <a:xfrm>
            <a:off x="1268014" y="623024"/>
            <a:ext cx="432048" cy="264952"/>
          </a:xfrm>
          <a:prstGeom prst="rect">
            <a:avLst/>
          </a:prstGeom>
          <a:noFill/>
        </p:spPr>
        <p:txBody>
          <a:bodyPr wrap="square" rtlCol="0">
            <a:spAutoFit/>
          </a:bodyPr>
          <a:lstStyle/>
          <a:p>
            <a:pPr algn="ctr"/>
            <a:endParaRPr lang="fr-FR" dirty="0">
              <a:solidFill>
                <a:prstClr val="black"/>
              </a:solidFill>
            </a:endParaRPr>
          </a:p>
        </p:txBody>
      </p:sp>
      <p:sp>
        <p:nvSpPr>
          <p:cNvPr id="19" name="ZoneTexte 18"/>
          <p:cNvSpPr txBox="1"/>
          <p:nvPr/>
        </p:nvSpPr>
        <p:spPr>
          <a:xfrm>
            <a:off x="2970686" y="2195773"/>
            <a:ext cx="864095" cy="369332"/>
          </a:xfrm>
          <a:prstGeom prst="rect">
            <a:avLst/>
          </a:prstGeom>
          <a:noFill/>
        </p:spPr>
        <p:txBody>
          <a:bodyPr wrap="square" rtlCol="0">
            <a:spAutoFit/>
          </a:bodyPr>
          <a:lstStyle/>
          <a:p>
            <a:pPr algn="ctr"/>
            <a:r>
              <a:rPr lang="fr-FR" b="1" dirty="0">
                <a:solidFill>
                  <a:prstClr val="black"/>
                </a:solidFill>
              </a:rPr>
              <a:t>606</a:t>
            </a:r>
          </a:p>
        </p:txBody>
      </p:sp>
      <p:sp>
        <p:nvSpPr>
          <p:cNvPr id="20" name="ZoneTexte 19"/>
          <p:cNvSpPr txBox="1"/>
          <p:nvPr/>
        </p:nvSpPr>
        <p:spPr>
          <a:xfrm>
            <a:off x="5263105" y="2195773"/>
            <a:ext cx="864095" cy="369332"/>
          </a:xfrm>
          <a:prstGeom prst="rect">
            <a:avLst/>
          </a:prstGeom>
          <a:noFill/>
        </p:spPr>
        <p:txBody>
          <a:bodyPr wrap="square" rtlCol="0">
            <a:spAutoFit/>
          </a:bodyPr>
          <a:lstStyle/>
          <a:p>
            <a:pPr algn="ctr"/>
            <a:r>
              <a:rPr lang="fr-FR" b="1" dirty="0">
                <a:solidFill>
                  <a:prstClr val="black"/>
                </a:solidFill>
              </a:rPr>
              <a:t>607</a:t>
            </a:r>
          </a:p>
        </p:txBody>
      </p:sp>
      <p:sp>
        <p:nvSpPr>
          <p:cNvPr id="21" name="ZoneTexte 20"/>
          <p:cNvSpPr txBox="1"/>
          <p:nvPr/>
        </p:nvSpPr>
        <p:spPr>
          <a:xfrm>
            <a:off x="605257" y="2195773"/>
            <a:ext cx="864095" cy="369332"/>
          </a:xfrm>
          <a:prstGeom prst="rect">
            <a:avLst/>
          </a:prstGeom>
          <a:noFill/>
        </p:spPr>
        <p:txBody>
          <a:bodyPr wrap="square" rtlCol="0">
            <a:spAutoFit/>
          </a:bodyPr>
          <a:lstStyle/>
          <a:p>
            <a:pPr algn="ctr"/>
            <a:r>
              <a:rPr lang="fr-FR" b="1" dirty="0">
                <a:solidFill>
                  <a:prstClr val="black"/>
                </a:solidFill>
              </a:rPr>
              <a:t>601</a:t>
            </a:r>
          </a:p>
        </p:txBody>
      </p:sp>
      <p:sp>
        <p:nvSpPr>
          <p:cNvPr id="22" name="ZoneTexte 21"/>
          <p:cNvSpPr txBox="1"/>
          <p:nvPr/>
        </p:nvSpPr>
        <p:spPr>
          <a:xfrm>
            <a:off x="804480" y="4509120"/>
            <a:ext cx="864095" cy="369332"/>
          </a:xfrm>
          <a:prstGeom prst="rect">
            <a:avLst/>
          </a:prstGeom>
          <a:noFill/>
        </p:spPr>
        <p:txBody>
          <a:bodyPr wrap="square" rtlCol="0">
            <a:spAutoFit/>
          </a:bodyPr>
          <a:lstStyle/>
          <a:p>
            <a:pPr algn="ctr"/>
            <a:r>
              <a:rPr lang="fr-FR" b="1" dirty="0">
                <a:solidFill>
                  <a:prstClr val="black"/>
                </a:solidFill>
              </a:rPr>
              <a:t>701</a:t>
            </a:r>
          </a:p>
        </p:txBody>
      </p:sp>
      <p:sp>
        <p:nvSpPr>
          <p:cNvPr id="23" name="ZoneTexte 22"/>
          <p:cNvSpPr txBox="1"/>
          <p:nvPr/>
        </p:nvSpPr>
        <p:spPr>
          <a:xfrm>
            <a:off x="3498350" y="4509120"/>
            <a:ext cx="1006540" cy="369332"/>
          </a:xfrm>
          <a:prstGeom prst="rect">
            <a:avLst/>
          </a:prstGeom>
          <a:noFill/>
        </p:spPr>
        <p:txBody>
          <a:bodyPr wrap="square" rtlCol="0">
            <a:spAutoFit/>
          </a:bodyPr>
          <a:lstStyle/>
          <a:p>
            <a:pPr algn="ctr"/>
            <a:r>
              <a:rPr lang="fr-FR" b="1" dirty="0">
                <a:solidFill>
                  <a:prstClr val="black"/>
                </a:solidFill>
              </a:rPr>
              <a:t>707</a:t>
            </a:r>
          </a:p>
        </p:txBody>
      </p:sp>
      <p:graphicFrame>
        <p:nvGraphicFramePr>
          <p:cNvPr id="25" name="Tableau 24"/>
          <p:cNvGraphicFramePr>
            <a:graphicFrameLocks noGrp="1"/>
          </p:cNvGraphicFramePr>
          <p:nvPr>
            <p:extLst>
              <p:ext uri="{D42A27DB-BD31-4B8C-83A1-F6EECF244321}">
                <p14:modId xmlns:p14="http://schemas.microsoft.com/office/powerpoint/2010/main" val="4266308744"/>
              </p:ext>
            </p:extLst>
          </p:nvPr>
        </p:nvGraphicFramePr>
        <p:xfrm>
          <a:off x="41437" y="2573601"/>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6" name="ZoneTexte 25"/>
          <p:cNvSpPr txBox="1"/>
          <p:nvPr/>
        </p:nvSpPr>
        <p:spPr>
          <a:xfrm>
            <a:off x="-27756" y="2565105"/>
            <a:ext cx="1095152" cy="523220"/>
          </a:xfrm>
          <a:prstGeom prst="rect">
            <a:avLst/>
          </a:prstGeom>
          <a:noFill/>
        </p:spPr>
        <p:txBody>
          <a:bodyPr wrap="square" rtlCol="0">
            <a:spAutoFit/>
          </a:bodyPr>
          <a:lstStyle/>
          <a:p>
            <a:pPr algn="r"/>
            <a:r>
              <a:rPr lang="fr-FR" sz="1400" dirty="0">
                <a:solidFill>
                  <a:prstClr val="black"/>
                </a:solidFill>
              </a:rPr>
              <a:t>1 000,00</a:t>
            </a:r>
          </a:p>
          <a:p>
            <a:pPr algn="r"/>
            <a:r>
              <a:rPr lang="fr-FR" sz="1400" dirty="0">
                <a:solidFill>
                  <a:prstClr val="black"/>
                </a:solidFill>
              </a:rPr>
              <a:t>2 000,00</a:t>
            </a:r>
          </a:p>
        </p:txBody>
      </p:sp>
      <p:sp>
        <p:nvSpPr>
          <p:cNvPr id="27" name="ZoneTexte 26"/>
          <p:cNvSpPr txBox="1"/>
          <p:nvPr/>
        </p:nvSpPr>
        <p:spPr>
          <a:xfrm>
            <a:off x="1067396" y="3346373"/>
            <a:ext cx="1146462" cy="307777"/>
          </a:xfrm>
          <a:prstGeom prst="rect">
            <a:avLst/>
          </a:prstGeom>
          <a:noFill/>
        </p:spPr>
        <p:txBody>
          <a:bodyPr wrap="square" rtlCol="0">
            <a:spAutoFit/>
          </a:bodyPr>
          <a:lstStyle/>
          <a:p>
            <a:r>
              <a:rPr lang="fr-FR" sz="1400" dirty="0">
                <a:solidFill>
                  <a:srgbClr val="FF0000"/>
                </a:solidFill>
              </a:rPr>
              <a:t>SD: 3000,00</a:t>
            </a:r>
          </a:p>
        </p:txBody>
      </p:sp>
      <p:sp>
        <p:nvSpPr>
          <p:cNvPr id="28" name="ZoneTexte 27"/>
          <p:cNvSpPr txBox="1"/>
          <p:nvPr/>
        </p:nvSpPr>
        <p:spPr>
          <a:xfrm>
            <a:off x="2397709" y="1133098"/>
            <a:ext cx="864095" cy="369332"/>
          </a:xfrm>
          <a:prstGeom prst="rect">
            <a:avLst/>
          </a:prstGeom>
          <a:noFill/>
        </p:spPr>
        <p:txBody>
          <a:bodyPr wrap="square" rtlCol="0">
            <a:spAutoFit/>
          </a:bodyPr>
          <a:lstStyle/>
          <a:p>
            <a:endParaRPr lang="fr-FR" dirty="0">
              <a:solidFill>
                <a:prstClr val="black"/>
              </a:solidFill>
            </a:endParaRPr>
          </a:p>
        </p:txBody>
      </p:sp>
      <p:sp>
        <p:nvSpPr>
          <p:cNvPr id="32" name="ZoneTexte 31"/>
          <p:cNvSpPr txBox="1"/>
          <p:nvPr/>
        </p:nvSpPr>
        <p:spPr>
          <a:xfrm>
            <a:off x="4644552" y="1075183"/>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3507612176"/>
              </p:ext>
            </p:extLst>
          </p:nvPr>
        </p:nvGraphicFramePr>
        <p:xfrm>
          <a:off x="4644552" y="2594064"/>
          <a:ext cx="2090218" cy="1086986"/>
        </p:xfrm>
        <a:graphic>
          <a:graphicData uri="http://schemas.openxmlformats.org/drawingml/2006/table">
            <a:tbl>
              <a:tblPr firstRow="1" bandRow="1">
                <a:tableStyleId>{5C22544A-7EE6-4342-B048-85BDC9FD1C3A}</a:tableStyleId>
              </a:tblPr>
              <a:tblGrid>
                <a:gridCol w="987047"/>
                <a:gridCol w="1103171"/>
              </a:tblGrid>
              <a:tr h="108698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6" name="ZoneTexte 35"/>
          <p:cNvSpPr txBox="1"/>
          <p:nvPr/>
        </p:nvSpPr>
        <p:spPr>
          <a:xfrm>
            <a:off x="6881923" y="1053392"/>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7" name="Tableau 36"/>
          <p:cNvGraphicFramePr>
            <a:graphicFrameLocks noGrp="1"/>
          </p:cNvGraphicFramePr>
          <p:nvPr>
            <p:extLst>
              <p:ext uri="{D42A27DB-BD31-4B8C-83A1-F6EECF244321}">
                <p14:modId xmlns:p14="http://schemas.microsoft.com/office/powerpoint/2010/main" val="3426308922"/>
              </p:ext>
            </p:extLst>
          </p:nvPr>
        </p:nvGraphicFramePr>
        <p:xfrm>
          <a:off x="6881923" y="2604311"/>
          <a:ext cx="2090218" cy="1065195"/>
        </p:xfrm>
        <a:graphic>
          <a:graphicData uri="http://schemas.openxmlformats.org/drawingml/2006/table">
            <a:tbl>
              <a:tblPr firstRow="1" bandRow="1">
                <a:tableStyleId>{5C22544A-7EE6-4342-B048-85BDC9FD1C3A}</a:tableStyleId>
              </a:tblPr>
              <a:tblGrid>
                <a:gridCol w="987047"/>
                <a:gridCol w="1103171"/>
              </a:tblGrid>
              <a:tr h="1065195">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0" name="ZoneTexte 39"/>
          <p:cNvSpPr txBox="1"/>
          <p:nvPr/>
        </p:nvSpPr>
        <p:spPr>
          <a:xfrm>
            <a:off x="333352" y="3572118"/>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1" name="Tableau 40"/>
          <p:cNvGraphicFramePr>
            <a:graphicFrameLocks noGrp="1"/>
          </p:cNvGraphicFramePr>
          <p:nvPr>
            <p:extLst>
              <p:ext uri="{D42A27DB-BD31-4B8C-83A1-F6EECF244321}">
                <p14:modId xmlns:p14="http://schemas.microsoft.com/office/powerpoint/2010/main" val="3879454473"/>
              </p:ext>
            </p:extLst>
          </p:nvPr>
        </p:nvGraphicFramePr>
        <p:xfrm>
          <a:off x="274679" y="4949275"/>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4" name="ZoneTexte 43"/>
          <p:cNvSpPr txBox="1"/>
          <p:nvPr/>
        </p:nvSpPr>
        <p:spPr>
          <a:xfrm>
            <a:off x="3010771" y="3567926"/>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5" name="Tableau 44"/>
          <p:cNvGraphicFramePr>
            <a:graphicFrameLocks noGrp="1"/>
          </p:cNvGraphicFramePr>
          <p:nvPr>
            <p:extLst>
              <p:ext uri="{D42A27DB-BD31-4B8C-83A1-F6EECF244321}">
                <p14:modId xmlns:p14="http://schemas.microsoft.com/office/powerpoint/2010/main" val="1790325117"/>
              </p:ext>
            </p:extLst>
          </p:nvPr>
        </p:nvGraphicFramePr>
        <p:xfrm>
          <a:off x="3010771" y="4990934"/>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49" name="Tableau 48"/>
          <p:cNvGraphicFramePr>
            <a:graphicFrameLocks noGrp="1"/>
          </p:cNvGraphicFramePr>
          <p:nvPr>
            <p:extLst>
              <p:ext uri="{D42A27DB-BD31-4B8C-83A1-F6EECF244321}">
                <p14:modId xmlns:p14="http://schemas.microsoft.com/office/powerpoint/2010/main" val="4281975824"/>
              </p:ext>
            </p:extLst>
          </p:nvPr>
        </p:nvGraphicFramePr>
        <p:xfrm>
          <a:off x="2397709" y="2604311"/>
          <a:ext cx="2090218" cy="1099865"/>
        </p:xfrm>
        <a:graphic>
          <a:graphicData uri="http://schemas.openxmlformats.org/drawingml/2006/table">
            <a:tbl>
              <a:tblPr firstRow="1" bandRow="1">
                <a:tableStyleId>{5C22544A-7EE6-4342-B048-85BDC9FD1C3A}</a:tableStyleId>
              </a:tblPr>
              <a:tblGrid>
                <a:gridCol w="987047"/>
                <a:gridCol w="1103171"/>
              </a:tblGrid>
              <a:tr h="1099865">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0" name="ZoneTexte 49"/>
          <p:cNvSpPr txBox="1"/>
          <p:nvPr/>
        </p:nvSpPr>
        <p:spPr>
          <a:xfrm>
            <a:off x="2252711" y="2623665"/>
            <a:ext cx="1095152" cy="307777"/>
          </a:xfrm>
          <a:prstGeom prst="rect">
            <a:avLst/>
          </a:prstGeom>
          <a:noFill/>
        </p:spPr>
        <p:txBody>
          <a:bodyPr wrap="square" rtlCol="0">
            <a:spAutoFit/>
          </a:bodyPr>
          <a:lstStyle/>
          <a:p>
            <a:pPr algn="r"/>
            <a:r>
              <a:rPr lang="fr-FR" sz="1400" dirty="0">
                <a:solidFill>
                  <a:prstClr val="black"/>
                </a:solidFill>
              </a:rPr>
              <a:t>50,00</a:t>
            </a:r>
          </a:p>
        </p:txBody>
      </p:sp>
      <p:sp>
        <p:nvSpPr>
          <p:cNvPr id="51" name="ZoneTexte 50"/>
          <p:cNvSpPr txBox="1"/>
          <p:nvPr/>
        </p:nvSpPr>
        <p:spPr>
          <a:xfrm>
            <a:off x="3402734" y="3320295"/>
            <a:ext cx="1146462" cy="307777"/>
          </a:xfrm>
          <a:prstGeom prst="rect">
            <a:avLst/>
          </a:prstGeom>
          <a:noFill/>
        </p:spPr>
        <p:txBody>
          <a:bodyPr wrap="square" rtlCol="0">
            <a:spAutoFit/>
          </a:bodyPr>
          <a:lstStyle/>
          <a:p>
            <a:r>
              <a:rPr lang="fr-FR" sz="1400" dirty="0">
                <a:solidFill>
                  <a:srgbClr val="FF0000"/>
                </a:solidFill>
              </a:rPr>
              <a:t>SD: 50,00</a:t>
            </a:r>
          </a:p>
        </p:txBody>
      </p:sp>
      <p:sp>
        <p:nvSpPr>
          <p:cNvPr id="52" name="ZoneTexte 51"/>
          <p:cNvSpPr txBox="1"/>
          <p:nvPr/>
        </p:nvSpPr>
        <p:spPr>
          <a:xfrm>
            <a:off x="4456224" y="2643680"/>
            <a:ext cx="1095152" cy="307777"/>
          </a:xfrm>
          <a:prstGeom prst="rect">
            <a:avLst/>
          </a:prstGeom>
          <a:noFill/>
        </p:spPr>
        <p:txBody>
          <a:bodyPr wrap="square" rtlCol="0">
            <a:spAutoFit/>
          </a:bodyPr>
          <a:lstStyle/>
          <a:p>
            <a:pPr algn="r"/>
            <a:r>
              <a:rPr lang="fr-FR" sz="1400" dirty="0">
                <a:solidFill>
                  <a:prstClr val="black"/>
                </a:solidFill>
              </a:rPr>
              <a:t>300,00</a:t>
            </a:r>
          </a:p>
        </p:txBody>
      </p:sp>
      <p:sp>
        <p:nvSpPr>
          <p:cNvPr id="53" name="ZoneTexte 52"/>
          <p:cNvSpPr txBox="1"/>
          <p:nvPr/>
        </p:nvSpPr>
        <p:spPr>
          <a:xfrm>
            <a:off x="6766394" y="2623664"/>
            <a:ext cx="1095152" cy="307777"/>
          </a:xfrm>
          <a:prstGeom prst="rect">
            <a:avLst/>
          </a:prstGeom>
          <a:noFill/>
        </p:spPr>
        <p:txBody>
          <a:bodyPr wrap="square" rtlCol="0">
            <a:spAutoFit/>
          </a:bodyPr>
          <a:lstStyle/>
          <a:p>
            <a:pPr algn="r"/>
            <a:r>
              <a:rPr lang="fr-FR" sz="1400" dirty="0">
                <a:solidFill>
                  <a:prstClr val="black"/>
                </a:solidFill>
              </a:rPr>
              <a:t>3 000,00</a:t>
            </a:r>
          </a:p>
        </p:txBody>
      </p:sp>
      <p:sp>
        <p:nvSpPr>
          <p:cNvPr id="54" name="ZoneTexte 53"/>
          <p:cNvSpPr txBox="1"/>
          <p:nvPr/>
        </p:nvSpPr>
        <p:spPr>
          <a:xfrm>
            <a:off x="5711301" y="3320294"/>
            <a:ext cx="1146462" cy="307777"/>
          </a:xfrm>
          <a:prstGeom prst="rect">
            <a:avLst/>
          </a:prstGeom>
          <a:noFill/>
        </p:spPr>
        <p:txBody>
          <a:bodyPr wrap="square" rtlCol="0">
            <a:spAutoFit/>
          </a:bodyPr>
          <a:lstStyle/>
          <a:p>
            <a:r>
              <a:rPr lang="fr-FR" sz="1400" dirty="0">
                <a:solidFill>
                  <a:srgbClr val="FF0000"/>
                </a:solidFill>
              </a:rPr>
              <a:t>SD: 300,00</a:t>
            </a:r>
          </a:p>
        </p:txBody>
      </p:sp>
      <p:sp>
        <p:nvSpPr>
          <p:cNvPr id="56" name="ZoneTexte 55"/>
          <p:cNvSpPr txBox="1"/>
          <p:nvPr/>
        </p:nvSpPr>
        <p:spPr>
          <a:xfrm>
            <a:off x="1319324" y="4956154"/>
            <a:ext cx="1095152" cy="738664"/>
          </a:xfrm>
          <a:prstGeom prst="rect">
            <a:avLst/>
          </a:prstGeom>
          <a:noFill/>
        </p:spPr>
        <p:txBody>
          <a:bodyPr wrap="square" rtlCol="0">
            <a:spAutoFit/>
          </a:bodyPr>
          <a:lstStyle/>
          <a:p>
            <a:r>
              <a:rPr lang="fr-FR" sz="1400" dirty="0">
                <a:solidFill>
                  <a:prstClr val="black"/>
                </a:solidFill>
              </a:rPr>
              <a:t>1 200,00</a:t>
            </a:r>
          </a:p>
          <a:p>
            <a:r>
              <a:rPr lang="fr-FR" sz="1400" dirty="0">
                <a:solidFill>
                  <a:prstClr val="black"/>
                </a:solidFill>
              </a:rPr>
              <a:t>   400,00</a:t>
            </a:r>
          </a:p>
          <a:p>
            <a:r>
              <a:rPr lang="fr-FR" sz="1400" dirty="0">
                <a:solidFill>
                  <a:prstClr val="black"/>
                </a:solidFill>
              </a:rPr>
              <a:t>4 000,00</a:t>
            </a:r>
          </a:p>
        </p:txBody>
      </p:sp>
      <p:sp>
        <p:nvSpPr>
          <p:cNvPr id="57" name="ZoneTexte 56"/>
          <p:cNvSpPr txBox="1"/>
          <p:nvPr/>
        </p:nvSpPr>
        <p:spPr>
          <a:xfrm>
            <a:off x="4001620" y="5032636"/>
            <a:ext cx="1095152" cy="523220"/>
          </a:xfrm>
          <a:prstGeom prst="rect">
            <a:avLst/>
          </a:prstGeom>
          <a:noFill/>
        </p:spPr>
        <p:txBody>
          <a:bodyPr wrap="square" rtlCol="0">
            <a:spAutoFit/>
          </a:bodyPr>
          <a:lstStyle/>
          <a:p>
            <a:r>
              <a:rPr lang="fr-FR" sz="1400" dirty="0">
                <a:solidFill>
                  <a:prstClr val="black"/>
                </a:solidFill>
              </a:rPr>
              <a:t>125,00</a:t>
            </a:r>
          </a:p>
          <a:p>
            <a:r>
              <a:rPr lang="fr-FR" sz="1400" dirty="0">
                <a:solidFill>
                  <a:prstClr val="black"/>
                </a:solidFill>
              </a:rPr>
              <a:t>250,00</a:t>
            </a:r>
          </a:p>
        </p:txBody>
      </p:sp>
      <p:sp>
        <p:nvSpPr>
          <p:cNvPr id="58" name="ZoneTexte 57"/>
          <p:cNvSpPr txBox="1"/>
          <p:nvPr/>
        </p:nvSpPr>
        <p:spPr>
          <a:xfrm>
            <a:off x="50985" y="5694818"/>
            <a:ext cx="1146462" cy="307777"/>
          </a:xfrm>
          <a:prstGeom prst="rect">
            <a:avLst/>
          </a:prstGeom>
          <a:noFill/>
        </p:spPr>
        <p:txBody>
          <a:bodyPr wrap="square" rtlCol="0">
            <a:spAutoFit/>
          </a:bodyPr>
          <a:lstStyle/>
          <a:p>
            <a:pPr algn="r"/>
            <a:r>
              <a:rPr lang="fr-FR" sz="1400" dirty="0">
                <a:solidFill>
                  <a:srgbClr val="FF0000"/>
                </a:solidFill>
              </a:rPr>
              <a:t>SC: 5 600,00</a:t>
            </a:r>
          </a:p>
        </p:txBody>
      </p:sp>
      <p:sp>
        <p:nvSpPr>
          <p:cNvPr id="59" name="ZoneTexte 58"/>
          <p:cNvSpPr txBox="1"/>
          <p:nvPr/>
        </p:nvSpPr>
        <p:spPr>
          <a:xfrm>
            <a:off x="2806955" y="5694818"/>
            <a:ext cx="1146462" cy="307777"/>
          </a:xfrm>
          <a:prstGeom prst="rect">
            <a:avLst/>
          </a:prstGeom>
          <a:noFill/>
        </p:spPr>
        <p:txBody>
          <a:bodyPr wrap="square" rtlCol="0">
            <a:spAutoFit/>
          </a:bodyPr>
          <a:lstStyle/>
          <a:p>
            <a:pPr algn="r"/>
            <a:r>
              <a:rPr lang="fr-FR" sz="1400" dirty="0">
                <a:solidFill>
                  <a:srgbClr val="FF0000"/>
                </a:solidFill>
              </a:rPr>
              <a:t>SC: 375,00</a:t>
            </a:r>
          </a:p>
        </p:txBody>
      </p:sp>
      <p:sp>
        <p:nvSpPr>
          <p:cNvPr id="60" name="ZoneTexte 59"/>
          <p:cNvSpPr txBox="1"/>
          <p:nvPr/>
        </p:nvSpPr>
        <p:spPr>
          <a:xfrm>
            <a:off x="7870903" y="3320293"/>
            <a:ext cx="1146462" cy="307777"/>
          </a:xfrm>
          <a:prstGeom prst="rect">
            <a:avLst/>
          </a:prstGeom>
          <a:noFill/>
        </p:spPr>
        <p:txBody>
          <a:bodyPr wrap="square" rtlCol="0">
            <a:spAutoFit/>
          </a:bodyPr>
          <a:lstStyle/>
          <a:p>
            <a:r>
              <a:rPr lang="fr-FR" sz="1400" dirty="0">
                <a:solidFill>
                  <a:srgbClr val="FF0000"/>
                </a:solidFill>
              </a:rPr>
              <a:t>SD: 3 000,00</a:t>
            </a:r>
          </a:p>
        </p:txBody>
      </p:sp>
      <p:sp>
        <p:nvSpPr>
          <p:cNvPr id="6" name="ZoneTexte 5"/>
          <p:cNvSpPr txBox="1"/>
          <p:nvPr/>
        </p:nvSpPr>
        <p:spPr>
          <a:xfrm>
            <a:off x="1686597" y="163602"/>
            <a:ext cx="6184306" cy="1938992"/>
          </a:xfrm>
          <a:prstGeom prst="rect">
            <a:avLst/>
          </a:prstGeom>
          <a:noFill/>
        </p:spPr>
        <p:txBody>
          <a:bodyPr wrap="square" rtlCol="0">
            <a:spAutoFit/>
          </a:bodyPr>
          <a:lstStyle/>
          <a:p>
            <a:pPr algn="ctr"/>
            <a:r>
              <a:rPr lang="fr-FR" sz="2000" b="1" dirty="0">
                <a:solidFill>
                  <a:prstClr val="black"/>
                </a:solidFill>
              </a:rPr>
              <a:t>Les comptes de résultat  </a:t>
            </a:r>
          </a:p>
          <a:p>
            <a:pPr algn="ctr"/>
            <a:endParaRPr lang="fr-FR" sz="2000" b="1" dirty="0">
              <a:solidFill>
                <a:prstClr val="black"/>
              </a:solidFill>
            </a:endParaRPr>
          </a:p>
          <a:p>
            <a:pPr algn="ctr"/>
            <a:r>
              <a:rPr lang="fr-FR" sz="2000" b="1" dirty="0">
                <a:solidFill>
                  <a:prstClr val="black"/>
                </a:solidFill>
              </a:rPr>
              <a:t>comptes de </a:t>
            </a:r>
            <a:r>
              <a:rPr lang="fr-FR" sz="2000" b="1" dirty="0" smtClean="0">
                <a:solidFill>
                  <a:prstClr val="black"/>
                </a:solidFill>
              </a:rPr>
              <a:t>classe </a:t>
            </a:r>
            <a:r>
              <a:rPr lang="fr-FR" sz="2000" b="1" dirty="0">
                <a:solidFill>
                  <a:prstClr val="black"/>
                </a:solidFill>
              </a:rPr>
              <a:t>6 : comptes de charges</a:t>
            </a:r>
          </a:p>
          <a:p>
            <a:pPr algn="ctr"/>
            <a:endParaRPr lang="fr-FR" sz="2000" b="1" dirty="0">
              <a:solidFill>
                <a:prstClr val="black"/>
              </a:solidFill>
            </a:endParaRPr>
          </a:p>
          <a:p>
            <a:pPr algn="ctr"/>
            <a:r>
              <a:rPr lang="fr-FR" sz="2000" b="1" dirty="0">
                <a:solidFill>
                  <a:prstClr val="black"/>
                </a:solidFill>
              </a:rPr>
              <a:t>comptes de </a:t>
            </a:r>
            <a:r>
              <a:rPr lang="fr-FR" sz="2000" b="1" dirty="0" smtClean="0">
                <a:solidFill>
                  <a:prstClr val="black"/>
                </a:solidFill>
              </a:rPr>
              <a:t>classe </a:t>
            </a:r>
            <a:r>
              <a:rPr lang="fr-FR" sz="2000" b="1" dirty="0">
                <a:solidFill>
                  <a:prstClr val="black"/>
                </a:solidFill>
              </a:rPr>
              <a:t>7 : comptes de produits</a:t>
            </a:r>
          </a:p>
          <a:p>
            <a:endParaRPr lang="fr-FR" sz="2000" b="1" dirty="0">
              <a:solidFill>
                <a:prstClr val="black"/>
              </a:solidFill>
            </a:endParaRPr>
          </a:p>
        </p:txBody>
      </p:sp>
    </p:spTree>
    <p:extLst>
      <p:ext uri="{BB962C8B-B14F-4D97-AF65-F5344CB8AC3E}">
        <p14:creationId xmlns:p14="http://schemas.microsoft.com/office/powerpoint/2010/main" val="1589653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0"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94" y="440462"/>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47"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6" y="296349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3246438"/>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19" y="30035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268014" y="623024"/>
            <a:ext cx="432048" cy="264952"/>
          </a:xfrm>
          <a:prstGeom prst="rect">
            <a:avLst/>
          </a:prstGeom>
          <a:noFill/>
        </p:spPr>
        <p:txBody>
          <a:bodyPr wrap="square" rtlCol="0">
            <a:spAutoFit/>
          </a:bodyPr>
          <a:lstStyle/>
          <a:p>
            <a:pPr algn="ctr"/>
            <a:endParaRPr lang="fr-FR" dirty="0">
              <a:solidFill>
                <a:prstClr val="black"/>
              </a:solidFill>
            </a:endParaRPr>
          </a:p>
        </p:txBody>
      </p:sp>
      <p:sp>
        <p:nvSpPr>
          <p:cNvPr id="19" name="ZoneTexte 18"/>
          <p:cNvSpPr txBox="1"/>
          <p:nvPr/>
        </p:nvSpPr>
        <p:spPr>
          <a:xfrm>
            <a:off x="4412069" y="2410371"/>
            <a:ext cx="864095" cy="369332"/>
          </a:xfrm>
          <a:prstGeom prst="rect">
            <a:avLst/>
          </a:prstGeom>
          <a:noFill/>
        </p:spPr>
        <p:txBody>
          <a:bodyPr wrap="square" rtlCol="0">
            <a:spAutoFit/>
          </a:bodyPr>
          <a:lstStyle/>
          <a:p>
            <a:pPr algn="ctr"/>
            <a:r>
              <a:rPr lang="fr-FR" b="1" dirty="0">
                <a:solidFill>
                  <a:prstClr val="black"/>
                </a:solidFill>
              </a:rPr>
              <a:t>164</a:t>
            </a:r>
          </a:p>
        </p:txBody>
      </p:sp>
      <p:sp>
        <p:nvSpPr>
          <p:cNvPr id="21" name="ZoneTexte 20"/>
          <p:cNvSpPr txBox="1"/>
          <p:nvPr/>
        </p:nvSpPr>
        <p:spPr>
          <a:xfrm>
            <a:off x="765399" y="2410371"/>
            <a:ext cx="864095" cy="369332"/>
          </a:xfrm>
          <a:prstGeom prst="rect">
            <a:avLst/>
          </a:prstGeom>
          <a:noFill/>
        </p:spPr>
        <p:txBody>
          <a:bodyPr wrap="square" rtlCol="0">
            <a:spAutoFit/>
          </a:bodyPr>
          <a:lstStyle/>
          <a:p>
            <a:pPr algn="ctr"/>
            <a:r>
              <a:rPr lang="fr-FR" b="1" dirty="0">
                <a:solidFill>
                  <a:prstClr val="black"/>
                </a:solidFill>
              </a:rPr>
              <a:t>101</a:t>
            </a:r>
          </a:p>
        </p:txBody>
      </p:sp>
      <p:sp>
        <p:nvSpPr>
          <p:cNvPr id="22" name="ZoneTexte 21"/>
          <p:cNvSpPr txBox="1"/>
          <p:nvPr/>
        </p:nvSpPr>
        <p:spPr>
          <a:xfrm>
            <a:off x="865870" y="4873238"/>
            <a:ext cx="864095" cy="369332"/>
          </a:xfrm>
          <a:prstGeom prst="rect">
            <a:avLst/>
          </a:prstGeom>
          <a:noFill/>
        </p:spPr>
        <p:txBody>
          <a:bodyPr wrap="square" rtlCol="0">
            <a:spAutoFit/>
          </a:bodyPr>
          <a:lstStyle/>
          <a:p>
            <a:pPr algn="ctr"/>
            <a:r>
              <a:rPr lang="fr-FR" b="1" dirty="0">
                <a:solidFill>
                  <a:prstClr val="black"/>
                </a:solidFill>
              </a:rPr>
              <a:t>205</a:t>
            </a:r>
          </a:p>
        </p:txBody>
      </p:sp>
      <p:sp>
        <p:nvSpPr>
          <p:cNvPr id="23" name="ZoneTexte 22"/>
          <p:cNvSpPr txBox="1"/>
          <p:nvPr/>
        </p:nvSpPr>
        <p:spPr>
          <a:xfrm>
            <a:off x="3405529" y="4873238"/>
            <a:ext cx="1006540" cy="369332"/>
          </a:xfrm>
          <a:prstGeom prst="rect">
            <a:avLst/>
          </a:prstGeom>
          <a:noFill/>
        </p:spPr>
        <p:txBody>
          <a:bodyPr wrap="square" rtlCol="0">
            <a:spAutoFit/>
          </a:bodyPr>
          <a:lstStyle/>
          <a:p>
            <a:pPr algn="ctr"/>
            <a:r>
              <a:rPr lang="fr-FR" b="1" dirty="0">
                <a:solidFill>
                  <a:prstClr val="black"/>
                </a:solidFill>
              </a:rPr>
              <a:t>215</a:t>
            </a:r>
          </a:p>
        </p:txBody>
      </p:sp>
      <p:graphicFrame>
        <p:nvGraphicFramePr>
          <p:cNvPr id="25" name="Tableau 24"/>
          <p:cNvGraphicFramePr>
            <a:graphicFrameLocks noGrp="1"/>
          </p:cNvGraphicFramePr>
          <p:nvPr>
            <p:extLst>
              <p:ext uri="{D42A27DB-BD31-4B8C-83A1-F6EECF244321}">
                <p14:modId xmlns:p14="http://schemas.microsoft.com/office/powerpoint/2010/main" val="2278929626"/>
              </p:ext>
            </p:extLst>
          </p:nvPr>
        </p:nvGraphicFramePr>
        <p:xfrm>
          <a:off x="191418" y="2826715"/>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6" name="ZoneTexte 25"/>
          <p:cNvSpPr txBox="1"/>
          <p:nvPr/>
        </p:nvSpPr>
        <p:spPr>
          <a:xfrm>
            <a:off x="0" y="5340413"/>
            <a:ext cx="1095152" cy="307777"/>
          </a:xfrm>
          <a:prstGeom prst="rect">
            <a:avLst/>
          </a:prstGeom>
          <a:noFill/>
        </p:spPr>
        <p:txBody>
          <a:bodyPr wrap="square" rtlCol="0">
            <a:spAutoFit/>
          </a:bodyPr>
          <a:lstStyle/>
          <a:p>
            <a:pPr algn="r"/>
            <a:r>
              <a:rPr lang="fr-FR" sz="1400" dirty="0">
                <a:solidFill>
                  <a:prstClr val="black"/>
                </a:solidFill>
              </a:rPr>
              <a:t>2 000,00</a:t>
            </a:r>
          </a:p>
        </p:txBody>
      </p:sp>
      <p:sp>
        <p:nvSpPr>
          <p:cNvPr id="27" name="ZoneTexte 26"/>
          <p:cNvSpPr txBox="1"/>
          <p:nvPr/>
        </p:nvSpPr>
        <p:spPr>
          <a:xfrm>
            <a:off x="1334852" y="6002595"/>
            <a:ext cx="1146462" cy="307777"/>
          </a:xfrm>
          <a:prstGeom prst="rect">
            <a:avLst/>
          </a:prstGeom>
          <a:noFill/>
        </p:spPr>
        <p:txBody>
          <a:bodyPr wrap="square" rtlCol="0">
            <a:spAutoFit/>
          </a:bodyPr>
          <a:lstStyle/>
          <a:p>
            <a:r>
              <a:rPr lang="fr-FR" sz="1400" dirty="0">
                <a:solidFill>
                  <a:srgbClr val="FF0000"/>
                </a:solidFill>
              </a:rPr>
              <a:t>SD: 2000,00</a:t>
            </a:r>
          </a:p>
        </p:txBody>
      </p:sp>
      <p:sp>
        <p:nvSpPr>
          <p:cNvPr id="28" name="ZoneTexte 27"/>
          <p:cNvSpPr txBox="1"/>
          <p:nvPr/>
        </p:nvSpPr>
        <p:spPr>
          <a:xfrm>
            <a:off x="2397709" y="1133098"/>
            <a:ext cx="864095" cy="369332"/>
          </a:xfrm>
          <a:prstGeom prst="rect">
            <a:avLst/>
          </a:prstGeom>
          <a:noFill/>
        </p:spPr>
        <p:txBody>
          <a:bodyPr wrap="square" rtlCol="0">
            <a:spAutoFit/>
          </a:bodyPr>
          <a:lstStyle/>
          <a:p>
            <a:endParaRPr lang="fr-FR" dirty="0">
              <a:solidFill>
                <a:prstClr val="black"/>
              </a:solidFill>
            </a:endParaRPr>
          </a:p>
        </p:txBody>
      </p:sp>
      <p:sp>
        <p:nvSpPr>
          <p:cNvPr id="32" name="ZoneTexte 31"/>
          <p:cNvSpPr txBox="1"/>
          <p:nvPr/>
        </p:nvSpPr>
        <p:spPr>
          <a:xfrm>
            <a:off x="4644552" y="1075183"/>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1943559971"/>
              </p:ext>
            </p:extLst>
          </p:nvPr>
        </p:nvGraphicFramePr>
        <p:xfrm>
          <a:off x="5508647" y="5294246"/>
          <a:ext cx="2090218" cy="1086986"/>
        </p:xfrm>
        <a:graphic>
          <a:graphicData uri="http://schemas.openxmlformats.org/drawingml/2006/table">
            <a:tbl>
              <a:tblPr firstRow="1" bandRow="1">
                <a:tableStyleId>{5C22544A-7EE6-4342-B048-85BDC9FD1C3A}</a:tableStyleId>
              </a:tblPr>
              <a:tblGrid>
                <a:gridCol w="987047"/>
                <a:gridCol w="1103171"/>
              </a:tblGrid>
              <a:tr h="108698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6" name="ZoneTexte 35"/>
          <p:cNvSpPr txBox="1"/>
          <p:nvPr/>
        </p:nvSpPr>
        <p:spPr>
          <a:xfrm>
            <a:off x="6881923" y="1053392"/>
            <a:ext cx="864095" cy="369332"/>
          </a:xfrm>
          <a:prstGeom prst="rect">
            <a:avLst/>
          </a:prstGeom>
          <a:noFill/>
        </p:spPr>
        <p:txBody>
          <a:bodyPr wrap="square" rtlCol="0">
            <a:spAutoFit/>
          </a:bodyPr>
          <a:lstStyle/>
          <a:p>
            <a:endParaRPr lang="fr-FR" dirty="0">
              <a:solidFill>
                <a:prstClr val="black"/>
              </a:solidFill>
            </a:endParaRPr>
          </a:p>
        </p:txBody>
      </p:sp>
      <p:sp>
        <p:nvSpPr>
          <p:cNvPr id="40" name="ZoneTexte 39"/>
          <p:cNvSpPr txBox="1"/>
          <p:nvPr/>
        </p:nvSpPr>
        <p:spPr>
          <a:xfrm>
            <a:off x="333352" y="3572118"/>
            <a:ext cx="864095" cy="369332"/>
          </a:xfrm>
          <a:prstGeom prst="rect">
            <a:avLst/>
          </a:prstGeom>
          <a:noFill/>
        </p:spPr>
        <p:txBody>
          <a:bodyPr wrap="square" rtlCol="0">
            <a:spAutoFit/>
          </a:bodyPr>
          <a:lstStyle/>
          <a:p>
            <a:endParaRPr lang="fr-FR" dirty="0">
              <a:solidFill>
                <a:prstClr val="black"/>
              </a:solidFill>
            </a:endParaRPr>
          </a:p>
        </p:txBody>
      </p:sp>
      <p:sp>
        <p:nvSpPr>
          <p:cNvPr id="44" name="ZoneTexte 43"/>
          <p:cNvSpPr txBox="1"/>
          <p:nvPr/>
        </p:nvSpPr>
        <p:spPr>
          <a:xfrm>
            <a:off x="3010771" y="3567926"/>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5" name="Tableau 44"/>
          <p:cNvGraphicFramePr>
            <a:graphicFrameLocks noGrp="1"/>
          </p:cNvGraphicFramePr>
          <p:nvPr>
            <p:extLst>
              <p:ext uri="{D42A27DB-BD31-4B8C-83A1-F6EECF244321}">
                <p14:modId xmlns:p14="http://schemas.microsoft.com/office/powerpoint/2010/main" val="914367910"/>
              </p:ext>
            </p:extLst>
          </p:nvPr>
        </p:nvGraphicFramePr>
        <p:xfrm>
          <a:off x="2915270" y="5276255"/>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49" name="Tableau 48"/>
          <p:cNvGraphicFramePr>
            <a:graphicFrameLocks noGrp="1"/>
          </p:cNvGraphicFramePr>
          <p:nvPr>
            <p:extLst>
              <p:ext uri="{D42A27DB-BD31-4B8C-83A1-F6EECF244321}">
                <p14:modId xmlns:p14="http://schemas.microsoft.com/office/powerpoint/2010/main" val="2007660434"/>
              </p:ext>
            </p:extLst>
          </p:nvPr>
        </p:nvGraphicFramePr>
        <p:xfrm>
          <a:off x="3874866" y="2770362"/>
          <a:ext cx="2090218" cy="1099865"/>
        </p:xfrm>
        <a:graphic>
          <a:graphicData uri="http://schemas.openxmlformats.org/drawingml/2006/table">
            <a:tbl>
              <a:tblPr firstRow="1" bandRow="1">
                <a:tableStyleId>{5C22544A-7EE6-4342-B048-85BDC9FD1C3A}</a:tableStyleId>
              </a:tblPr>
              <a:tblGrid>
                <a:gridCol w="985166"/>
                <a:gridCol w="1105052"/>
              </a:tblGrid>
              <a:tr h="1099865">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0" name="ZoneTexte 49"/>
          <p:cNvSpPr txBox="1"/>
          <p:nvPr/>
        </p:nvSpPr>
        <p:spPr>
          <a:xfrm>
            <a:off x="2763267" y="5294246"/>
            <a:ext cx="1095152" cy="307777"/>
          </a:xfrm>
          <a:prstGeom prst="rect">
            <a:avLst/>
          </a:prstGeom>
          <a:noFill/>
        </p:spPr>
        <p:txBody>
          <a:bodyPr wrap="square" rtlCol="0">
            <a:spAutoFit/>
          </a:bodyPr>
          <a:lstStyle/>
          <a:p>
            <a:pPr algn="r"/>
            <a:r>
              <a:rPr lang="fr-FR" sz="1400" dirty="0">
                <a:solidFill>
                  <a:prstClr val="black"/>
                </a:solidFill>
              </a:rPr>
              <a:t>40 000,00</a:t>
            </a:r>
          </a:p>
        </p:txBody>
      </p:sp>
      <p:sp>
        <p:nvSpPr>
          <p:cNvPr id="51" name="ZoneTexte 50"/>
          <p:cNvSpPr txBox="1"/>
          <p:nvPr/>
        </p:nvSpPr>
        <p:spPr>
          <a:xfrm>
            <a:off x="3964626" y="6115365"/>
            <a:ext cx="1311537" cy="307777"/>
          </a:xfrm>
          <a:prstGeom prst="rect">
            <a:avLst/>
          </a:prstGeom>
          <a:noFill/>
        </p:spPr>
        <p:txBody>
          <a:bodyPr wrap="square" rtlCol="0">
            <a:spAutoFit/>
          </a:bodyPr>
          <a:lstStyle/>
          <a:p>
            <a:r>
              <a:rPr lang="fr-FR" sz="1400" dirty="0">
                <a:solidFill>
                  <a:srgbClr val="FF0000"/>
                </a:solidFill>
              </a:rPr>
              <a:t>SD: 40 000,00</a:t>
            </a:r>
          </a:p>
        </p:txBody>
      </p:sp>
      <p:sp>
        <p:nvSpPr>
          <p:cNvPr id="56" name="ZoneTexte 55"/>
          <p:cNvSpPr txBox="1"/>
          <p:nvPr/>
        </p:nvSpPr>
        <p:spPr>
          <a:xfrm>
            <a:off x="1228638" y="2877106"/>
            <a:ext cx="1095152" cy="738664"/>
          </a:xfrm>
          <a:prstGeom prst="rect">
            <a:avLst/>
          </a:prstGeom>
          <a:noFill/>
        </p:spPr>
        <p:txBody>
          <a:bodyPr wrap="square" rtlCol="0">
            <a:spAutoFit/>
          </a:bodyPr>
          <a:lstStyle/>
          <a:p>
            <a:r>
              <a:rPr lang="fr-FR" sz="1400" dirty="0">
                <a:solidFill>
                  <a:prstClr val="black"/>
                </a:solidFill>
              </a:rPr>
              <a:t>50 000,00</a:t>
            </a:r>
          </a:p>
          <a:p>
            <a:r>
              <a:rPr lang="fr-FR" sz="1400" dirty="0">
                <a:solidFill>
                  <a:prstClr val="black"/>
                </a:solidFill>
              </a:rPr>
              <a:t>     500,00</a:t>
            </a:r>
          </a:p>
          <a:p>
            <a:r>
              <a:rPr lang="fr-FR" sz="1400" dirty="0">
                <a:solidFill>
                  <a:prstClr val="black"/>
                </a:solidFill>
              </a:rPr>
              <a:t>     100,00</a:t>
            </a:r>
          </a:p>
        </p:txBody>
      </p:sp>
      <p:sp>
        <p:nvSpPr>
          <p:cNvPr id="57" name="ZoneTexte 56"/>
          <p:cNvSpPr txBox="1"/>
          <p:nvPr/>
        </p:nvSpPr>
        <p:spPr>
          <a:xfrm>
            <a:off x="4807805" y="2838275"/>
            <a:ext cx="1095152" cy="307777"/>
          </a:xfrm>
          <a:prstGeom prst="rect">
            <a:avLst/>
          </a:prstGeom>
          <a:noFill/>
        </p:spPr>
        <p:txBody>
          <a:bodyPr wrap="square" rtlCol="0">
            <a:spAutoFit/>
          </a:bodyPr>
          <a:lstStyle/>
          <a:p>
            <a:r>
              <a:rPr lang="fr-FR" sz="1400" dirty="0">
                <a:solidFill>
                  <a:prstClr val="black"/>
                </a:solidFill>
              </a:rPr>
              <a:t>25 000,00</a:t>
            </a:r>
          </a:p>
        </p:txBody>
      </p:sp>
      <p:sp>
        <p:nvSpPr>
          <p:cNvPr id="58" name="ZoneTexte 57"/>
          <p:cNvSpPr txBox="1"/>
          <p:nvPr/>
        </p:nvSpPr>
        <p:spPr>
          <a:xfrm>
            <a:off x="-324544" y="3506513"/>
            <a:ext cx="1471006" cy="523220"/>
          </a:xfrm>
          <a:prstGeom prst="rect">
            <a:avLst/>
          </a:prstGeom>
          <a:noFill/>
        </p:spPr>
        <p:txBody>
          <a:bodyPr wrap="square" rtlCol="0">
            <a:spAutoFit/>
          </a:bodyPr>
          <a:lstStyle/>
          <a:p>
            <a:pPr algn="r"/>
            <a:r>
              <a:rPr lang="fr-FR" sz="1400" dirty="0">
                <a:solidFill>
                  <a:srgbClr val="FF0000"/>
                </a:solidFill>
              </a:rPr>
              <a:t>SC: 50 600,00</a:t>
            </a:r>
          </a:p>
          <a:p>
            <a:pPr algn="r"/>
            <a:endParaRPr lang="fr-FR" sz="1400" dirty="0">
              <a:solidFill>
                <a:srgbClr val="FF0000"/>
              </a:solidFill>
            </a:endParaRPr>
          </a:p>
        </p:txBody>
      </p:sp>
      <p:sp>
        <p:nvSpPr>
          <p:cNvPr id="59" name="ZoneTexte 58"/>
          <p:cNvSpPr txBox="1"/>
          <p:nvPr/>
        </p:nvSpPr>
        <p:spPr>
          <a:xfrm>
            <a:off x="3442818" y="3540724"/>
            <a:ext cx="1335932" cy="307777"/>
          </a:xfrm>
          <a:prstGeom prst="rect">
            <a:avLst/>
          </a:prstGeom>
          <a:noFill/>
        </p:spPr>
        <p:txBody>
          <a:bodyPr wrap="square" rtlCol="0">
            <a:spAutoFit/>
          </a:bodyPr>
          <a:lstStyle/>
          <a:p>
            <a:pPr algn="r"/>
            <a:r>
              <a:rPr lang="fr-FR" sz="1400" dirty="0">
                <a:solidFill>
                  <a:srgbClr val="FF0000"/>
                </a:solidFill>
              </a:rPr>
              <a:t>SC: 25 000,00</a:t>
            </a:r>
          </a:p>
        </p:txBody>
      </p:sp>
      <p:sp>
        <p:nvSpPr>
          <p:cNvPr id="6" name="ZoneTexte 5"/>
          <p:cNvSpPr txBox="1"/>
          <p:nvPr/>
        </p:nvSpPr>
        <p:spPr>
          <a:xfrm>
            <a:off x="1729965" y="114673"/>
            <a:ext cx="6184306" cy="1938992"/>
          </a:xfrm>
          <a:prstGeom prst="rect">
            <a:avLst/>
          </a:prstGeom>
          <a:noFill/>
        </p:spPr>
        <p:txBody>
          <a:bodyPr wrap="square" rtlCol="0">
            <a:spAutoFit/>
          </a:bodyPr>
          <a:lstStyle/>
          <a:p>
            <a:pPr algn="ctr"/>
            <a:r>
              <a:rPr lang="fr-FR" sz="2000" b="1" dirty="0">
                <a:solidFill>
                  <a:prstClr val="black"/>
                </a:solidFill>
              </a:rPr>
              <a:t>Les comptes </a:t>
            </a:r>
            <a:r>
              <a:rPr lang="fr-FR" sz="2000" b="1" dirty="0" smtClean="0">
                <a:solidFill>
                  <a:prstClr val="black"/>
                </a:solidFill>
              </a:rPr>
              <a:t>du «</a:t>
            </a:r>
            <a:r>
              <a:rPr lang="fr-FR" sz="2000" b="1" dirty="0">
                <a:solidFill>
                  <a:prstClr val="black"/>
                </a:solidFill>
              </a:rPr>
              <a:t> haut de bilan »</a:t>
            </a:r>
          </a:p>
          <a:p>
            <a:pPr algn="ctr"/>
            <a:endParaRPr lang="fr-FR" sz="2000" b="1" dirty="0">
              <a:solidFill>
                <a:prstClr val="black"/>
              </a:solidFill>
            </a:endParaRPr>
          </a:p>
          <a:p>
            <a:pPr algn="ctr"/>
            <a:r>
              <a:rPr lang="fr-FR" sz="2000" b="1" dirty="0">
                <a:solidFill>
                  <a:prstClr val="black"/>
                </a:solidFill>
              </a:rPr>
              <a:t>comptes de </a:t>
            </a:r>
            <a:r>
              <a:rPr lang="fr-FR" sz="2000" b="1" dirty="0" smtClean="0">
                <a:solidFill>
                  <a:prstClr val="black"/>
                </a:solidFill>
              </a:rPr>
              <a:t>classe </a:t>
            </a:r>
            <a:r>
              <a:rPr lang="fr-FR" sz="2000" b="1" dirty="0">
                <a:solidFill>
                  <a:prstClr val="black"/>
                </a:solidFill>
              </a:rPr>
              <a:t>1 : comptes de capitaux</a:t>
            </a:r>
          </a:p>
          <a:p>
            <a:pPr algn="ctr"/>
            <a:endParaRPr lang="fr-FR" sz="2000" b="1" dirty="0">
              <a:solidFill>
                <a:prstClr val="black"/>
              </a:solidFill>
            </a:endParaRPr>
          </a:p>
          <a:p>
            <a:pPr algn="ctr"/>
            <a:r>
              <a:rPr lang="fr-FR" sz="2000" b="1" dirty="0">
                <a:solidFill>
                  <a:prstClr val="black"/>
                </a:solidFill>
              </a:rPr>
              <a:t>comptes de </a:t>
            </a:r>
            <a:r>
              <a:rPr lang="fr-FR" sz="2000" b="1" dirty="0" smtClean="0">
                <a:solidFill>
                  <a:prstClr val="black"/>
                </a:solidFill>
              </a:rPr>
              <a:t>classe </a:t>
            </a:r>
            <a:r>
              <a:rPr lang="fr-FR" sz="2000" b="1" dirty="0">
                <a:solidFill>
                  <a:prstClr val="black"/>
                </a:solidFill>
              </a:rPr>
              <a:t>2 : actifs immobilisés</a:t>
            </a:r>
          </a:p>
          <a:p>
            <a:endParaRPr lang="fr-FR" sz="2000" b="1" dirty="0">
              <a:solidFill>
                <a:prstClr val="black"/>
              </a:solidFill>
            </a:endParaRPr>
          </a:p>
        </p:txBody>
      </p:sp>
      <p:sp>
        <p:nvSpPr>
          <p:cNvPr id="39" name="ZoneTexte 38"/>
          <p:cNvSpPr txBox="1"/>
          <p:nvPr/>
        </p:nvSpPr>
        <p:spPr>
          <a:xfrm>
            <a:off x="5917270" y="4902818"/>
            <a:ext cx="1006540" cy="369332"/>
          </a:xfrm>
          <a:prstGeom prst="rect">
            <a:avLst/>
          </a:prstGeom>
          <a:noFill/>
        </p:spPr>
        <p:txBody>
          <a:bodyPr wrap="square" rtlCol="0">
            <a:spAutoFit/>
          </a:bodyPr>
          <a:lstStyle/>
          <a:p>
            <a:pPr algn="ctr"/>
            <a:r>
              <a:rPr lang="fr-FR" b="1" dirty="0">
                <a:solidFill>
                  <a:prstClr val="black"/>
                </a:solidFill>
              </a:rPr>
              <a:t>218</a:t>
            </a:r>
          </a:p>
        </p:txBody>
      </p:sp>
      <p:graphicFrame>
        <p:nvGraphicFramePr>
          <p:cNvPr id="43" name="Tableau 42"/>
          <p:cNvGraphicFramePr>
            <a:graphicFrameLocks noGrp="1"/>
          </p:cNvGraphicFramePr>
          <p:nvPr>
            <p:extLst>
              <p:ext uri="{D42A27DB-BD31-4B8C-83A1-F6EECF244321}">
                <p14:modId xmlns:p14="http://schemas.microsoft.com/office/powerpoint/2010/main" val="2296301335"/>
              </p:ext>
            </p:extLst>
          </p:nvPr>
        </p:nvGraphicFramePr>
        <p:xfrm>
          <a:off x="183529" y="5272150"/>
          <a:ext cx="2090218" cy="1099865"/>
        </p:xfrm>
        <a:graphic>
          <a:graphicData uri="http://schemas.openxmlformats.org/drawingml/2006/table">
            <a:tbl>
              <a:tblPr firstRow="1" bandRow="1">
                <a:tableStyleId>{5C22544A-7EE6-4342-B048-85BDC9FD1C3A}</a:tableStyleId>
              </a:tblPr>
              <a:tblGrid>
                <a:gridCol w="985166"/>
                <a:gridCol w="1105052"/>
              </a:tblGrid>
              <a:tr h="1099865">
                <a:tc>
                  <a:txBody>
                    <a:bodyPr/>
                    <a:lstStyle/>
                    <a:p>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6" name="ZoneTexte 45"/>
          <p:cNvSpPr txBox="1"/>
          <p:nvPr/>
        </p:nvSpPr>
        <p:spPr>
          <a:xfrm>
            <a:off x="5367313" y="5316336"/>
            <a:ext cx="1095152" cy="307777"/>
          </a:xfrm>
          <a:prstGeom prst="rect">
            <a:avLst/>
          </a:prstGeom>
          <a:noFill/>
        </p:spPr>
        <p:txBody>
          <a:bodyPr wrap="square" rtlCol="0">
            <a:spAutoFit/>
          </a:bodyPr>
          <a:lstStyle/>
          <a:p>
            <a:pPr algn="r"/>
            <a:r>
              <a:rPr lang="fr-FR" sz="1400" dirty="0">
                <a:solidFill>
                  <a:prstClr val="black"/>
                </a:solidFill>
              </a:rPr>
              <a:t>20 000,00</a:t>
            </a:r>
          </a:p>
        </p:txBody>
      </p:sp>
      <p:sp>
        <p:nvSpPr>
          <p:cNvPr id="47" name="ZoneTexte 46"/>
          <p:cNvSpPr txBox="1"/>
          <p:nvPr/>
        </p:nvSpPr>
        <p:spPr>
          <a:xfrm>
            <a:off x="6462465" y="6156483"/>
            <a:ext cx="1311537" cy="307777"/>
          </a:xfrm>
          <a:prstGeom prst="rect">
            <a:avLst/>
          </a:prstGeom>
          <a:noFill/>
        </p:spPr>
        <p:txBody>
          <a:bodyPr wrap="square" rtlCol="0">
            <a:spAutoFit/>
          </a:bodyPr>
          <a:lstStyle/>
          <a:p>
            <a:r>
              <a:rPr lang="fr-FR" sz="1400" dirty="0">
                <a:solidFill>
                  <a:srgbClr val="FF0000"/>
                </a:solidFill>
              </a:rPr>
              <a:t>SD: 20 000,00</a:t>
            </a:r>
          </a:p>
        </p:txBody>
      </p:sp>
    </p:spTree>
    <p:extLst>
      <p:ext uri="{BB962C8B-B14F-4D97-AF65-F5344CB8AC3E}">
        <p14:creationId xmlns:p14="http://schemas.microsoft.com/office/powerpoint/2010/main" val="2745414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0"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94" y="440462"/>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47"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6" y="296349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3246438"/>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19" y="30035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268014" y="623024"/>
            <a:ext cx="432048" cy="264952"/>
          </a:xfrm>
          <a:prstGeom prst="rect">
            <a:avLst/>
          </a:prstGeom>
          <a:noFill/>
        </p:spPr>
        <p:txBody>
          <a:bodyPr wrap="square" rtlCol="0">
            <a:spAutoFit/>
          </a:bodyPr>
          <a:lstStyle/>
          <a:p>
            <a:pPr algn="ctr"/>
            <a:endParaRPr lang="fr-FR" dirty="0">
              <a:solidFill>
                <a:prstClr val="black"/>
              </a:solidFill>
            </a:endParaRPr>
          </a:p>
        </p:txBody>
      </p:sp>
      <p:sp>
        <p:nvSpPr>
          <p:cNvPr id="19" name="ZoneTexte 18"/>
          <p:cNvSpPr txBox="1"/>
          <p:nvPr/>
        </p:nvSpPr>
        <p:spPr>
          <a:xfrm>
            <a:off x="3100531" y="1616260"/>
            <a:ext cx="864095" cy="369332"/>
          </a:xfrm>
          <a:prstGeom prst="rect">
            <a:avLst/>
          </a:prstGeom>
          <a:noFill/>
        </p:spPr>
        <p:txBody>
          <a:bodyPr wrap="square" rtlCol="0">
            <a:spAutoFit/>
          </a:bodyPr>
          <a:lstStyle/>
          <a:p>
            <a:pPr algn="ctr"/>
            <a:r>
              <a:rPr lang="fr-FR" b="1" dirty="0">
                <a:solidFill>
                  <a:prstClr val="black"/>
                </a:solidFill>
              </a:rPr>
              <a:t>37</a:t>
            </a:r>
          </a:p>
        </p:txBody>
      </p:sp>
      <p:sp>
        <p:nvSpPr>
          <p:cNvPr id="21" name="ZoneTexte 20"/>
          <p:cNvSpPr txBox="1"/>
          <p:nvPr/>
        </p:nvSpPr>
        <p:spPr>
          <a:xfrm>
            <a:off x="691764" y="1616260"/>
            <a:ext cx="864095" cy="369332"/>
          </a:xfrm>
          <a:prstGeom prst="rect">
            <a:avLst/>
          </a:prstGeom>
          <a:noFill/>
        </p:spPr>
        <p:txBody>
          <a:bodyPr wrap="square" rtlCol="0">
            <a:spAutoFit/>
          </a:bodyPr>
          <a:lstStyle/>
          <a:p>
            <a:pPr algn="ctr"/>
            <a:r>
              <a:rPr lang="fr-FR" b="1" dirty="0">
                <a:solidFill>
                  <a:prstClr val="black"/>
                </a:solidFill>
              </a:rPr>
              <a:t>31</a:t>
            </a:r>
          </a:p>
        </p:txBody>
      </p:sp>
      <p:sp>
        <p:nvSpPr>
          <p:cNvPr id="23" name="ZoneTexte 22"/>
          <p:cNvSpPr txBox="1"/>
          <p:nvPr/>
        </p:nvSpPr>
        <p:spPr>
          <a:xfrm>
            <a:off x="680057" y="3941450"/>
            <a:ext cx="1006540" cy="369332"/>
          </a:xfrm>
          <a:prstGeom prst="rect">
            <a:avLst/>
          </a:prstGeom>
          <a:noFill/>
        </p:spPr>
        <p:txBody>
          <a:bodyPr wrap="square" rtlCol="0">
            <a:spAutoFit/>
          </a:bodyPr>
          <a:lstStyle/>
          <a:p>
            <a:pPr algn="ctr"/>
            <a:r>
              <a:rPr lang="fr-FR" b="1" dirty="0">
                <a:solidFill>
                  <a:prstClr val="black"/>
                </a:solidFill>
              </a:rPr>
              <a:t>512</a:t>
            </a:r>
          </a:p>
        </p:txBody>
      </p:sp>
      <p:graphicFrame>
        <p:nvGraphicFramePr>
          <p:cNvPr id="25" name="Tableau 24"/>
          <p:cNvGraphicFramePr>
            <a:graphicFrameLocks noGrp="1"/>
          </p:cNvGraphicFramePr>
          <p:nvPr>
            <p:extLst>
              <p:ext uri="{D42A27DB-BD31-4B8C-83A1-F6EECF244321}">
                <p14:modId xmlns:p14="http://schemas.microsoft.com/office/powerpoint/2010/main" val="192004672"/>
              </p:ext>
            </p:extLst>
          </p:nvPr>
        </p:nvGraphicFramePr>
        <p:xfrm>
          <a:off x="183529" y="1958596"/>
          <a:ext cx="2090218" cy="789358"/>
        </p:xfrm>
        <a:graphic>
          <a:graphicData uri="http://schemas.openxmlformats.org/drawingml/2006/table">
            <a:tbl>
              <a:tblPr firstRow="1" bandRow="1">
                <a:tableStyleId>{5C22544A-7EE6-4342-B048-85BDC9FD1C3A}</a:tableStyleId>
              </a:tblPr>
              <a:tblGrid>
                <a:gridCol w="987047"/>
                <a:gridCol w="1103171"/>
              </a:tblGrid>
              <a:tr h="789358">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8" name="ZoneTexte 27"/>
          <p:cNvSpPr txBox="1"/>
          <p:nvPr/>
        </p:nvSpPr>
        <p:spPr>
          <a:xfrm>
            <a:off x="2397709" y="1133098"/>
            <a:ext cx="864095" cy="369332"/>
          </a:xfrm>
          <a:prstGeom prst="rect">
            <a:avLst/>
          </a:prstGeom>
          <a:noFill/>
        </p:spPr>
        <p:txBody>
          <a:bodyPr wrap="square" rtlCol="0">
            <a:spAutoFit/>
          </a:bodyPr>
          <a:lstStyle/>
          <a:p>
            <a:endParaRPr lang="fr-FR" dirty="0">
              <a:solidFill>
                <a:prstClr val="black"/>
              </a:solidFill>
            </a:endParaRPr>
          </a:p>
        </p:txBody>
      </p:sp>
      <p:sp>
        <p:nvSpPr>
          <p:cNvPr id="32" name="ZoneTexte 31"/>
          <p:cNvSpPr txBox="1"/>
          <p:nvPr/>
        </p:nvSpPr>
        <p:spPr>
          <a:xfrm>
            <a:off x="4644552" y="1075183"/>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2355045999"/>
              </p:ext>
            </p:extLst>
          </p:nvPr>
        </p:nvGraphicFramePr>
        <p:xfrm>
          <a:off x="3037350" y="4359325"/>
          <a:ext cx="2090218" cy="1797158"/>
        </p:xfrm>
        <a:graphic>
          <a:graphicData uri="http://schemas.openxmlformats.org/drawingml/2006/table">
            <a:tbl>
              <a:tblPr firstRow="1" bandRow="1">
                <a:tableStyleId>{5C22544A-7EE6-4342-B048-85BDC9FD1C3A}</a:tableStyleId>
              </a:tblPr>
              <a:tblGrid>
                <a:gridCol w="987047"/>
                <a:gridCol w="1103171"/>
              </a:tblGrid>
              <a:tr h="1797158">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6" name="ZoneTexte 35"/>
          <p:cNvSpPr txBox="1"/>
          <p:nvPr/>
        </p:nvSpPr>
        <p:spPr>
          <a:xfrm>
            <a:off x="6881923" y="1053392"/>
            <a:ext cx="864095" cy="369332"/>
          </a:xfrm>
          <a:prstGeom prst="rect">
            <a:avLst/>
          </a:prstGeom>
          <a:noFill/>
        </p:spPr>
        <p:txBody>
          <a:bodyPr wrap="square" rtlCol="0">
            <a:spAutoFit/>
          </a:bodyPr>
          <a:lstStyle/>
          <a:p>
            <a:endParaRPr lang="fr-FR" dirty="0">
              <a:solidFill>
                <a:prstClr val="black"/>
              </a:solidFill>
            </a:endParaRPr>
          </a:p>
        </p:txBody>
      </p:sp>
      <p:sp>
        <p:nvSpPr>
          <p:cNvPr id="40" name="ZoneTexte 39"/>
          <p:cNvSpPr txBox="1"/>
          <p:nvPr/>
        </p:nvSpPr>
        <p:spPr>
          <a:xfrm>
            <a:off x="333352" y="3572118"/>
            <a:ext cx="864095" cy="369332"/>
          </a:xfrm>
          <a:prstGeom prst="rect">
            <a:avLst/>
          </a:prstGeom>
          <a:noFill/>
        </p:spPr>
        <p:txBody>
          <a:bodyPr wrap="square" rtlCol="0">
            <a:spAutoFit/>
          </a:bodyPr>
          <a:lstStyle/>
          <a:p>
            <a:endParaRPr lang="fr-FR" dirty="0">
              <a:solidFill>
                <a:prstClr val="black"/>
              </a:solidFill>
            </a:endParaRPr>
          </a:p>
        </p:txBody>
      </p:sp>
      <p:sp>
        <p:nvSpPr>
          <p:cNvPr id="44" name="ZoneTexte 43"/>
          <p:cNvSpPr txBox="1"/>
          <p:nvPr/>
        </p:nvSpPr>
        <p:spPr>
          <a:xfrm>
            <a:off x="3010771" y="3567926"/>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5" name="Tableau 44"/>
          <p:cNvGraphicFramePr>
            <a:graphicFrameLocks noGrp="1"/>
          </p:cNvGraphicFramePr>
          <p:nvPr>
            <p:extLst>
              <p:ext uri="{D42A27DB-BD31-4B8C-83A1-F6EECF244321}">
                <p14:modId xmlns:p14="http://schemas.microsoft.com/office/powerpoint/2010/main" val="4239287393"/>
              </p:ext>
            </p:extLst>
          </p:nvPr>
        </p:nvGraphicFramePr>
        <p:xfrm>
          <a:off x="207205" y="4325323"/>
          <a:ext cx="2090218" cy="2272029"/>
        </p:xfrm>
        <a:graphic>
          <a:graphicData uri="http://schemas.openxmlformats.org/drawingml/2006/table">
            <a:tbl>
              <a:tblPr firstRow="1" bandRow="1">
                <a:tableStyleId>{5C22544A-7EE6-4342-B048-85BDC9FD1C3A}</a:tableStyleId>
              </a:tblPr>
              <a:tblGrid>
                <a:gridCol w="987047"/>
                <a:gridCol w="1103171"/>
              </a:tblGrid>
              <a:tr h="2272029">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49" name="Tableau 48"/>
          <p:cNvGraphicFramePr>
            <a:graphicFrameLocks noGrp="1"/>
          </p:cNvGraphicFramePr>
          <p:nvPr>
            <p:extLst>
              <p:ext uri="{D42A27DB-BD31-4B8C-83A1-F6EECF244321}">
                <p14:modId xmlns:p14="http://schemas.microsoft.com/office/powerpoint/2010/main" val="2311681420"/>
              </p:ext>
            </p:extLst>
          </p:nvPr>
        </p:nvGraphicFramePr>
        <p:xfrm>
          <a:off x="2563851" y="1954575"/>
          <a:ext cx="2090218" cy="754346"/>
        </p:xfrm>
        <a:graphic>
          <a:graphicData uri="http://schemas.openxmlformats.org/drawingml/2006/table">
            <a:tbl>
              <a:tblPr firstRow="1" bandRow="1">
                <a:tableStyleId>{5C22544A-7EE6-4342-B048-85BDC9FD1C3A}</a:tableStyleId>
              </a:tblPr>
              <a:tblGrid>
                <a:gridCol w="985166"/>
                <a:gridCol w="1105052"/>
              </a:tblGrid>
              <a:tr h="75434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0" name="ZoneTexte 49"/>
          <p:cNvSpPr txBox="1"/>
          <p:nvPr/>
        </p:nvSpPr>
        <p:spPr>
          <a:xfrm>
            <a:off x="88175" y="4310782"/>
            <a:ext cx="1095152" cy="1169551"/>
          </a:xfrm>
          <a:prstGeom prst="rect">
            <a:avLst/>
          </a:prstGeom>
          <a:noFill/>
        </p:spPr>
        <p:txBody>
          <a:bodyPr wrap="square" rtlCol="0">
            <a:spAutoFit/>
          </a:bodyPr>
          <a:lstStyle/>
          <a:p>
            <a:pPr algn="r"/>
            <a:r>
              <a:rPr lang="fr-FR" sz="1400" dirty="0">
                <a:solidFill>
                  <a:prstClr val="black"/>
                </a:solidFill>
              </a:rPr>
              <a:t>50 000,00</a:t>
            </a:r>
          </a:p>
          <a:p>
            <a:pPr algn="r"/>
            <a:r>
              <a:rPr lang="fr-FR" sz="1400" dirty="0">
                <a:solidFill>
                  <a:prstClr val="black"/>
                </a:solidFill>
              </a:rPr>
              <a:t>25 000,00</a:t>
            </a:r>
          </a:p>
          <a:p>
            <a:pPr algn="r"/>
            <a:r>
              <a:rPr lang="fr-FR" sz="1400" dirty="0">
                <a:solidFill>
                  <a:prstClr val="black"/>
                </a:solidFill>
              </a:rPr>
              <a:t>1 500,00</a:t>
            </a:r>
          </a:p>
          <a:p>
            <a:pPr algn="r"/>
            <a:r>
              <a:rPr lang="fr-FR" sz="1400" dirty="0">
                <a:solidFill>
                  <a:prstClr val="black"/>
                </a:solidFill>
              </a:rPr>
              <a:t>422,00</a:t>
            </a:r>
          </a:p>
          <a:p>
            <a:pPr algn="r"/>
            <a:r>
              <a:rPr lang="fr-FR" sz="1400" dirty="0">
                <a:solidFill>
                  <a:prstClr val="black"/>
                </a:solidFill>
              </a:rPr>
              <a:t>3 000,00</a:t>
            </a:r>
          </a:p>
        </p:txBody>
      </p:sp>
      <p:sp>
        <p:nvSpPr>
          <p:cNvPr id="51" name="ZoneTexte 50"/>
          <p:cNvSpPr txBox="1"/>
          <p:nvPr/>
        </p:nvSpPr>
        <p:spPr>
          <a:xfrm>
            <a:off x="1227760" y="6237312"/>
            <a:ext cx="1311537" cy="307777"/>
          </a:xfrm>
          <a:prstGeom prst="rect">
            <a:avLst/>
          </a:prstGeom>
          <a:noFill/>
        </p:spPr>
        <p:txBody>
          <a:bodyPr wrap="square" rtlCol="0">
            <a:spAutoFit/>
          </a:bodyPr>
          <a:lstStyle/>
          <a:p>
            <a:r>
              <a:rPr lang="fr-FR" sz="1400" dirty="0">
                <a:solidFill>
                  <a:srgbClr val="FF0000"/>
                </a:solidFill>
              </a:rPr>
              <a:t>SD: 4 073,00</a:t>
            </a:r>
          </a:p>
        </p:txBody>
      </p:sp>
      <p:sp>
        <p:nvSpPr>
          <p:cNvPr id="56" name="ZoneTexte 55"/>
          <p:cNvSpPr txBox="1"/>
          <p:nvPr/>
        </p:nvSpPr>
        <p:spPr>
          <a:xfrm>
            <a:off x="51310" y="2009289"/>
            <a:ext cx="1095152" cy="307777"/>
          </a:xfrm>
          <a:prstGeom prst="rect">
            <a:avLst/>
          </a:prstGeom>
          <a:noFill/>
        </p:spPr>
        <p:txBody>
          <a:bodyPr wrap="square" rtlCol="0">
            <a:spAutoFit/>
          </a:bodyPr>
          <a:lstStyle/>
          <a:p>
            <a:pPr algn="r"/>
            <a:r>
              <a:rPr lang="fr-FR" sz="1400" dirty="0">
                <a:solidFill>
                  <a:prstClr val="black"/>
                </a:solidFill>
              </a:rPr>
              <a:t>500,00</a:t>
            </a:r>
          </a:p>
        </p:txBody>
      </p:sp>
      <p:sp>
        <p:nvSpPr>
          <p:cNvPr id="57" name="ZoneTexte 56"/>
          <p:cNvSpPr txBox="1"/>
          <p:nvPr/>
        </p:nvSpPr>
        <p:spPr>
          <a:xfrm>
            <a:off x="2408796" y="1985592"/>
            <a:ext cx="1095152" cy="307777"/>
          </a:xfrm>
          <a:prstGeom prst="rect">
            <a:avLst/>
          </a:prstGeom>
          <a:noFill/>
        </p:spPr>
        <p:txBody>
          <a:bodyPr wrap="square" rtlCol="0">
            <a:spAutoFit/>
          </a:bodyPr>
          <a:lstStyle/>
          <a:p>
            <a:pPr algn="r"/>
            <a:r>
              <a:rPr lang="fr-FR" sz="1400" dirty="0">
                <a:solidFill>
                  <a:prstClr val="black"/>
                </a:solidFill>
              </a:rPr>
              <a:t>100,00</a:t>
            </a:r>
          </a:p>
        </p:txBody>
      </p:sp>
      <p:sp>
        <p:nvSpPr>
          <p:cNvPr id="59" name="ZoneTexte 58"/>
          <p:cNvSpPr txBox="1"/>
          <p:nvPr/>
        </p:nvSpPr>
        <p:spPr>
          <a:xfrm>
            <a:off x="3532578" y="2214193"/>
            <a:ext cx="1335932" cy="307777"/>
          </a:xfrm>
          <a:prstGeom prst="rect">
            <a:avLst/>
          </a:prstGeom>
          <a:noFill/>
        </p:spPr>
        <p:txBody>
          <a:bodyPr wrap="square" rtlCol="0">
            <a:spAutoFit/>
          </a:bodyPr>
          <a:lstStyle/>
          <a:p>
            <a:r>
              <a:rPr lang="fr-FR" sz="1400" dirty="0">
                <a:solidFill>
                  <a:srgbClr val="FF0000"/>
                </a:solidFill>
              </a:rPr>
              <a:t>SD : 100,00</a:t>
            </a:r>
          </a:p>
        </p:txBody>
      </p:sp>
      <p:sp>
        <p:nvSpPr>
          <p:cNvPr id="6" name="ZoneTexte 5"/>
          <p:cNvSpPr txBox="1"/>
          <p:nvPr/>
        </p:nvSpPr>
        <p:spPr>
          <a:xfrm>
            <a:off x="1686597" y="-14956"/>
            <a:ext cx="6184306" cy="1631216"/>
          </a:xfrm>
          <a:prstGeom prst="rect">
            <a:avLst/>
          </a:prstGeom>
          <a:noFill/>
        </p:spPr>
        <p:txBody>
          <a:bodyPr wrap="square" rtlCol="0">
            <a:spAutoFit/>
          </a:bodyPr>
          <a:lstStyle/>
          <a:p>
            <a:pPr algn="ctr"/>
            <a:r>
              <a:rPr lang="fr-FR" sz="2000" b="1" dirty="0">
                <a:solidFill>
                  <a:prstClr val="black"/>
                </a:solidFill>
              </a:rPr>
              <a:t>Les comptes du « bas de bilan »</a:t>
            </a:r>
          </a:p>
          <a:p>
            <a:pPr algn="ctr"/>
            <a:endParaRPr lang="fr-FR" sz="2000" b="1" dirty="0">
              <a:solidFill>
                <a:prstClr val="black"/>
              </a:solidFill>
            </a:endParaRPr>
          </a:p>
          <a:p>
            <a:r>
              <a:rPr lang="fr-FR" sz="2000" b="1" dirty="0">
                <a:solidFill>
                  <a:prstClr val="black"/>
                </a:solidFill>
              </a:rPr>
              <a:t>classe 3 : comptes de stocks et en-cours</a:t>
            </a:r>
          </a:p>
          <a:p>
            <a:r>
              <a:rPr lang="fr-FR" sz="2000" b="1" dirty="0">
                <a:solidFill>
                  <a:prstClr val="black"/>
                </a:solidFill>
              </a:rPr>
              <a:t>classe 4 : comptes de tiers</a:t>
            </a:r>
          </a:p>
          <a:p>
            <a:r>
              <a:rPr lang="fr-FR" sz="2000" b="1" dirty="0">
                <a:solidFill>
                  <a:prstClr val="black"/>
                </a:solidFill>
              </a:rPr>
              <a:t>classe 5 : comptes financiers</a:t>
            </a:r>
          </a:p>
        </p:txBody>
      </p:sp>
      <p:sp>
        <p:nvSpPr>
          <p:cNvPr id="39" name="ZoneTexte 38"/>
          <p:cNvSpPr txBox="1"/>
          <p:nvPr/>
        </p:nvSpPr>
        <p:spPr>
          <a:xfrm>
            <a:off x="3461356" y="3976925"/>
            <a:ext cx="1006540" cy="369332"/>
          </a:xfrm>
          <a:prstGeom prst="rect">
            <a:avLst/>
          </a:prstGeom>
          <a:noFill/>
        </p:spPr>
        <p:txBody>
          <a:bodyPr wrap="square" rtlCol="0">
            <a:spAutoFit/>
          </a:bodyPr>
          <a:lstStyle/>
          <a:p>
            <a:pPr algn="ctr"/>
            <a:r>
              <a:rPr lang="fr-FR" b="1" dirty="0">
                <a:solidFill>
                  <a:prstClr val="black"/>
                </a:solidFill>
              </a:rPr>
              <a:t>53</a:t>
            </a:r>
          </a:p>
        </p:txBody>
      </p:sp>
      <p:sp>
        <p:nvSpPr>
          <p:cNvPr id="46" name="ZoneTexte 45"/>
          <p:cNvSpPr txBox="1"/>
          <p:nvPr/>
        </p:nvSpPr>
        <p:spPr>
          <a:xfrm>
            <a:off x="2915270" y="4393581"/>
            <a:ext cx="1095152" cy="1169551"/>
          </a:xfrm>
          <a:prstGeom prst="rect">
            <a:avLst/>
          </a:prstGeom>
          <a:noFill/>
        </p:spPr>
        <p:txBody>
          <a:bodyPr wrap="square" rtlCol="0">
            <a:spAutoFit/>
          </a:bodyPr>
          <a:lstStyle/>
          <a:p>
            <a:pPr algn="r"/>
            <a:r>
              <a:rPr lang="fr-FR" sz="1400" dirty="0">
                <a:solidFill>
                  <a:prstClr val="black"/>
                </a:solidFill>
              </a:rPr>
              <a:t>1 500,00</a:t>
            </a:r>
          </a:p>
          <a:p>
            <a:pPr algn="r"/>
            <a:r>
              <a:rPr lang="fr-FR" sz="1400" dirty="0">
                <a:solidFill>
                  <a:prstClr val="black"/>
                </a:solidFill>
              </a:rPr>
              <a:t>1 266,00</a:t>
            </a:r>
          </a:p>
          <a:p>
            <a:pPr algn="r"/>
            <a:r>
              <a:rPr lang="fr-FR" sz="1400" dirty="0">
                <a:solidFill>
                  <a:prstClr val="black"/>
                </a:solidFill>
              </a:rPr>
              <a:t>150,00</a:t>
            </a:r>
          </a:p>
          <a:p>
            <a:pPr algn="r"/>
            <a:r>
              <a:rPr lang="fr-FR" sz="1400" dirty="0">
                <a:solidFill>
                  <a:prstClr val="black"/>
                </a:solidFill>
              </a:rPr>
              <a:t>4 220,00</a:t>
            </a:r>
          </a:p>
          <a:p>
            <a:pPr algn="r"/>
            <a:r>
              <a:rPr lang="fr-FR" sz="1400" dirty="0">
                <a:solidFill>
                  <a:prstClr val="black"/>
                </a:solidFill>
              </a:rPr>
              <a:t>300,00</a:t>
            </a:r>
          </a:p>
        </p:txBody>
      </p:sp>
      <p:sp>
        <p:nvSpPr>
          <p:cNvPr id="47" name="ZoneTexte 46"/>
          <p:cNvSpPr txBox="1"/>
          <p:nvPr/>
        </p:nvSpPr>
        <p:spPr>
          <a:xfrm>
            <a:off x="3998906" y="5533136"/>
            <a:ext cx="1311537" cy="307777"/>
          </a:xfrm>
          <a:prstGeom prst="rect">
            <a:avLst/>
          </a:prstGeom>
          <a:noFill/>
        </p:spPr>
        <p:txBody>
          <a:bodyPr wrap="square" rtlCol="0">
            <a:spAutoFit/>
          </a:bodyPr>
          <a:lstStyle/>
          <a:p>
            <a:r>
              <a:rPr lang="fr-FR" sz="1400" dirty="0">
                <a:solidFill>
                  <a:srgbClr val="FF0000"/>
                </a:solidFill>
              </a:rPr>
              <a:t>SD: 556,00</a:t>
            </a:r>
          </a:p>
        </p:txBody>
      </p:sp>
      <p:sp>
        <p:nvSpPr>
          <p:cNvPr id="37" name="ZoneTexte 36"/>
          <p:cNvSpPr txBox="1"/>
          <p:nvPr/>
        </p:nvSpPr>
        <p:spPr>
          <a:xfrm>
            <a:off x="1252314" y="2196730"/>
            <a:ext cx="1311537" cy="307777"/>
          </a:xfrm>
          <a:prstGeom prst="rect">
            <a:avLst/>
          </a:prstGeom>
          <a:noFill/>
        </p:spPr>
        <p:txBody>
          <a:bodyPr wrap="square" rtlCol="0">
            <a:spAutoFit/>
          </a:bodyPr>
          <a:lstStyle/>
          <a:p>
            <a:r>
              <a:rPr lang="fr-FR" sz="1400" dirty="0">
                <a:solidFill>
                  <a:srgbClr val="FF0000"/>
                </a:solidFill>
              </a:rPr>
              <a:t>SD: 500,00</a:t>
            </a:r>
          </a:p>
        </p:txBody>
      </p:sp>
      <p:graphicFrame>
        <p:nvGraphicFramePr>
          <p:cNvPr id="38" name="Tableau 37"/>
          <p:cNvGraphicFramePr>
            <a:graphicFrameLocks noGrp="1"/>
          </p:cNvGraphicFramePr>
          <p:nvPr>
            <p:extLst>
              <p:ext uri="{D42A27DB-BD31-4B8C-83A1-F6EECF244321}">
                <p14:modId xmlns:p14="http://schemas.microsoft.com/office/powerpoint/2010/main" val="3602182860"/>
              </p:ext>
            </p:extLst>
          </p:nvPr>
        </p:nvGraphicFramePr>
        <p:xfrm>
          <a:off x="222905" y="3051827"/>
          <a:ext cx="2090218" cy="754346"/>
        </p:xfrm>
        <a:graphic>
          <a:graphicData uri="http://schemas.openxmlformats.org/drawingml/2006/table">
            <a:tbl>
              <a:tblPr firstRow="1" bandRow="1">
                <a:tableStyleId>{5C22544A-7EE6-4342-B048-85BDC9FD1C3A}</a:tableStyleId>
              </a:tblPr>
              <a:tblGrid>
                <a:gridCol w="985166"/>
                <a:gridCol w="1105052"/>
              </a:tblGrid>
              <a:tr h="75434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3752683007"/>
              </p:ext>
            </p:extLst>
          </p:nvPr>
        </p:nvGraphicFramePr>
        <p:xfrm>
          <a:off x="2487469" y="3051827"/>
          <a:ext cx="2090218" cy="754346"/>
        </p:xfrm>
        <a:graphic>
          <a:graphicData uri="http://schemas.openxmlformats.org/drawingml/2006/table">
            <a:tbl>
              <a:tblPr firstRow="1" bandRow="1">
                <a:tableStyleId>{5C22544A-7EE6-4342-B048-85BDC9FD1C3A}</a:tableStyleId>
              </a:tblPr>
              <a:tblGrid>
                <a:gridCol w="985166"/>
                <a:gridCol w="1105052"/>
              </a:tblGrid>
              <a:tr h="75434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144095857"/>
              </p:ext>
            </p:extLst>
          </p:nvPr>
        </p:nvGraphicFramePr>
        <p:xfrm>
          <a:off x="5223752" y="3051826"/>
          <a:ext cx="2090218" cy="1601310"/>
        </p:xfrm>
        <a:graphic>
          <a:graphicData uri="http://schemas.openxmlformats.org/drawingml/2006/table">
            <a:tbl>
              <a:tblPr firstRow="1" bandRow="1">
                <a:tableStyleId>{5C22544A-7EE6-4342-B048-85BDC9FD1C3A}</a:tableStyleId>
              </a:tblPr>
              <a:tblGrid>
                <a:gridCol w="985166"/>
                <a:gridCol w="1105052"/>
              </a:tblGrid>
              <a:tr h="1601310">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8" name="ZoneTexte 47"/>
          <p:cNvSpPr txBox="1"/>
          <p:nvPr/>
        </p:nvSpPr>
        <p:spPr>
          <a:xfrm>
            <a:off x="759158" y="2737588"/>
            <a:ext cx="864095" cy="369332"/>
          </a:xfrm>
          <a:prstGeom prst="rect">
            <a:avLst/>
          </a:prstGeom>
          <a:noFill/>
        </p:spPr>
        <p:txBody>
          <a:bodyPr wrap="square" rtlCol="0">
            <a:spAutoFit/>
          </a:bodyPr>
          <a:lstStyle/>
          <a:p>
            <a:pPr algn="ctr"/>
            <a:r>
              <a:rPr lang="fr-FR" b="1" dirty="0">
                <a:solidFill>
                  <a:prstClr val="black"/>
                </a:solidFill>
              </a:rPr>
              <a:t>401</a:t>
            </a:r>
          </a:p>
        </p:txBody>
      </p:sp>
      <p:sp>
        <p:nvSpPr>
          <p:cNvPr id="52" name="ZoneTexte 51"/>
          <p:cNvSpPr txBox="1"/>
          <p:nvPr/>
        </p:nvSpPr>
        <p:spPr>
          <a:xfrm>
            <a:off x="3029308" y="2744676"/>
            <a:ext cx="864095" cy="369332"/>
          </a:xfrm>
          <a:prstGeom prst="rect">
            <a:avLst/>
          </a:prstGeom>
          <a:noFill/>
        </p:spPr>
        <p:txBody>
          <a:bodyPr wrap="square" rtlCol="0">
            <a:spAutoFit/>
          </a:bodyPr>
          <a:lstStyle/>
          <a:p>
            <a:pPr algn="ctr"/>
            <a:r>
              <a:rPr lang="fr-FR" b="1" dirty="0">
                <a:solidFill>
                  <a:prstClr val="black"/>
                </a:solidFill>
              </a:rPr>
              <a:t>411</a:t>
            </a:r>
          </a:p>
        </p:txBody>
      </p:sp>
      <p:sp>
        <p:nvSpPr>
          <p:cNvPr id="53" name="ZoneTexte 52"/>
          <p:cNvSpPr txBox="1"/>
          <p:nvPr/>
        </p:nvSpPr>
        <p:spPr>
          <a:xfrm>
            <a:off x="5708228" y="2737588"/>
            <a:ext cx="864095" cy="369332"/>
          </a:xfrm>
          <a:prstGeom prst="rect">
            <a:avLst/>
          </a:prstGeom>
          <a:noFill/>
        </p:spPr>
        <p:txBody>
          <a:bodyPr wrap="square" rtlCol="0">
            <a:spAutoFit/>
          </a:bodyPr>
          <a:lstStyle/>
          <a:p>
            <a:pPr algn="ctr"/>
            <a:r>
              <a:rPr lang="fr-FR" b="1" dirty="0">
                <a:solidFill>
                  <a:prstClr val="black"/>
                </a:solidFill>
              </a:rPr>
              <a:t>445</a:t>
            </a:r>
          </a:p>
        </p:txBody>
      </p:sp>
      <p:sp>
        <p:nvSpPr>
          <p:cNvPr id="54" name="ZoneTexte 53"/>
          <p:cNvSpPr txBox="1"/>
          <p:nvPr/>
        </p:nvSpPr>
        <p:spPr>
          <a:xfrm>
            <a:off x="4023630" y="4393581"/>
            <a:ext cx="1095152" cy="954107"/>
          </a:xfrm>
          <a:prstGeom prst="rect">
            <a:avLst/>
          </a:prstGeom>
          <a:noFill/>
        </p:spPr>
        <p:txBody>
          <a:bodyPr wrap="square" rtlCol="0">
            <a:spAutoFit/>
          </a:bodyPr>
          <a:lstStyle/>
          <a:p>
            <a:r>
              <a:rPr lang="fr-FR" sz="1400" dirty="0">
                <a:solidFill>
                  <a:prstClr val="black"/>
                </a:solidFill>
              </a:rPr>
              <a:t>1 055,00</a:t>
            </a:r>
          </a:p>
          <a:p>
            <a:r>
              <a:rPr lang="fr-FR" sz="1400" dirty="0">
                <a:solidFill>
                  <a:prstClr val="black"/>
                </a:solidFill>
              </a:rPr>
              <a:t>1 500,00</a:t>
            </a:r>
          </a:p>
          <a:p>
            <a:r>
              <a:rPr lang="fr-FR" sz="1400" dirty="0">
                <a:solidFill>
                  <a:prstClr val="black"/>
                </a:solidFill>
              </a:rPr>
              <a:t>3 000,00</a:t>
            </a:r>
          </a:p>
          <a:p>
            <a:r>
              <a:rPr lang="fr-FR" sz="1400" dirty="0">
                <a:solidFill>
                  <a:prstClr val="black"/>
                </a:solidFill>
              </a:rPr>
              <a:t>1 055,00</a:t>
            </a:r>
          </a:p>
        </p:txBody>
      </p:sp>
      <p:sp>
        <p:nvSpPr>
          <p:cNvPr id="55" name="ZoneTexte 54"/>
          <p:cNvSpPr txBox="1"/>
          <p:nvPr/>
        </p:nvSpPr>
        <p:spPr>
          <a:xfrm>
            <a:off x="88175" y="3092549"/>
            <a:ext cx="1095152" cy="307777"/>
          </a:xfrm>
          <a:prstGeom prst="rect">
            <a:avLst/>
          </a:prstGeom>
          <a:noFill/>
        </p:spPr>
        <p:txBody>
          <a:bodyPr wrap="square" rtlCol="0">
            <a:spAutoFit/>
          </a:bodyPr>
          <a:lstStyle/>
          <a:p>
            <a:pPr algn="r"/>
            <a:r>
              <a:rPr lang="fr-FR" sz="1400" dirty="0">
                <a:solidFill>
                  <a:prstClr val="black"/>
                </a:solidFill>
              </a:rPr>
              <a:t>10 550,00</a:t>
            </a:r>
          </a:p>
        </p:txBody>
      </p:sp>
      <p:sp>
        <p:nvSpPr>
          <p:cNvPr id="60" name="ZoneTexte 59"/>
          <p:cNvSpPr txBox="1"/>
          <p:nvPr/>
        </p:nvSpPr>
        <p:spPr>
          <a:xfrm>
            <a:off x="2347666" y="3074813"/>
            <a:ext cx="1095152" cy="307777"/>
          </a:xfrm>
          <a:prstGeom prst="rect">
            <a:avLst/>
          </a:prstGeom>
          <a:noFill/>
        </p:spPr>
        <p:txBody>
          <a:bodyPr wrap="square" rtlCol="0">
            <a:spAutoFit/>
          </a:bodyPr>
          <a:lstStyle/>
          <a:p>
            <a:pPr algn="r"/>
            <a:r>
              <a:rPr lang="fr-FR" sz="1400" dirty="0">
                <a:solidFill>
                  <a:prstClr val="black"/>
                </a:solidFill>
              </a:rPr>
              <a:t>422,00</a:t>
            </a:r>
          </a:p>
        </p:txBody>
      </p:sp>
      <p:sp>
        <p:nvSpPr>
          <p:cNvPr id="61" name="ZoneTexte 60"/>
          <p:cNvSpPr txBox="1"/>
          <p:nvPr/>
        </p:nvSpPr>
        <p:spPr>
          <a:xfrm>
            <a:off x="5076599" y="3074813"/>
            <a:ext cx="1095152" cy="1169551"/>
          </a:xfrm>
          <a:prstGeom prst="rect">
            <a:avLst/>
          </a:prstGeom>
          <a:noFill/>
        </p:spPr>
        <p:txBody>
          <a:bodyPr wrap="square" rtlCol="0">
            <a:spAutoFit/>
          </a:bodyPr>
          <a:lstStyle/>
          <a:p>
            <a:pPr algn="r"/>
            <a:r>
              <a:rPr lang="fr-FR" sz="1400" dirty="0">
                <a:solidFill>
                  <a:prstClr val="black"/>
                </a:solidFill>
              </a:rPr>
              <a:t>7 840,00</a:t>
            </a:r>
          </a:p>
          <a:p>
            <a:pPr algn="r"/>
            <a:r>
              <a:rPr lang="fr-FR" sz="1400" dirty="0">
                <a:solidFill>
                  <a:prstClr val="black"/>
                </a:solidFill>
              </a:rPr>
              <a:t>1 100,00</a:t>
            </a:r>
          </a:p>
          <a:p>
            <a:pPr algn="r"/>
            <a:r>
              <a:rPr lang="fr-FR" sz="1400" dirty="0">
                <a:solidFill>
                  <a:prstClr val="black"/>
                </a:solidFill>
              </a:rPr>
              <a:t>55,00</a:t>
            </a:r>
          </a:p>
          <a:p>
            <a:pPr algn="r"/>
            <a:r>
              <a:rPr lang="fr-FR" sz="1400" dirty="0">
                <a:solidFill>
                  <a:prstClr val="black"/>
                </a:solidFill>
              </a:rPr>
              <a:t>59,00</a:t>
            </a:r>
          </a:p>
          <a:p>
            <a:pPr algn="r"/>
            <a:r>
              <a:rPr lang="fr-FR" sz="1400" dirty="0">
                <a:solidFill>
                  <a:prstClr val="black"/>
                </a:solidFill>
              </a:rPr>
              <a:t>110,00</a:t>
            </a:r>
          </a:p>
        </p:txBody>
      </p:sp>
      <p:sp>
        <p:nvSpPr>
          <p:cNvPr id="62" name="ZoneTexte 61"/>
          <p:cNvSpPr txBox="1"/>
          <p:nvPr/>
        </p:nvSpPr>
        <p:spPr>
          <a:xfrm>
            <a:off x="6218818" y="4258879"/>
            <a:ext cx="1311537" cy="307777"/>
          </a:xfrm>
          <a:prstGeom prst="rect">
            <a:avLst/>
          </a:prstGeom>
          <a:noFill/>
        </p:spPr>
        <p:txBody>
          <a:bodyPr wrap="square" rtlCol="0">
            <a:spAutoFit/>
          </a:bodyPr>
          <a:lstStyle/>
          <a:p>
            <a:r>
              <a:rPr lang="fr-FR" sz="1400" dirty="0">
                <a:solidFill>
                  <a:srgbClr val="FF0000"/>
                </a:solidFill>
              </a:rPr>
              <a:t>SD: 8 781,00</a:t>
            </a:r>
          </a:p>
        </p:txBody>
      </p:sp>
      <p:sp>
        <p:nvSpPr>
          <p:cNvPr id="63" name="ZoneTexte 62"/>
          <p:cNvSpPr txBox="1"/>
          <p:nvPr/>
        </p:nvSpPr>
        <p:spPr>
          <a:xfrm>
            <a:off x="-128210" y="3572118"/>
            <a:ext cx="1311537" cy="307777"/>
          </a:xfrm>
          <a:prstGeom prst="rect">
            <a:avLst/>
          </a:prstGeom>
          <a:noFill/>
        </p:spPr>
        <p:txBody>
          <a:bodyPr wrap="square" rtlCol="0">
            <a:spAutoFit/>
          </a:bodyPr>
          <a:lstStyle/>
          <a:p>
            <a:pPr algn="r"/>
            <a:r>
              <a:rPr lang="fr-FR" sz="1400" dirty="0">
                <a:solidFill>
                  <a:srgbClr val="FF0000"/>
                </a:solidFill>
              </a:rPr>
              <a:t>SC: 1 055,00</a:t>
            </a:r>
          </a:p>
        </p:txBody>
      </p:sp>
      <p:sp>
        <p:nvSpPr>
          <p:cNvPr id="64" name="ZoneTexte 63"/>
          <p:cNvSpPr txBox="1"/>
          <p:nvPr/>
        </p:nvSpPr>
        <p:spPr>
          <a:xfrm>
            <a:off x="3488965" y="3096546"/>
            <a:ext cx="1311537" cy="307777"/>
          </a:xfrm>
          <a:prstGeom prst="rect">
            <a:avLst/>
          </a:prstGeom>
          <a:noFill/>
        </p:spPr>
        <p:txBody>
          <a:bodyPr wrap="square" rtlCol="0">
            <a:spAutoFit/>
          </a:bodyPr>
          <a:lstStyle/>
          <a:p>
            <a:r>
              <a:rPr lang="fr-FR" sz="1400" dirty="0">
                <a:solidFill>
                  <a:prstClr val="black"/>
                </a:solidFill>
              </a:rPr>
              <a:t>422,00</a:t>
            </a:r>
          </a:p>
        </p:txBody>
      </p:sp>
      <p:sp>
        <p:nvSpPr>
          <p:cNvPr id="65" name="ZoneTexte 64"/>
          <p:cNvSpPr txBox="1"/>
          <p:nvPr/>
        </p:nvSpPr>
        <p:spPr>
          <a:xfrm>
            <a:off x="1202965" y="3106920"/>
            <a:ext cx="1095152" cy="523220"/>
          </a:xfrm>
          <a:prstGeom prst="rect">
            <a:avLst/>
          </a:prstGeom>
          <a:noFill/>
        </p:spPr>
        <p:txBody>
          <a:bodyPr wrap="square" rtlCol="0">
            <a:spAutoFit/>
          </a:bodyPr>
          <a:lstStyle/>
          <a:p>
            <a:r>
              <a:rPr lang="fr-FR" sz="1400" dirty="0">
                <a:solidFill>
                  <a:prstClr val="black"/>
                </a:solidFill>
              </a:rPr>
              <a:t>10 550,00</a:t>
            </a:r>
          </a:p>
          <a:p>
            <a:r>
              <a:rPr lang="fr-FR" sz="1400" dirty="0">
                <a:solidFill>
                  <a:prstClr val="black"/>
                </a:solidFill>
              </a:rPr>
              <a:t>  1 055,00</a:t>
            </a:r>
          </a:p>
        </p:txBody>
      </p:sp>
      <p:sp>
        <p:nvSpPr>
          <p:cNvPr id="66" name="ZoneTexte 65"/>
          <p:cNvSpPr txBox="1"/>
          <p:nvPr/>
        </p:nvSpPr>
        <p:spPr>
          <a:xfrm>
            <a:off x="6218818" y="3096546"/>
            <a:ext cx="1095152" cy="1169551"/>
          </a:xfrm>
          <a:prstGeom prst="rect">
            <a:avLst/>
          </a:prstGeom>
          <a:noFill/>
        </p:spPr>
        <p:txBody>
          <a:bodyPr wrap="square" rtlCol="0">
            <a:spAutoFit/>
          </a:bodyPr>
          <a:lstStyle/>
          <a:p>
            <a:r>
              <a:rPr lang="fr-FR" sz="1400" dirty="0">
                <a:solidFill>
                  <a:prstClr val="black"/>
                </a:solidFill>
              </a:rPr>
              <a:t> 66,00</a:t>
            </a:r>
          </a:p>
          <a:p>
            <a:r>
              <a:rPr lang="fr-FR" sz="1400" dirty="0">
                <a:solidFill>
                  <a:prstClr val="black"/>
                </a:solidFill>
              </a:rPr>
              <a:t> 25,00</a:t>
            </a:r>
          </a:p>
          <a:p>
            <a:r>
              <a:rPr lang="fr-FR" sz="1400" dirty="0">
                <a:solidFill>
                  <a:prstClr val="black"/>
                </a:solidFill>
              </a:rPr>
              <a:t> 22,00</a:t>
            </a:r>
          </a:p>
          <a:p>
            <a:r>
              <a:rPr lang="fr-FR" sz="1400" dirty="0">
                <a:solidFill>
                  <a:prstClr val="black"/>
                </a:solidFill>
              </a:rPr>
              <a:t>220,00</a:t>
            </a:r>
          </a:p>
          <a:p>
            <a:r>
              <a:rPr lang="fr-FR" sz="1400" dirty="0">
                <a:solidFill>
                  <a:prstClr val="black"/>
                </a:solidFill>
              </a:rPr>
              <a:t>  50,00</a:t>
            </a:r>
          </a:p>
        </p:txBody>
      </p:sp>
      <p:sp>
        <p:nvSpPr>
          <p:cNvPr id="67" name="ZoneTexte 66"/>
          <p:cNvSpPr txBox="1"/>
          <p:nvPr/>
        </p:nvSpPr>
        <p:spPr>
          <a:xfrm>
            <a:off x="1183327" y="4346257"/>
            <a:ext cx="1095152" cy="1815882"/>
          </a:xfrm>
          <a:prstGeom prst="rect">
            <a:avLst/>
          </a:prstGeom>
          <a:noFill/>
        </p:spPr>
        <p:txBody>
          <a:bodyPr wrap="square" rtlCol="0">
            <a:spAutoFit/>
          </a:bodyPr>
          <a:lstStyle/>
          <a:p>
            <a:r>
              <a:rPr lang="fr-FR" sz="1400" dirty="0">
                <a:solidFill>
                  <a:prstClr val="black"/>
                </a:solidFill>
              </a:rPr>
              <a:t>  3 000,00</a:t>
            </a:r>
          </a:p>
          <a:p>
            <a:r>
              <a:rPr lang="fr-FR" sz="1400" dirty="0">
                <a:solidFill>
                  <a:prstClr val="black"/>
                </a:solidFill>
              </a:rPr>
              <a:t>47 840,00</a:t>
            </a:r>
          </a:p>
          <a:p>
            <a:r>
              <a:rPr lang="fr-FR" sz="1400" dirty="0">
                <a:solidFill>
                  <a:prstClr val="black"/>
                </a:solidFill>
              </a:rPr>
              <a:t>10 550,00</a:t>
            </a:r>
          </a:p>
          <a:p>
            <a:r>
              <a:rPr lang="fr-FR" sz="1400" dirty="0">
                <a:solidFill>
                  <a:prstClr val="black"/>
                </a:solidFill>
              </a:rPr>
              <a:t>  1 500,00</a:t>
            </a:r>
          </a:p>
          <a:p>
            <a:r>
              <a:rPr lang="fr-FR" sz="1400" dirty="0">
                <a:solidFill>
                  <a:prstClr val="black"/>
                </a:solidFill>
              </a:rPr>
              <a:t>  2 000,00</a:t>
            </a:r>
          </a:p>
          <a:p>
            <a:r>
              <a:rPr lang="fr-FR" sz="1400" dirty="0">
                <a:solidFill>
                  <a:prstClr val="black"/>
                </a:solidFill>
              </a:rPr>
              <a:t>     359,00</a:t>
            </a:r>
          </a:p>
          <a:p>
            <a:r>
              <a:rPr lang="fr-FR" sz="1400" dirty="0">
                <a:solidFill>
                  <a:prstClr val="black"/>
                </a:solidFill>
              </a:rPr>
              <a:t>       50,00</a:t>
            </a:r>
          </a:p>
          <a:p>
            <a:r>
              <a:rPr lang="fr-FR" sz="1400" dirty="0">
                <a:solidFill>
                  <a:prstClr val="black"/>
                </a:solidFill>
              </a:rPr>
              <a:t>10 550,00</a:t>
            </a:r>
          </a:p>
        </p:txBody>
      </p:sp>
    </p:spTree>
    <p:extLst>
      <p:ext uri="{BB962C8B-B14F-4D97-AF65-F5344CB8AC3E}">
        <p14:creationId xmlns:p14="http://schemas.microsoft.com/office/powerpoint/2010/main" val="1601256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908720"/>
            <a:ext cx="8712968" cy="1384995"/>
          </a:xfrm>
          <a:prstGeom prst="rect">
            <a:avLst/>
          </a:prstGeom>
          <a:noFill/>
        </p:spPr>
        <p:txBody>
          <a:bodyPr wrap="square" rtlCol="0">
            <a:spAutoFit/>
          </a:bodyPr>
          <a:lstStyle/>
          <a:p>
            <a:pPr algn="ctr"/>
            <a:r>
              <a:rPr lang="fr-FR" sz="2400" dirty="0" smtClean="0"/>
              <a:t>RAPPEL : </a:t>
            </a:r>
          </a:p>
          <a:p>
            <a:endParaRPr lang="fr-FR" sz="2000" dirty="0" smtClean="0"/>
          </a:p>
          <a:p>
            <a:endParaRPr lang="fr-FR" sz="2000" dirty="0"/>
          </a:p>
          <a:p>
            <a:r>
              <a:rPr lang="fr-FR" sz="2000" dirty="0" smtClean="0"/>
              <a:t>la somme des soldes créditeurs est égale à la somme des soldes débiteurs</a:t>
            </a:r>
            <a:endParaRPr lang="fr-FR" sz="2000" dirty="0"/>
          </a:p>
        </p:txBody>
      </p:sp>
      <p:sp>
        <p:nvSpPr>
          <p:cNvPr id="3" name="ZoneTexte 2"/>
          <p:cNvSpPr txBox="1"/>
          <p:nvPr/>
        </p:nvSpPr>
        <p:spPr>
          <a:xfrm>
            <a:off x="1547664" y="3717031"/>
            <a:ext cx="6635856" cy="1200329"/>
          </a:xfrm>
          <a:prstGeom prst="rect">
            <a:avLst/>
          </a:prstGeom>
          <a:noFill/>
        </p:spPr>
        <p:txBody>
          <a:bodyPr wrap="none" rtlCol="0">
            <a:spAutoFit/>
          </a:bodyPr>
          <a:lstStyle/>
          <a:p>
            <a:r>
              <a:rPr lang="fr-FR" i="1" dirty="0" smtClean="0"/>
              <a:t>« ma se </a:t>
            </a:r>
            <a:r>
              <a:rPr lang="fr-FR" i="1" dirty="0" err="1" smtClean="0"/>
              <a:t>l’una</a:t>
            </a:r>
            <a:r>
              <a:rPr lang="fr-FR" i="1" dirty="0" smtClean="0"/>
              <a:t> de </a:t>
            </a:r>
            <a:r>
              <a:rPr lang="fr-FR" i="1" dirty="0" err="1" smtClean="0"/>
              <a:t>ditti</a:t>
            </a:r>
            <a:r>
              <a:rPr lang="fr-FR" i="1" dirty="0" smtClean="0"/>
              <a:t> </a:t>
            </a:r>
            <a:r>
              <a:rPr lang="fr-FR" i="1" dirty="0" err="1" smtClean="0"/>
              <a:t>summe</a:t>
            </a:r>
            <a:r>
              <a:rPr lang="fr-FR" i="1" dirty="0" smtClean="0"/>
              <a:t> </a:t>
            </a:r>
            <a:r>
              <a:rPr lang="fr-FR" i="1" dirty="0" err="1" smtClean="0"/>
              <a:t>summarum</a:t>
            </a:r>
            <a:r>
              <a:rPr lang="fr-FR" i="1" dirty="0" smtClean="0"/>
              <a:t> </a:t>
            </a:r>
            <a:r>
              <a:rPr lang="fr-FR" i="1" dirty="0" err="1" smtClean="0"/>
              <a:t>avanzasse</a:t>
            </a:r>
            <a:r>
              <a:rPr lang="fr-FR" i="1" dirty="0" smtClean="0"/>
              <a:t> l’</a:t>
            </a:r>
            <a:r>
              <a:rPr lang="fr-FR" i="1" dirty="0" err="1" smtClean="0"/>
              <a:t>altra</a:t>
            </a:r>
            <a:r>
              <a:rPr lang="fr-FR" i="1" dirty="0" smtClean="0"/>
              <a:t>,</a:t>
            </a:r>
          </a:p>
          <a:p>
            <a:r>
              <a:rPr lang="fr-FR" i="1" dirty="0" err="1" smtClean="0"/>
              <a:t>denotarebbe</a:t>
            </a:r>
            <a:r>
              <a:rPr lang="fr-FR" i="1" dirty="0" smtClean="0"/>
              <a:t> </a:t>
            </a:r>
            <a:r>
              <a:rPr lang="fr-FR" i="1" dirty="0" err="1" smtClean="0"/>
              <a:t>errore</a:t>
            </a:r>
            <a:r>
              <a:rPr lang="fr-FR" i="1" dirty="0" smtClean="0"/>
              <a:t> </a:t>
            </a:r>
            <a:r>
              <a:rPr lang="fr-FR" i="1" dirty="0" err="1" smtClean="0"/>
              <a:t>nel</a:t>
            </a:r>
            <a:r>
              <a:rPr lang="fr-FR" i="1" dirty="0" smtClean="0"/>
              <a:t> </a:t>
            </a:r>
            <a:r>
              <a:rPr lang="fr-FR" i="1" dirty="0" err="1" smtClean="0"/>
              <a:t>tuo</a:t>
            </a:r>
            <a:r>
              <a:rPr lang="fr-FR" i="1" dirty="0" smtClean="0"/>
              <a:t> </a:t>
            </a:r>
            <a:r>
              <a:rPr lang="fr-FR" i="1" dirty="0" err="1" smtClean="0"/>
              <a:t>quaderno</a:t>
            </a:r>
            <a:r>
              <a:rPr lang="fr-FR" i="1" dirty="0" smtClean="0"/>
              <a:t>. »</a:t>
            </a:r>
          </a:p>
          <a:p>
            <a:r>
              <a:rPr lang="fr-FR" dirty="0"/>
              <a:t>(Luca Pacioli, </a:t>
            </a:r>
            <a:r>
              <a:rPr lang="fr-FR" dirty="0" err="1"/>
              <a:t>Particularis</a:t>
            </a:r>
            <a:r>
              <a:rPr lang="fr-FR" dirty="0"/>
              <a:t> de </a:t>
            </a:r>
            <a:r>
              <a:rPr lang="fr-FR" dirty="0" err="1"/>
              <a:t>computibus</a:t>
            </a:r>
            <a:r>
              <a:rPr lang="fr-FR" dirty="0"/>
              <a:t> et </a:t>
            </a:r>
            <a:r>
              <a:rPr lang="fr-FR" dirty="0" err="1"/>
              <a:t>scripturis</a:t>
            </a:r>
            <a:r>
              <a:rPr lang="fr-FR" dirty="0"/>
              <a:t>, </a:t>
            </a:r>
            <a:r>
              <a:rPr lang="fr-FR" dirty="0" err="1"/>
              <a:t>capitolo</a:t>
            </a:r>
            <a:r>
              <a:rPr lang="fr-FR" dirty="0"/>
              <a:t> </a:t>
            </a:r>
            <a:r>
              <a:rPr lang="fr-FR" dirty="0" smtClean="0"/>
              <a:t>XXXIV)</a:t>
            </a:r>
            <a:endParaRPr lang="fr-FR" dirty="0"/>
          </a:p>
          <a:p>
            <a:endParaRPr lang="fr-FR" i="1" dirty="0"/>
          </a:p>
        </p:txBody>
      </p:sp>
    </p:spTree>
    <p:extLst>
      <p:ext uri="{BB962C8B-B14F-4D97-AF65-F5344CB8AC3E}">
        <p14:creationId xmlns:p14="http://schemas.microsoft.com/office/powerpoint/2010/main" val="2381246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1772816"/>
            <a:ext cx="4536504" cy="1323439"/>
          </a:xfrm>
          <a:prstGeom prst="rect">
            <a:avLst/>
          </a:prstGeom>
          <a:noFill/>
        </p:spPr>
        <p:txBody>
          <a:bodyPr wrap="square" rtlCol="0">
            <a:spAutoFit/>
          </a:bodyPr>
          <a:lstStyle/>
          <a:p>
            <a:r>
              <a:rPr lang="fr-FR" sz="2000" b="1" dirty="0" smtClean="0">
                <a:solidFill>
                  <a:prstClr val="black"/>
                </a:solidFill>
              </a:rPr>
              <a:t>Écritures de fin d’exercice</a:t>
            </a:r>
          </a:p>
          <a:p>
            <a:endParaRPr lang="fr-FR" sz="2000" b="1" dirty="0" smtClean="0">
              <a:solidFill>
                <a:prstClr val="black"/>
              </a:solidFill>
            </a:endParaRPr>
          </a:p>
          <a:p>
            <a:r>
              <a:rPr lang="fr-FR" sz="2000" b="1" dirty="0" smtClean="0">
                <a:solidFill>
                  <a:prstClr val="black"/>
                </a:solidFill>
              </a:rPr>
              <a:t>Le compte de résultat</a:t>
            </a:r>
          </a:p>
          <a:p>
            <a:r>
              <a:rPr lang="fr-FR" sz="2000" b="1" dirty="0" smtClean="0">
                <a:solidFill>
                  <a:prstClr val="black"/>
                </a:solidFill>
              </a:rPr>
              <a:t>Le bilan</a:t>
            </a:r>
            <a:endParaRPr lang="fr-FR" sz="2000" b="1" dirty="0">
              <a:solidFill>
                <a:prstClr val="black"/>
              </a:solidFill>
            </a:endParaRPr>
          </a:p>
        </p:txBody>
      </p:sp>
    </p:spTree>
    <p:extLst>
      <p:ext uri="{BB962C8B-B14F-4D97-AF65-F5344CB8AC3E}">
        <p14:creationId xmlns:p14="http://schemas.microsoft.com/office/powerpoint/2010/main" val="3075817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400110"/>
          </a:xfrm>
          <a:prstGeom prst="rect">
            <a:avLst/>
          </a:prstGeom>
          <a:noFill/>
        </p:spPr>
        <p:txBody>
          <a:bodyPr wrap="square" rtlCol="0">
            <a:spAutoFit/>
          </a:bodyPr>
          <a:lstStyle/>
          <a:p>
            <a:pPr algn="ctr"/>
            <a:r>
              <a:rPr lang="fr-FR" sz="2000" b="1" dirty="0" smtClean="0">
                <a:solidFill>
                  <a:prstClr val="black"/>
                </a:solidFill>
              </a:rPr>
              <a:t>Structure du compte </a:t>
            </a:r>
            <a:r>
              <a:rPr lang="fr-FR" sz="2000" b="1" dirty="0">
                <a:solidFill>
                  <a:prstClr val="black"/>
                </a:solidFill>
              </a:rPr>
              <a:t>de résultat</a:t>
            </a:r>
          </a:p>
        </p:txBody>
      </p:sp>
      <p:graphicFrame>
        <p:nvGraphicFramePr>
          <p:cNvPr id="3" name="Tableau 2"/>
          <p:cNvGraphicFramePr>
            <a:graphicFrameLocks noGrp="1"/>
          </p:cNvGraphicFramePr>
          <p:nvPr>
            <p:extLst>
              <p:ext uri="{D42A27DB-BD31-4B8C-83A1-F6EECF244321}">
                <p14:modId xmlns:p14="http://schemas.microsoft.com/office/powerpoint/2010/main" val="483667097"/>
              </p:ext>
            </p:extLst>
          </p:nvPr>
        </p:nvGraphicFramePr>
        <p:xfrm>
          <a:off x="73720" y="1988840"/>
          <a:ext cx="9036496" cy="2494280"/>
        </p:xfrm>
        <a:graphic>
          <a:graphicData uri="http://schemas.openxmlformats.org/drawingml/2006/table">
            <a:tbl>
              <a:tblPr firstRow="1" bandRow="1">
                <a:tableStyleId>{2D5ABB26-0587-4C30-8999-92F81FD0307C}</a:tableStyleId>
              </a:tblPr>
              <a:tblGrid>
                <a:gridCol w="4518248"/>
                <a:gridCol w="4518248"/>
              </a:tblGrid>
              <a:tr h="370840">
                <a:tc>
                  <a:txBody>
                    <a:bodyPr/>
                    <a:lstStyle/>
                    <a:p>
                      <a:endParaRPr lang="fr-FR" baseline="0" dirty="0" smtClean="0"/>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Comptes de la classe 6</a:t>
                      </a:r>
                    </a:p>
                    <a:p>
                      <a:endParaRPr lang="fr-FR" dirty="0"/>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Comptes de la classe 7</a:t>
                      </a:r>
                    </a:p>
                    <a:p>
                      <a:endParaRPr lang="fr-FR" dirty="0"/>
                    </a:p>
                  </a:txBody>
                  <a:tcPr>
                    <a:lnL w="57150" cap="flat" cmpd="sng" algn="ctr">
                      <a:solidFill>
                        <a:schemeClr val="tx1"/>
                      </a:solidFill>
                      <a:prstDash val="solid"/>
                      <a:round/>
                      <a:headEnd type="none" w="med" len="med"/>
                      <a:tailEnd type="none" w="med" len="med"/>
                    </a:lnL>
                  </a:tcPr>
                </a:tc>
              </a:tr>
              <a:tr h="370840">
                <a:tc>
                  <a:txBody>
                    <a:bodyPr/>
                    <a:lstStyle/>
                    <a:p>
                      <a:endParaRPr lang="fr-FR" dirty="0"/>
                    </a:p>
                  </a:txBody>
                  <a:tcPr>
                    <a:lnR w="57150" cap="flat" cmpd="sng" algn="ctr">
                      <a:solidFill>
                        <a:schemeClr val="tx1"/>
                      </a:solidFill>
                      <a:prstDash val="solid"/>
                      <a:round/>
                      <a:headEnd type="none" w="med" len="med"/>
                      <a:tailEnd type="none" w="med" len="med"/>
                    </a:lnR>
                  </a:tcPr>
                </a:tc>
                <a:tc>
                  <a:txBody>
                    <a:bodyPr/>
                    <a:lstStyle/>
                    <a:p>
                      <a:endParaRPr lang="fr-FR"/>
                    </a:p>
                  </a:txBody>
                  <a:tcPr>
                    <a:lnL w="57150" cap="flat" cmpd="sng" algn="ctr">
                      <a:solidFill>
                        <a:schemeClr val="tx1"/>
                      </a:solidFill>
                      <a:prstDash val="solid"/>
                      <a:round/>
                      <a:headEnd type="none" w="med" len="med"/>
                      <a:tailEnd type="none" w="med" len="med"/>
                    </a:lnL>
                  </a:tcPr>
                </a:tc>
              </a:tr>
              <a:tr h="370840">
                <a:tc>
                  <a:txBody>
                    <a:bodyPr/>
                    <a:lstStyle/>
                    <a:p>
                      <a:endParaRPr lang="fr-FR" dirty="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Résultat (bénéfice)</a:t>
                      </a:r>
                      <a:endParaRPr lang="fr-FR" dirty="0"/>
                    </a:p>
                  </a:txBody>
                  <a:tcPr>
                    <a:lnR w="57150" cap="flat" cmpd="sng" algn="ctr">
                      <a:solidFill>
                        <a:schemeClr val="tx1"/>
                      </a:solidFill>
                      <a:prstDash val="solid"/>
                      <a:round/>
                      <a:headEnd type="none" w="med" len="med"/>
                      <a:tailEnd type="none" w="med" len="med"/>
                    </a:lnR>
                  </a:tcPr>
                </a:tc>
                <a:tc>
                  <a:txBody>
                    <a:bodyPr/>
                    <a:lstStyle/>
                    <a:p>
                      <a:r>
                        <a:rPr lang="fr-FR" dirty="0" smtClean="0"/>
                        <a:t>Résultat (perte)                                    </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b="1" dirty="0" smtClean="0"/>
                        <a:t>TOTAL :                                                     XXXXX</a:t>
                      </a:r>
                      <a:endParaRPr lang="fr-FR" b="1" dirty="0"/>
                    </a:p>
                  </a:txBody>
                  <a:tcPr>
                    <a:lnR w="57150" cap="flat" cmpd="sng" algn="ctr">
                      <a:solidFill>
                        <a:schemeClr val="tx1"/>
                      </a:solidFill>
                      <a:prstDash val="solid"/>
                      <a:round/>
                      <a:headEnd type="none" w="med" len="med"/>
                      <a:tailEnd type="none" w="med" len="med"/>
                    </a:lnR>
                  </a:tcPr>
                </a:tc>
                <a:tc>
                  <a:txBody>
                    <a:bodyPr/>
                    <a:lstStyle/>
                    <a:p>
                      <a:r>
                        <a:rPr lang="fr-FR" b="1" dirty="0" smtClean="0"/>
                        <a:t>TOTAL :                                                XXXXX</a:t>
                      </a:r>
                      <a:endParaRPr lang="fr-FR"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484784"/>
            <a:ext cx="1872208" cy="369332"/>
          </a:xfrm>
          <a:prstGeom prst="rect">
            <a:avLst/>
          </a:prstGeom>
          <a:noFill/>
        </p:spPr>
        <p:txBody>
          <a:bodyPr wrap="square" rtlCol="0">
            <a:spAutoFit/>
          </a:bodyPr>
          <a:lstStyle/>
          <a:p>
            <a:pPr algn="ctr"/>
            <a:r>
              <a:rPr lang="fr-FR" b="1" dirty="0">
                <a:solidFill>
                  <a:prstClr val="black"/>
                </a:solidFill>
              </a:rPr>
              <a:t>CHARGES</a:t>
            </a:r>
          </a:p>
        </p:txBody>
      </p:sp>
      <p:sp>
        <p:nvSpPr>
          <p:cNvPr id="5" name="ZoneTexte 4"/>
          <p:cNvSpPr txBox="1"/>
          <p:nvPr/>
        </p:nvSpPr>
        <p:spPr>
          <a:xfrm>
            <a:off x="5292080" y="1484784"/>
            <a:ext cx="2232248" cy="369332"/>
          </a:xfrm>
          <a:prstGeom prst="rect">
            <a:avLst/>
          </a:prstGeom>
          <a:noFill/>
        </p:spPr>
        <p:txBody>
          <a:bodyPr wrap="square" rtlCol="0">
            <a:spAutoFit/>
          </a:bodyPr>
          <a:lstStyle/>
          <a:p>
            <a:pPr algn="ctr"/>
            <a:r>
              <a:rPr lang="fr-FR" b="1" dirty="0">
                <a:solidFill>
                  <a:prstClr val="black"/>
                </a:solidFill>
              </a:rPr>
              <a:t>PRODUITS</a:t>
            </a:r>
          </a:p>
        </p:txBody>
      </p:sp>
    </p:spTree>
    <p:extLst>
      <p:ext uri="{BB962C8B-B14F-4D97-AF65-F5344CB8AC3E}">
        <p14:creationId xmlns:p14="http://schemas.microsoft.com/office/powerpoint/2010/main" val="153661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smtClean="0"/>
              <a:t>La comptabilité en partie double :</a:t>
            </a:r>
          </a:p>
          <a:p>
            <a:pPr>
              <a:buFontTx/>
              <a:buChar char="-"/>
            </a:pPr>
            <a:r>
              <a:rPr lang="fr-FR" dirty="0"/>
              <a:t>p</a:t>
            </a:r>
            <a:r>
              <a:rPr lang="fr-FR" dirty="0" smtClean="0"/>
              <a:t>ermet de contrôler l’exactitude des comptes</a:t>
            </a:r>
          </a:p>
          <a:p>
            <a:pPr marL="0" indent="0">
              <a:buNone/>
            </a:pPr>
            <a:r>
              <a:rPr lang="fr-FR" sz="2400" dirty="0" smtClean="0"/>
              <a:t>(cet aspect est devenu secondaire avec l’informatisation de la comptabilité)</a:t>
            </a:r>
          </a:p>
          <a:p>
            <a:pPr marL="0" indent="0">
              <a:buNone/>
            </a:pPr>
            <a:r>
              <a:rPr lang="fr-FR" dirty="0" smtClean="0"/>
              <a:t>- permet d’enregistrer des opérations différées (ventes et achats à crédit, engagements, subventions notifiées mais non encore versées etc.) et donc d’obtenir une image plus fidèle de la situation financière.</a:t>
            </a:r>
            <a:endParaRPr lang="fr-FR" dirty="0"/>
          </a:p>
        </p:txBody>
      </p:sp>
    </p:spTree>
    <p:extLst>
      <p:ext uri="{BB962C8B-B14F-4D97-AF65-F5344CB8AC3E}">
        <p14:creationId xmlns:p14="http://schemas.microsoft.com/office/powerpoint/2010/main" val="3920855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400110"/>
          </a:xfrm>
          <a:prstGeom prst="rect">
            <a:avLst/>
          </a:prstGeom>
          <a:noFill/>
        </p:spPr>
        <p:txBody>
          <a:bodyPr wrap="square" rtlCol="0">
            <a:spAutoFit/>
          </a:bodyPr>
          <a:lstStyle/>
          <a:p>
            <a:pPr algn="ctr"/>
            <a:r>
              <a:rPr lang="fr-FR" sz="2000" b="1" dirty="0">
                <a:solidFill>
                  <a:prstClr val="black"/>
                </a:solidFill>
              </a:rPr>
              <a:t>Structure du bilan</a:t>
            </a:r>
          </a:p>
        </p:txBody>
      </p:sp>
      <p:graphicFrame>
        <p:nvGraphicFramePr>
          <p:cNvPr id="3" name="Tableau 2"/>
          <p:cNvGraphicFramePr>
            <a:graphicFrameLocks noGrp="1"/>
          </p:cNvGraphicFramePr>
          <p:nvPr>
            <p:extLst>
              <p:ext uri="{D42A27DB-BD31-4B8C-83A1-F6EECF244321}">
                <p14:modId xmlns:p14="http://schemas.microsoft.com/office/powerpoint/2010/main" val="1824376664"/>
              </p:ext>
            </p:extLst>
          </p:nvPr>
        </p:nvGraphicFramePr>
        <p:xfrm>
          <a:off x="73844" y="1244770"/>
          <a:ext cx="9036496" cy="4785360"/>
        </p:xfrm>
        <a:graphic>
          <a:graphicData uri="http://schemas.openxmlformats.org/drawingml/2006/table">
            <a:tbl>
              <a:tblPr firstRow="1" bandRow="1">
                <a:tableStyleId>{2D5ABB26-0587-4C30-8999-92F81FD0307C}</a:tableStyleId>
              </a:tblPr>
              <a:tblGrid>
                <a:gridCol w="4518248"/>
                <a:gridCol w="4518248"/>
              </a:tblGrid>
              <a:tr h="370840">
                <a:tc>
                  <a:txBody>
                    <a:bodyPr/>
                    <a:lstStyle/>
                    <a:p>
                      <a:pPr algn="ctr"/>
                      <a:endParaRPr lang="fr-FR" b="1" baseline="0" dirty="0" smtClean="0">
                        <a:solidFill>
                          <a:srgbClr val="FF0000"/>
                        </a:solidFill>
                      </a:endParaRPr>
                    </a:p>
                  </a:txBody>
                  <a:tcPr>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tcPr>
                </a:tc>
                <a:tc>
                  <a:txBody>
                    <a:bodyPr/>
                    <a:lstStyle/>
                    <a:p>
                      <a:pPr algn="ctr"/>
                      <a:endParaRPr lang="fr-FR" b="1" dirty="0">
                        <a:solidFill>
                          <a:srgbClr val="FF0000"/>
                        </a:solidFill>
                      </a:endParaRPr>
                    </a:p>
                  </a:txBody>
                  <a:tcPr>
                    <a:lnL w="571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Emplois stables = Actifs immobilisés (classe 2)</a:t>
                      </a:r>
                      <a:endParaRPr lang="fr-FR" baseline="0" dirty="0" smtClean="0"/>
                    </a:p>
                    <a:p>
                      <a:endParaRPr lang="fr-FR" baseline="0" dirty="0" smtClean="0"/>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pPr algn="ctr"/>
                      <a:r>
                        <a:rPr lang="fr-FR" dirty="0" smtClean="0"/>
                        <a:t>Ressources</a:t>
                      </a:r>
                      <a:r>
                        <a:rPr lang="fr-FR" baseline="0" dirty="0" smtClean="0"/>
                        <a:t> stables (</a:t>
                      </a:r>
                      <a:r>
                        <a:rPr lang="fr-FR" baseline="0" smtClean="0"/>
                        <a:t>classe 1)</a:t>
                      </a:r>
                      <a:endParaRPr lang="fr-FR" dirty="0"/>
                    </a:p>
                  </a:txBody>
                  <a:tcPr>
                    <a:lnL w="57150" cap="flat" cmpd="sng" algn="ctr">
                      <a:solidFill>
                        <a:schemeClr val="tx1"/>
                      </a:solidFill>
                      <a:prstDash val="solid"/>
                      <a:round/>
                      <a:headEnd type="none" w="med" len="med"/>
                      <a:tailEnd type="none" w="med" len="med"/>
                    </a:lnL>
                  </a:tcPr>
                </a:tc>
              </a:tr>
              <a:tr h="370840">
                <a:tc>
                  <a:txBody>
                    <a:bodyPr/>
                    <a:lstStyle/>
                    <a:p>
                      <a:endParaRPr lang="fr-FR" dirty="0"/>
                    </a:p>
                  </a:txBody>
                  <a:tcPr>
                    <a:lnR w="5715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r>
                        <a:rPr lang="fr-FR" dirty="0" smtClean="0"/>
                        <a:t>Résultat</a:t>
                      </a:r>
                      <a:r>
                        <a:rPr lang="fr-FR" baseline="0" dirty="0" smtClean="0"/>
                        <a:t>                                                   </a:t>
                      </a:r>
                      <a:endParaRPr lang="fr-FR" dirty="0"/>
                    </a:p>
                  </a:txBody>
                  <a:tcPr>
                    <a:lnL w="5715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r>
              <a:tr h="370840">
                <a:tc>
                  <a:txBody>
                    <a:bodyPr/>
                    <a:lstStyle/>
                    <a:p>
                      <a:pPr algn="ctr"/>
                      <a:r>
                        <a:rPr lang="fr-FR" dirty="0" smtClean="0"/>
                        <a:t>Actifs circulants (classes 3, 4, 5) :</a:t>
                      </a:r>
                      <a:endParaRPr lang="fr-FR" b="1" dirty="0">
                        <a:solidFill>
                          <a:srgbClr val="FF0000"/>
                        </a:solidFill>
                      </a:endParaRPr>
                    </a:p>
                  </a:txBody>
                  <a:tcPr>
                    <a:lnR w="571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Passif circulant :</a:t>
                      </a:r>
                    </a:p>
                    <a:p>
                      <a:pPr algn="ctr"/>
                      <a:endParaRPr lang="fr-FR" b="1" dirty="0">
                        <a:solidFill>
                          <a:srgbClr val="FF0000"/>
                        </a:solidFill>
                      </a:endParaRPr>
                    </a:p>
                  </a:txBody>
                  <a:tcPr>
                    <a:lnL w="5715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pPr algn="ctr"/>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Stocks et en-cours</a:t>
                      </a:r>
                    </a:p>
                  </a:txBody>
                  <a:tcPr>
                    <a:lnR w="57150" cap="flat" cmpd="sng" algn="ctr">
                      <a:solidFill>
                        <a:schemeClr val="tx1"/>
                      </a:solidFill>
                      <a:prstDash val="solid"/>
                      <a:round/>
                      <a:headEnd type="none" w="med" len="med"/>
                      <a:tailEnd type="none" w="med" len="med"/>
                    </a:lnR>
                  </a:tcPr>
                </a:tc>
                <a:tc>
                  <a:txBody>
                    <a:bodyPr/>
                    <a:lstStyle/>
                    <a:p>
                      <a:r>
                        <a:rPr lang="fr-FR" dirty="0" smtClean="0"/>
                        <a:t>Dettes  à court</a:t>
                      </a:r>
                      <a:r>
                        <a:rPr lang="fr-FR" baseline="0" dirty="0" smtClean="0"/>
                        <a:t> terme</a:t>
                      </a:r>
                      <a:r>
                        <a:rPr lang="fr-FR" dirty="0" smtClean="0"/>
                        <a:t>                                                   </a:t>
                      </a:r>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Créances</a:t>
                      </a:r>
                      <a:r>
                        <a:rPr lang="fr-FR" baseline="0" dirty="0" smtClean="0"/>
                        <a:t> </a:t>
                      </a:r>
                      <a:endParaRPr lang="fr-FR" dirty="0" smtClean="0"/>
                    </a:p>
                  </a:txBody>
                  <a:tcPr>
                    <a:lnR w="5715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solidFill>
                          <a:srgbClr val="FF0000"/>
                        </a:solidFill>
                      </a:endParaRPr>
                    </a:p>
                  </a:txBody>
                  <a:tcPr>
                    <a:lnR w="571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Liquidités : Banque + Caisse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b="1" dirty="0" smtClean="0"/>
                        <a:t>TOTAL :                                                  YYYYY</a:t>
                      </a:r>
                      <a:endParaRPr lang="fr-FR" b="1"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TOTAL :                                                  YYYYY</a:t>
                      </a:r>
                    </a:p>
                    <a:p>
                      <a:endParaRPr lang="fr-FR"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43348" y="836306"/>
            <a:ext cx="1872208" cy="369332"/>
          </a:xfrm>
          <a:prstGeom prst="rect">
            <a:avLst/>
          </a:prstGeom>
          <a:noFill/>
        </p:spPr>
        <p:txBody>
          <a:bodyPr wrap="square" rtlCol="0">
            <a:spAutoFit/>
          </a:bodyPr>
          <a:lstStyle/>
          <a:p>
            <a:pPr algn="ctr"/>
            <a:r>
              <a:rPr lang="fr-FR" b="1" dirty="0">
                <a:solidFill>
                  <a:prstClr val="black"/>
                </a:solidFill>
              </a:rPr>
              <a:t>ACTIF</a:t>
            </a:r>
          </a:p>
        </p:txBody>
      </p:sp>
      <p:sp>
        <p:nvSpPr>
          <p:cNvPr id="5" name="ZoneTexte 4"/>
          <p:cNvSpPr txBox="1"/>
          <p:nvPr/>
        </p:nvSpPr>
        <p:spPr>
          <a:xfrm>
            <a:off x="5275932" y="776154"/>
            <a:ext cx="2232248" cy="369332"/>
          </a:xfrm>
          <a:prstGeom prst="rect">
            <a:avLst/>
          </a:prstGeom>
          <a:noFill/>
        </p:spPr>
        <p:txBody>
          <a:bodyPr wrap="square" rtlCol="0">
            <a:spAutoFit/>
          </a:bodyPr>
          <a:lstStyle/>
          <a:p>
            <a:pPr algn="ctr"/>
            <a:r>
              <a:rPr lang="fr-FR" b="1" dirty="0">
                <a:solidFill>
                  <a:prstClr val="black"/>
                </a:solidFill>
              </a:rPr>
              <a:t>PASSIF</a:t>
            </a:r>
          </a:p>
        </p:txBody>
      </p:sp>
      <p:sp>
        <p:nvSpPr>
          <p:cNvPr id="6" name="ZoneTexte 5"/>
          <p:cNvSpPr txBox="1"/>
          <p:nvPr/>
        </p:nvSpPr>
        <p:spPr>
          <a:xfrm>
            <a:off x="755576" y="5949280"/>
            <a:ext cx="4392488" cy="923330"/>
          </a:xfrm>
          <a:prstGeom prst="rect">
            <a:avLst/>
          </a:prstGeom>
          <a:noFill/>
        </p:spPr>
        <p:txBody>
          <a:bodyPr wrap="square" rtlCol="0">
            <a:spAutoFit/>
          </a:bodyPr>
          <a:lstStyle/>
          <a:p>
            <a:r>
              <a:rPr lang="fr-FR" dirty="0">
                <a:solidFill>
                  <a:prstClr val="black"/>
                </a:solidFill>
              </a:rPr>
              <a:t>Fonds de roulement FR = B – A = C + E - D</a:t>
            </a:r>
          </a:p>
          <a:p>
            <a:r>
              <a:rPr lang="fr-FR" dirty="0">
                <a:solidFill>
                  <a:prstClr val="black"/>
                </a:solidFill>
              </a:rPr>
              <a:t>Besoin en fonds de roulement BFR= C - D</a:t>
            </a:r>
          </a:p>
          <a:p>
            <a:r>
              <a:rPr lang="fr-FR" dirty="0">
                <a:solidFill>
                  <a:prstClr val="black"/>
                </a:solidFill>
              </a:rPr>
              <a:t>Trésorerie T = E</a:t>
            </a:r>
          </a:p>
        </p:txBody>
      </p:sp>
      <p:sp>
        <p:nvSpPr>
          <p:cNvPr id="8" name="ZoneTexte 7"/>
          <p:cNvSpPr txBox="1"/>
          <p:nvPr/>
        </p:nvSpPr>
        <p:spPr>
          <a:xfrm>
            <a:off x="5148064" y="5939988"/>
            <a:ext cx="3672408" cy="369332"/>
          </a:xfrm>
          <a:prstGeom prst="rect">
            <a:avLst/>
          </a:prstGeom>
          <a:noFill/>
        </p:spPr>
        <p:txBody>
          <a:bodyPr wrap="square" rtlCol="0">
            <a:spAutoFit/>
          </a:bodyPr>
          <a:lstStyle/>
          <a:p>
            <a:r>
              <a:rPr lang="fr-FR" dirty="0">
                <a:solidFill>
                  <a:prstClr val="black"/>
                </a:solidFill>
              </a:rPr>
              <a:t>A + C + E = B + D   </a:t>
            </a:r>
            <a:r>
              <a:rPr lang="fr-FR" dirty="0">
                <a:solidFill>
                  <a:prstClr val="black"/>
                </a:solidFill>
                <a:sym typeface="Wingdings" pitchFamily="2" charset="2"/>
              </a:rPr>
              <a:t> </a:t>
            </a:r>
            <a:r>
              <a:rPr lang="fr-FR" b="1" dirty="0">
                <a:solidFill>
                  <a:srgbClr val="FF0000"/>
                </a:solidFill>
                <a:sym typeface="Wingdings" pitchFamily="2" charset="2"/>
              </a:rPr>
              <a:t>T = FR - BFR</a:t>
            </a:r>
            <a:endParaRPr lang="fr-FR" b="1" dirty="0">
              <a:solidFill>
                <a:srgbClr val="FF0000"/>
              </a:solidFill>
            </a:endParaRPr>
          </a:p>
        </p:txBody>
      </p:sp>
      <p:sp>
        <p:nvSpPr>
          <p:cNvPr id="7" name="Rectangle 6"/>
          <p:cNvSpPr/>
          <p:nvPr/>
        </p:nvSpPr>
        <p:spPr>
          <a:xfrm>
            <a:off x="6237812" y="1825648"/>
            <a:ext cx="7920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FF0000"/>
                </a:solidFill>
              </a:rPr>
              <a:t>B</a:t>
            </a:r>
          </a:p>
        </p:txBody>
      </p:sp>
      <p:sp>
        <p:nvSpPr>
          <p:cNvPr id="16" name="Ellipse 15"/>
          <p:cNvSpPr/>
          <p:nvPr/>
        </p:nvSpPr>
        <p:spPr>
          <a:xfrm>
            <a:off x="1835696" y="1839464"/>
            <a:ext cx="730440" cy="730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ED1C24"/>
                </a:solidFill>
              </a:rPr>
              <a:t>A</a:t>
            </a:r>
            <a:endParaRPr lang="fr-FR" sz="3200" dirty="0">
              <a:solidFill>
                <a:srgbClr val="ED1C24"/>
              </a:solidFill>
            </a:endParaRPr>
          </a:p>
        </p:txBody>
      </p:sp>
      <p:sp>
        <p:nvSpPr>
          <p:cNvPr id="22" name="Ellipse 21"/>
          <p:cNvSpPr/>
          <p:nvPr/>
        </p:nvSpPr>
        <p:spPr>
          <a:xfrm>
            <a:off x="6274192" y="1839464"/>
            <a:ext cx="730440" cy="730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
        <p:nvSpPr>
          <p:cNvPr id="23" name="Ellipse 22"/>
          <p:cNvSpPr/>
          <p:nvPr/>
        </p:nvSpPr>
        <p:spPr>
          <a:xfrm>
            <a:off x="6664680" y="3708480"/>
            <a:ext cx="730440" cy="730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ED1C24"/>
                </a:solidFill>
              </a:rPr>
              <a:t>D</a:t>
            </a:r>
            <a:endParaRPr lang="fr-FR" sz="3200" dirty="0">
              <a:solidFill>
                <a:srgbClr val="ED1C24"/>
              </a:solidFill>
            </a:endParaRPr>
          </a:p>
        </p:txBody>
      </p:sp>
      <p:sp>
        <p:nvSpPr>
          <p:cNvPr id="24" name="Ellipse 23"/>
          <p:cNvSpPr/>
          <p:nvPr/>
        </p:nvSpPr>
        <p:spPr>
          <a:xfrm>
            <a:off x="1835696" y="2977680"/>
            <a:ext cx="730440" cy="730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ED1C24"/>
                </a:solidFill>
              </a:rPr>
              <a:t>C</a:t>
            </a:r>
            <a:endParaRPr lang="fr-FR" sz="3200" dirty="0">
              <a:solidFill>
                <a:srgbClr val="ED1C24"/>
              </a:solidFill>
            </a:endParaRPr>
          </a:p>
        </p:txBody>
      </p:sp>
      <p:sp>
        <p:nvSpPr>
          <p:cNvPr id="25" name="Ellipse 24"/>
          <p:cNvSpPr/>
          <p:nvPr/>
        </p:nvSpPr>
        <p:spPr>
          <a:xfrm>
            <a:off x="2977956" y="4581128"/>
            <a:ext cx="730440" cy="7308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ED1C24"/>
                </a:solidFill>
              </a:rPr>
              <a:t>E</a:t>
            </a:r>
            <a:endParaRPr lang="fr-FR" sz="3200" dirty="0">
              <a:solidFill>
                <a:srgbClr val="ED1C24"/>
              </a:solidFill>
            </a:endParaRPr>
          </a:p>
        </p:txBody>
      </p:sp>
    </p:spTree>
    <p:extLst>
      <p:ext uri="{BB962C8B-B14F-4D97-AF65-F5344CB8AC3E}">
        <p14:creationId xmlns:p14="http://schemas.microsoft.com/office/powerpoint/2010/main" val="3321994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400110"/>
          </a:xfrm>
          <a:prstGeom prst="rect">
            <a:avLst/>
          </a:prstGeom>
          <a:noFill/>
        </p:spPr>
        <p:txBody>
          <a:bodyPr wrap="square" rtlCol="0">
            <a:spAutoFit/>
          </a:bodyPr>
          <a:lstStyle/>
          <a:p>
            <a:pPr algn="ctr"/>
            <a:r>
              <a:rPr lang="fr-FR" sz="2000" b="1" dirty="0">
                <a:solidFill>
                  <a:prstClr val="black"/>
                </a:solidFill>
              </a:rPr>
              <a:t>Compte de résultat provisoire</a:t>
            </a:r>
          </a:p>
        </p:txBody>
      </p:sp>
      <p:graphicFrame>
        <p:nvGraphicFramePr>
          <p:cNvPr id="3" name="Tableau 2"/>
          <p:cNvGraphicFramePr>
            <a:graphicFrameLocks noGrp="1"/>
          </p:cNvGraphicFramePr>
          <p:nvPr>
            <p:extLst>
              <p:ext uri="{D42A27DB-BD31-4B8C-83A1-F6EECF244321}">
                <p14:modId xmlns:p14="http://schemas.microsoft.com/office/powerpoint/2010/main" val="3936196884"/>
              </p:ext>
            </p:extLst>
          </p:nvPr>
        </p:nvGraphicFramePr>
        <p:xfrm>
          <a:off x="73720" y="1988840"/>
          <a:ext cx="9036496" cy="222504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dirty="0" smtClean="0"/>
                        <a:t>601</a:t>
                      </a:r>
                      <a:r>
                        <a:rPr lang="fr-FR" baseline="0" dirty="0" smtClean="0"/>
                        <a:t> Achats de matières premières      3000,00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dirty="0" smtClean="0"/>
                        <a:t>701 Ventes</a:t>
                      </a:r>
                      <a:r>
                        <a:rPr lang="fr-FR" baseline="0" dirty="0" smtClean="0"/>
                        <a:t> de produits finis            5 600,00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606</a:t>
                      </a:r>
                      <a:r>
                        <a:rPr lang="fr-FR" baseline="0" dirty="0" smtClean="0"/>
                        <a:t> Achats non stockés                              50,00</a:t>
                      </a:r>
                      <a:endParaRPr lang="fr-FR" dirty="0"/>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dirty="0" smtClean="0"/>
                        <a:t>707 Ventes</a:t>
                      </a:r>
                      <a:r>
                        <a:rPr lang="fr-FR" baseline="0" dirty="0" smtClean="0"/>
                        <a:t> de marchandises              375,00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607 Achats de marchandises                   300,00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6132 Locations                                        3 000,00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endParaRPr lang="fr-FR" dirty="0"/>
                    </a:p>
                  </a:txBody>
                  <a:tcPr>
                    <a:lnR w="57150" cap="flat" cmpd="sng" algn="ctr">
                      <a:solidFill>
                        <a:schemeClr val="tx1"/>
                      </a:solidFill>
                      <a:prstDash val="solid"/>
                      <a:round/>
                      <a:headEnd type="none" w="med" len="med"/>
                      <a:tailEnd type="none" w="med" len="med"/>
                    </a:lnR>
                  </a:tcPr>
                </a:tc>
                <a:tc>
                  <a:txBody>
                    <a:bodyPr/>
                    <a:lstStyle/>
                    <a:p>
                      <a:r>
                        <a:rPr lang="fr-FR" dirty="0" smtClean="0"/>
                        <a:t>Résultat (perte)                                     375,00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b="1" dirty="0" smtClean="0"/>
                        <a:t>TOTAL :                                                     6</a:t>
                      </a:r>
                      <a:r>
                        <a:rPr lang="fr-FR" b="1" baseline="0" dirty="0" smtClean="0"/>
                        <a:t> 350,00</a:t>
                      </a:r>
                      <a:endParaRPr lang="fr-FR" b="1" dirty="0"/>
                    </a:p>
                  </a:txBody>
                  <a:tcPr>
                    <a:lnR w="57150" cap="flat" cmpd="sng" algn="ctr">
                      <a:solidFill>
                        <a:schemeClr val="tx1"/>
                      </a:solidFill>
                      <a:prstDash val="solid"/>
                      <a:round/>
                      <a:headEnd type="none" w="med" len="med"/>
                      <a:tailEnd type="none" w="med" len="med"/>
                    </a:lnR>
                  </a:tcPr>
                </a:tc>
                <a:tc>
                  <a:txBody>
                    <a:bodyPr/>
                    <a:lstStyle/>
                    <a:p>
                      <a:r>
                        <a:rPr lang="fr-FR" b="1" dirty="0" smtClean="0"/>
                        <a:t>TOTAL :                                                6 350,00</a:t>
                      </a:r>
                      <a:endParaRPr lang="fr-FR"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484784"/>
            <a:ext cx="1872208" cy="369332"/>
          </a:xfrm>
          <a:prstGeom prst="rect">
            <a:avLst/>
          </a:prstGeom>
          <a:noFill/>
        </p:spPr>
        <p:txBody>
          <a:bodyPr wrap="square" rtlCol="0">
            <a:spAutoFit/>
          </a:bodyPr>
          <a:lstStyle/>
          <a:p>
            <a:pPr algn="ctr"/>
            <a:r>
              <a:rPr lang="fr-FR" b="1" dirty="0">
                <a:solidFill>
                  <a:prstClr val="black"/>
                </a:solidFill>
              </a:rPr>
              <a:t>CHARGES</a:t>
            </a:r>
          </a:p>
        </p:txBody>
      </p:sp>
      <p:sp>
        <p:nvSpPr>
          <p:cNvPr id="5" name="ZoneTexte 4"/>
          <p:cNvSpPr txBox="1"/>
          <p:nvPr/>
        </p:nvSpPr>
        <p:spPr>
          <a:xfrm>
            <a:off x="5292080" y="1484784"/>
            <a:ext cx="2232248" cy="369332"/>
          </a:xfrm>
          <a:prstGeom prst="rect">
            <a:avLst/>
          </a:prstGeom>
          <a:noFill/>
        </p:spPr>
        <p:txBody>
          <a:bodyPr wrap="square" rtlCol="0">
            <a:spAutoFit/>
          </a:bodyPr>
          <a:lstStyle/>
          <a:p>
            <a:pPr algn="ctr"/>
            <a:r>
              <a:rPr lang="fr-FR" b="1" dirty="0">
                <a:solidFill>
                  <a:prstClr val="black"/>
                </a:solidFill>
              </a:rPr>
              <a:t>PRODUITS</a:t>
            </a:r>
          </a:p>
        </p:txBody>
      </p:sp>
      <p:sp>
        <p:nvSpPr>
          <p:cNvPr id="6" name="ZoneTexte 5"/>
          <p:cNvSpPr txBox="1"/>
          <p:nvPr/>
        </p:nvSpPr>
        <p:spPr>
          <a:xfrm>
            <a:off x="1043608" y="5229200"/>
            <a:ext cx="5544616" cy="369332"/>
          </a:xfrm>
          <a:prstGeom prst="rect">
            <a:avLst/>
          </a:prstGeom>
          <a:noFill/>
        </p:spPr>
        <p:txBody>
          <a:bodyPr wrap="square" rtlCol="0">
            <a:spAutoFit/>
          </a:bodyPr>
          <a:lstStyle/>
          <a:p>
            <a:r>
              <a:rPr lang="fr-FR" dirty="0">
                <a:solidFill>
                  <a:prstClr val="black"/>
                </a:solidFill>
              </a:rPr>
              <a:t>Capacité d’autofinancement </a:t>
            </a:r>
            <a:r>
              <a:rPr lang="fr-FR" dirty="0" smtClean="0">
                <a:solidFill>
                  <a:prstClr val="black"/>
                </a:solidFill>
              </a:rPr>
              <a:t>négative CAF =  -375</a:t>
            </a:r>
            <a:endParaRPr lang="fr-FR" dirty="0">
              <a:solidFill>
                <a:prstClr val="black"/>
              </a:solidFill>
            </a:endParaRPr>
          </a:p>
        </p:txBody>
      </p:sp>
    </p:spTree>
    <p:extLst>
      <p:ext uri="{BB962C8B-B14F-4D97-AF65-F5344CB8AC3E}">
        <p14:creationId xmlns:p14="http://schemas.microsoft.com/office/powerpoint/2010/main" val="2156728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400110"/>
          </a:xfrm>
          <a:prstGeom prst="rect">
            <a:avLst/>
          </a:prstGeom>
          <a:noFill/>
        </p:spPr>
        <p:txBody>
          <a:bodyPr wrap="square" rtlCol="0">
            <a:spAutoFit/>
          </a:bodyPr>
          <a:lstStyle/>
          <a:p>
            <a:pPr algn="ctr"/>
            <a:r>
              <a:rPr lang="fr-FR" sz="2000" b="1" dirty="0">
                <a:solidFill>
                  <a:prstClr val="black"/>
                </a:solidFill>
              </a:rPr>
              <a:t>Bilan provisoire</a:t>
            </a:r>
          </a:p>
        </p:txBody>
      </p:sp>
      <p:graphicFrame>
        <p:nvGraphicFramePr>
          <p:cNvPr id="3" name="Tableau 2"/>
          <p:cNvGraphicFramePr>
            <a:graphicFrameLocks noGrp="1"/>
          </p:cNvGraphicFramePr>
          <p:nvPr>
            <p:extLst>
              <p:ext uri="{D42A27DB-BD31-4B8C-83A1-F6EECF244321}">
                <p14:modId xmlns:p14="http://schemas.microsoft.com/office/powerpoint/2010/main" val="1232908588"/>
              </p:ext>
            </p:extLst>
          </p:nvPr>
        </p:nvGraphicFramePr>
        <p:xfrm>
          <a:off x="107504" y="1669450"/>
          <a:ext cx="9036496" cy="391668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sz="1600" dirty="0" smtClean="0"/>
                        <a:t>205 Immobilisations incorporelles                 2 </a:t>
                      </a:r>
                      <a:r>
                        <a:rPr lang="fr-FR" sz="1600" baseline="0" dirty="0" smtClean="0"/>
                        <a:t>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sz="1600" dirty="0" smtClean="0"/>
                        <a:t>101 Capital                                                     50</a:t>
                      </a:r>
                      <a:r>
                        <a:rPr lang="fr-FR" sz="1600" baseline="0" dirty="0" smtClean="0"/>
                        <a:t> 600,00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r>
                        <a:rPr lang="fr-FR" sz="1600" dirty="0" smtClean="0"/>
                        <a:t>21   Immobilisations corporelles                  60 0</a:t>
                      </a:r>
                      <a:r>
                        <a:rPr lang="fr-FR" sz="1600" baseline="0" dirty="0" smtClean="0"/>
                        <a:t>00,00</a:t>
                      </a:r>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sz="1600" dirty="0" smtClean="0"/>
                        <a:t>164 Emprunts                                                25 000,00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endParaRPr lang="fr-FR" sz="1600" dirty="0"/>
                    </a:p>
                  </a:txBody>
                  <a:tcPr>
                    <a:lnR w="5715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r>
                        <a:rPr lang="fr-FR" sz="1600" dirty="0" smtClean="0"/>
                        <a:t>12    Résultat</a:t>
                      </a:r>
                      <a:r>
                        <a:rPr lang="fr-FR" sz="1600" baseline="0" dirty="0" smtClean="0"/>
                        <a:t>                                                      (375,00)</a:t>
                      </a:r>
                      <a:endParaRPr lang="fr-FR" sz="1600" dirty="0"/>
                    </a:p>
                  </a:txBody>
                  <a:tcPr>
                    <a:lnL w="5715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r>
              <a:tr h="370840">
                <a:tc>
                  <a:txBody>
                    <a:bodyPr/>
                    <a:lstStyle/>
                    <a:p>
                      <a:r>
                        <a:rPr lang="fr-FR" sz="1600" dirty="0" smtClean="0"/>
                        <a:t>31     Stocks de matières premières                </a:t>
                      </a:r>
                      <a:r>
                        <a:rPr lang="fr-FR" sz="1600" baseline="0" dirty="0" smtClean="0"/>
                        <a:t>  </a:t>
                      </a:r>
                      <a:r>
                        <a:rPr lang="fr-FR" sz="1600" dirty="0" smtClean="0"/>
                        <a:t>500,00</a:t>
                      </a:r>
                      <a:endParaRPr lang="fr-FR" sz="1600" dirty="0"/>
                    </a:p>
                  </a:txBody>
                  <a:tcPr>
                    <a:lnR w="571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lang="fr-FR" sz="1600" dirty="0"/>
                    </a:p>
                  </a:txBody>
                  <a:tcPr>
                    <a:lnL w="5715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37    Stocks de marchandises</a:t>
                      </a:r>
                      <a:r>
                        <a:rPr lang="fr-FR" sz="1600" baseline="0" dirty="0" smtClean="0"/>
                        <a:t>                             10</a:t>
                      </a:r>
                      <a:r>
                        <a:rPr lang="fr-FR" sz="1600" dirty="0" smtClean="0"/>
                        <a:t>0,00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445 Créances</a:t>
                      </a:r>
                      <a:r>
                        <a:rPr lang="fr-FR" sz="1600" baseline="0" dirty="0" smtClean="0"/>
                        <a:t> Etat                                             8 781,00</a:t>
                      </a:r>
                      <a:endParaRPr lang="fr-FR" sz="1600" dirty="0" smtClean="0"/>
                    </a:p>
                  </a:txBody>
                  <a:tcPr>
                    <a:lnR w="57150" cap="flat" cmpd="sng" algn="ctr">
                      <a:solidFill>
                        <a:schemeClr val="tx1"/>
                      </a:solidFill>
                      <a:prstDash val="solid"/>
                      <a:round/>
                      <a:headEnd type="none" w="med" len="med"/>
                      <a:tailEnd type="none" w="med" len="med"/>
                    </a:lnR>
                  </a:tcPr>
                </a:tc>
                <a:tc>
                  <a:txBody>
                    <a:bodyPr/>
                    <a:lstStyle/>
                    <a:p>
                      <a:r>
                        <a:rPr lang="fr-FR" sz="1600" dirty="0" smtClean="0"/>
                        <a:t>401 Dettes                                                        1 055,00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512 Banque                                                       4 073,00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53   Caisse                                                             826,00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r>
                        <a:rPr lang="fr-FR" sz="1600" b="1" dirty="0" smtClean="0"/>
                        <a:t>TOTAL :                                                             76</a:t>
                      </a:r>
                      <a:r>
                        <a:rPr lang="fr-FR" sz="1600" b="1" baseline="0" dirty="0" smtClean="0"/>
                        <a:t> 280,00</a:t>
                      </a:r>
                      <a:endParaRPr lang="fr-FR" sz="1600" b="1"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TOTAL :                                                            76</a:t>
                      </a:r>
                      <a:r>
                        <a:rPr lang="fr-FR" sz="1600" b="1" baseline="0" dirty="0" smtClean="0"/>
                        <a:t> 280,00</a:t>
                      </a:r>
                      <a:endParaRPr lang="fr-FR" sz="1600" b="1" dirty="0" smtClean="0"/>
                    </a:p>
                    <a:p>
                      <a:endParaRPr lang="fr-FR" sz="1600"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145486"/>
            <a:ext cx="1872208" cy="369332"/>
          </a:xfrm>
          <a:prstGeom prst="rect">
            <a:avLst/>
          </a:prstGeom>
          <a:noFill/>
        </p:spPr>
        <p:txBody>
          <a:bodyPr wrap="square" rtlCol="0">
            <a:spAutoFit/>
          </a:bodyPr>
          <a:lstStyle/>
          <a:p>
            <a:pPr algn="ctr"/>
            <a:r>
              <a:rPr lang="fr-FR" b="1" dirty="0">
                <a:solidFill>
                  <a:prstClr val="black"/>
                </a:solidFill>
              </a:rPr>
              <a:t>ACTIF</a:t>
            </a:r>
          </a:p>
        </p:txBody>
      </p:sp>
      <p:sp>
        <p:nvSpPr>
          <p:cNvPr id="5" name="ZoneTexte 4"/>
          <p:cNvSpPr txBox="1"/>
          <p:nvPr/>
        </p:nvSpPr>
        <p:spPr>
          <a:xfrm>
            <a:off x="5275932" y="1145486"/>
            <a:ext cx="2232248" cy="369332"/>
          </a:xfrm>
          <a:prstGeom prst="rect">
            <a:avLst/>
          </a:prstGeom>
          <a:noFill/>
        </p:spPr>
        <p:txBody>
          <a:bodyPr wrap="square" rtlCol="0">
            <a:spAutoFit/>
          </a:bodyPr>
          <a:lstStyle/>
          <a:p>
            <a:pPr algn="ctr"/>
            <a:r>
              <a:rPr lang="fr-FR" b="1" dirty="0">
                <a:solidFill>
                  <a:prstClr val="black"/>
                </a:solidFill>
              </a:rPr>
              <a:t>PASSIF</a:t>
            </a:r>
          </a:p>
        </p:txBody>
      </p:sp>
      <p:sp>
        <p:nvSpPr>
          <p:cNvPr id="6" name="ZoneTexte 5"/>
          <p:cNvSpPr txBox="1"/>
          <p:nvPr/>
        </p:nvSpPr>
        <p:spPr>
          <a:xfrm>
            <a:off x="755576" y="5949280"/>
            <a:ext cx="4392488" cy="923330"/>
          </a:xfrm>
          <a:prstGeom prst="rect">
            <a:avLst/>
          </a:prstGeom>
          <a:noFill/>
        </p:spPr>
        <p:txBody>
          <a:bodyPr wrap="square" rtlCol="0">
            <a:spAutoFit/>
          </a:bodyPr>
          <a:lstStyle/>
          <a:p>
            <a:r>
              <a:rPr lang="fr-FR" dirty="0">
                <a:solidFill>
                  <a:prstClr val="black"/>
                </a:solidFill>
              </a:rPr>
              <a:t>Fonds de roulement FR = </a:t>
            </a:r>
            <a:r>
              <a:rPr lang="fr-FR" dirty="0" smtClean="0">
                <a:solidFill>
                  <a:prstClr val="black"/>
                </a:solidFill>
              </a:rPr>
              <a:t>13 225</a:t>
            </a:r>
            <a:endParaRPr lang="fr-FR" dirty="0">
              <a:solidFill>
                <a:prstClr val="black"/>
              </a:solidFill>
            </a:endParaRPr>
          </a:p>
          <a:p>
            <a:r>
              <a:rPr lang="fr-FR" dirty="0">
                <a:solidFill>
                  <a:prstClr val="black"/>
                </a:solidFill>
              </a:rPr>
              <a:t>Besoin en fonds de roulement BFR= </a:t>
            </a:r>
            <a:r>
              <a:rPr lang="fr-FR" dirty="0" smtClean="0">
                <a:solidFill>
                  <a:prstClr val="black"/>
                </a:solidFill>
              </a:rPr>
              <a:t>8 326</a:t>
            </a:r>
            <a:endParaRPr lang="fr-FR" dirty="0">
              <a:solidFill>
                <a:prstClr val="black"/>
              </a:solidFill>
            </a:endParaRPr>
          </a:p>
          <a:p>
            <a:r>
              <a:rPr lang="fr-FR" dirty="0">
                <a:solidFill>
                  <a:prstClr val="black"/>
                </a:solidFill>
              </a:rPr>
              <a:t>Trésorerie T = 4899</a:t>
            </a:r>
          </a:p>
        </p:txBody>
      </p:sp>
    </p:spTree>
    <p:extLst>
      <p:ext uri="{BB962C8B-B14F-4D97-AF65-F5344CB8AC3E}">
        <p14:creationId xmlns:p14="http://schemas.microsoft.com/office/powerpoint/2010/main" val="3839847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5656" y="1628800"/>
            <a:ext cx="6947799" cy="1200329"/>
          </a:xfrm>
          <a:prstGeom prst="rect">
            <a:avLst/>
          </a:prstGeom>
          <a:noFill/>
        </p:spPr>
        <p:txBody>
          <a:bodyPr wrap="none" rtlCol="0">
            <a:spAutoFit/>
          </a:bodyPr>
          <a:lstStyle/>
          <a:p>
            <a:r>
              <a:rPr lang="fr-FR" dirty="0" smtClean="0"/>
              <a:t>Problème : </a:t>
            </a:r>
          </a:p>
          <a:p>
            <a:endParaRPr lang="fr-FR" dirty="0" smtClean="0"/>
          </a:p>
          <a:p>
            <a:r>
              <a:rPr lang="fr-FR" dirty="0" smtClean="0"/>
              <a:t>si, au lieu d’acheter 4 tonnes de farine le 29 décembre, notre boulanger </a:t>
            </a:r>
          </a:p>
          <a:p>
            <a:r>
              <a:rPr lang="fr-FR" dirty="0" smtClean="0"/>
              <a:t>avait  attendu jusqu’au 1</a:t>
            </a:r>
            <a:r>
              <a:rPr lang="fr-FR" baseline="30000" dirty="0" smtClean="0"/>
              <a:t>er</a:t>
            </a:r>
            <a:r>
              <a:rPr lang="fr-FR" dirty="0" smtClean="0"/>
              <a:t> janvier, le résultat aurait été très différent :</a:t>
            </a:r>
            <a:endParaRPr lang="fr-FR" dirty="0"/>
          </a:p>
        </p:txBody>
      </p:sp>
    </p:spTree>
    <p:extLst>
      <p:ext uri="{BB962C8B-B14F-4D97-AF65-F5344CB8AC3E}">
        <p14:creationId xmlns:p14="http://schemas.microsoft.com/office/powerpoint/2010/main" val="458063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707886"/>
          </a:xfrm>
          <a:prstGeom prst="rect">
            <a:avLst/>
          </a:prstGeom>
          <a:noFill/>
        </p:spPr>
        <p:txBody>
          <a:bodyPr wrap="square" rtlCol="0">
            <a:spAutoFit/>
          </a:bodyPr>
          <a:lstStyle/>
          <a:p>
            <a:pPr algn="ctr"/>
            <a:r>
              <a:rPr lang="fr-FR" sz="2000" b="1" dirty="0">
                <a:solidFill>
                  <a:prstClr val="black"/>
                </a:solidFill>
              </a:rPr>
              <a:t>Compte de résultat </a:t>
            </a:r>
            <a:r>
              <a:rPr lang="fr-FR" sz="2000" b="1" dirty="0" smtClean="0">
                <a:solidFill>
                  <a:prstClr val="black"/>
                </a:solidFill>
              </a:rPr>
              <a:t>provisoire</a:t>
            </a:r>
          </a:p>
          <a:p>
            <a:pPr algn="ctr"/>
            <a:r>
              <a:rPr lang="fr-FR" sz="2000" b="1" dirty="0" smtClean="0">
                <a:solidFill>
                  <a:prstClr val="black"/>
                </a:solidFill>
              </a:rPr>
              <a:t>(</a:t>
            </a:r>
            <a:r>
              <a:rPr lang="fr-FR" sz="2000" b="1" dirty="0" smtClean="0">
                <a:solidFill>
                  <a:srgbClr val="FF0000"/>
                </a:solidFill>
              </a:rPr>
              <a:t>sans l’achat effectué le 29 décembre</a:t>
            </a:r>
            <a:r>
              <a:rPr lang="fr-FR" sz="2000" b="1" dirty="0" smtClean="0">
                <a:solidFill>
                  <a:prstClr val="black"/>
                </a:solidFill>
              </a:rPr>
              <a:t>)</a:t>
            </a:r>
            <a:endParaRPr lang="fr-FR" sz="2000" b="1" dirty="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931377024"/>
              </p:ext>
            </p:extLst>
          </p:nvPr>
        </p:nvGraphicFramePr>
        <p:xfrm>
          <a:off x="73720" y="1988840"/>
          <a:ext cx="9036496" cy="276352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strike="sngStrike" dirty="0" smtClean="0"/>
                        <a:t>601</a:t>
                      </a:r>
                      <a:r>
                        <a:rPr lang="fr-FR" strike="sngStrike" baseline="0" dirty="0" smtClean="0"/>
                        <a:t> Achats de matières premières     </a:t>
                      </a:r>
                      <a:r>
                        <a:rPr lang="fr-FR" strike="sngStrike" baseline="0" dirty="0" smtClean="0">
                          <a:solidFill>
                            <a:schemeClr val="tx1"/>
                          </a:solidFill>
                        </a:rPr>
                        <a:t>3 000,00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601 Achats de matières premières     </a:t>
                      </a:r>
                      <a:r>
                        <a:rPr kumimoji="0" lang="fr-FR" sz="1800" b="0" i="0" u="none" strike="noStrike" kern="1200" cap="none" spc="0" normalizeH="0" baseline="0" noProof="0" dirty="0" smtClean="0">
                          <a:ln>
                            <a:noFill/>
                          </a:ln>
                          <a:solidFill>
                            <a:srgbClr val="FF0000"/>
                          </a:solidFill>
                          <a:effectLst/>
                          <a:uLnTx/>
                          <a:uFillTx/>
                          <a:latin typeface="+mn-lt"/>
                          <a:ea typeface="+mn-ea"/>
                          <a:cs typeface="+mn-cs"/>
                        </a:rPr>
                        <a:t>1 000,00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dirty="0" smtClean="0"/>
                        <a:t>701 Ventes</a:t>
                      </a:r>
                      <a:r>
                        <a:rPr lang="fr-FR" baseline="0" dirty="0" smtClean="0"/>
                        <a:t> de produits finis            5 600,00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606</a:t>
                      </a:r>
                      <a:r>
                        <a:rPr lang="fr-FR" baseline="0" dirty="0" smtClean="0"/>
                        <a:t> Achats non stockés                              50,00</a:t>
                      </a:r>
                      <a:endParaRPr lang="fr-FR" dirty="0"/>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dirty="0" smtClean="0"/>
                        <a:t>707 Ventes</a:t>
                      </a:r>
                      <a:r>
                        <a:rPr lang="fr-FR" baseline="0" dirty="0" smtClean="0"/>
                        <a:t> de marchandises              375,00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607 Achats de marchandises                   300,00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6132 Locations                                        3</a:t>
                      </a:r>
                      <a:r>
                        <a:rPr lang="fr-FR" baseline="0" dirty="0" smtClean="0"/>
                        <a:t> 000,00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kumimoji="0" lang="fr-FR" sz="1800" b="0" i="0" u="none" strike="noStrike" kern="1200" cap="none" spc="0" normalizeH="0" baseline="0" noProof="0" dirty="0" smtClean="0">
                          <a:ln>
                            <a:noFill/>
                          </a:ln>
                          <a:solidFill>
                            <a:prstClr val="black"/>
                          </a:solidFill>
                          <a:effectLst/>
                          <a:uLnTx/>
                          <a:uFillTx/>
                          <a:latin typeface="+mn-lt"/>
                          <a:ea typeface="+mn-ea"/>
                          <a:cs typeface="+mn-cs"/>
                        </a:rPr>
                        <a:t>Résultat (bénéfice)                                 </a:t>
                      </a:r>
                      <a:r>
                        <a:rPr kumimoji="0" lang="fr-FR" sz="1800" b="0" i="0" u="none" strike="noStrike" kern="1200" cap="none" spc="0" normalizeH="0" baseline="0" noProof="0" dirty="0" smtClean="0">
                          <a:ln>
                            <a:noFill/>
                          </a:ln>
                          <a:solidFill>
                            <a:srgbClr val="FF0000"/>
                          </a:solidFill>
                          <a:effectLst/>
                          <a:uLnTx/>
                          <a:uFillTx/>
                          <a:latin typeface="+mn-lt"/>
                          <a:ea typeface="+mn-ea"/>
                          <a:cs typeface="+mn-cs"/>
                        </a:rPr>
                        <a:t>1 625,00</a:t>
                      </a:r>
                      <a:endParaRPr lang="fr-FR"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r>
                        <a:rPr lang="fr-FR" strike="sngStrike" dirty="0" smtClean="0"/>
                        <a:t>Résultat (perte)                                     375,00</a:t>
                      </a:r>
                      <a:endParaRPr lang="fr-FR" strike="sngStrike" dirty="0"/>
                    </a:p>
                  </a:txBody>
                  <a:tcPr>
                    <a:lnL w="57150" cap="flat" cmpd="sng" algn="ctr">
                      <a:solidFill>
                        <a:schemeClr val="tx1"/>
                      </a:solidFill>
                      <a:prstDash val="solid"/>
                      <a:round/>
                      <a:headEnd type="none" w="med" len="med"/>
                      <a:tailEnd type="none" w="med" len="med"/>
                    </a:lnL>
                  </a:tcPr>
                </a:tc>
              </a:tr>
              <a:tr h="370840">
                <a:tc>
                  <a:txBody>
                    <a:bodyPr/>
                    <a:lstStyle/>
                    <a:p>
                      <a:r>
                        <a:rPr lang="fr-FR" b="1" strike="sngStrike" dirty="0" smtClean="0"/>
                        <a:t>TOTAL :                                                     </a:t>
                      </a:r>
                      <a:r>
                        <a:rPr lang="fr-FR" b="1" strike="sngStrike" dirty="0" smtClean="0">
                          <a:solidFill>
                            <a:schemeClr val="tx1"/>
                          </a:solidFill>
                        </a:rPr>
                        <a:t>6</a:t>
                      </a:r>
                      <a:r>
                        <a:rPr lang="fr-FR" b="1" strike="sngStrike" baseline="0" dirty="0" smtClean="0">
                          <a:solidFill>
                            <a:schemeClr val="tx1"/>
                          </a:solidFill>
                        </a:rPr>
                        <a:t> 350,00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TOTAL :                                                     </a:t>
                      </a:r>
                      <a:r>
                        <a:rPr kumimoji="0" lang="fr-FR" sz="1800" b="1" i="0" u="none" strike="noStrike" kern="1200" cap="none" spc="0" normalizeH="0" baseline="0" noProof="0" dirty="0" smtClean="0">
                          <a:ln>
                            <a:noFill/>
                          </a:ln>
                          <a:solidFill>
                            <a:srgbClr val="FF0000"/>
                          </a:solidFill>
                          <a:effectLst/>
                          <a:uLnTx/>
                          <a:uFillTx/>
                          <a:latin typeface="+mn-lt"/>
                          <a:ea typeface="+mn-ea"/>
                          <a:cs typeface="+mn-cs"/>
                        </a:rPr>
                        <a:t>5 975,00</a:t>
                      </a:r>
                    </a:p>
                  </a:txBody>
                  <a:tcPr>
                    <a:lnR w="57150" cap="flat" cmpd="sng" algn="ctr">
                      <a:solidFill>
                        <a:schemeClr val="tx1"/>
                      </a:solidFill>
                      <a:prstDash val="solid"/>
                      <a:round/>
                      <a:headEnd type="none" w="med" len="med"/>
                      <a:tailEnd type="none" w="med" len="med"/>
                    </a:lnR>
                  </a:tcPr>
                </a:tc>
                <a:tc>
                  <a:txBody>
                    <a:bodyPr/>
                    <a:lstStyle/>
                    <a:p>
                      <a:r>
                        <a:rPr lang="fr-FR" b="1" strike="sngStrike" dirty="0" smtClean="0"/>
                        <a:t>TOTAL :                                                6 350,00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TOTAL </a:t>
                      </a:r>
                      <a:r>
                        <a:rPr kumimoji="0" lang="fr-FR" sz="1800" b="1" i="0" u="none" strike="noStrike" kern="1200" cap="none" spc="0" normalizeH="0" baseline="0" noProof="0" dirty="0" smtClean="0">
                          <a:ln>
                            <a:noFill/>
                          </a:ln>
                          <a:solidFill>
                            <a:srgbClr val="FF0000"/>
                          </a:solidFill>
                          <a:effectLst/>
                          <a:uLnTx/>
                          <a:uFillTx/>
                          <a:latin typeface="+mn-lt"/>
                          <a:ea typeface="+mn-ea"/>
                          <a:cs typeface="+mn-cs"/>
                        </a:rPr>
                        <a:t>:                                                5 975,00</a:t>
                      </a:r>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484784"/>
            <a:ext cx="1872208" cy="369332"/>
          </a:xfrm>
          <a:prstGeom prst="rect">
            <a:avLst/>
          </a:prstGeom>
          <a:noFill/>
        </p:spPr>
        <p:txBody>
          <a:bodyPr wrap="square" rtlCol="0">
            <a:spAutoFit/>
          </a:bodyPr>
          <a:lstStyle/>
          <a:p>
            <a:pPr algn="ctr"/>
            <a:r>
              <a:rPr lang="fr-FR" b="1" dirty="0">
                <a:solidFill>
                  <a:prstClr val="black"/>
                </a:solidFill>
              </a:rPr>
              <a:t>CHARGES</a:t>
            </a:r>
          </a:p>
        </p:txBody>
      </p:sp>
      <p:sp>
        <p:nvSpPr>
          <p:cNvPr id="5" name="ZoneTexte 4"/>
          <p:cNvSpPr txBox="1"/>
          <p:nvPr/>
        </p:nvSpPr>
        <p:spPr>
          <a:xfrm>
            <a:off x="5292080" y="1484784"/>
            <a:ext cx="2232248" cy="369332"/>
          </a:xfrm>
          <a:prstGeom prst="rect">
            <a:avLst/>
          </a:prstGeom>
          <a:noFill/>
        </p:spPr>
        <p:txBody>
          <a:bodyPr wrap="square" rtlCol="0">
            <a:spAutoFit/>
          </a:bodyPr>
          <a:lstStyle/>
          <a:p>
            <a:pPr algn="ctr"/>
            <a:r>
              <a:rPr lang="fr-FR" b="1" dirty="0">
                <a:solidFill>
                  <a:prstClr val="black"/>
                </a:solidFill>
              </a:rPr>
              <a:t>PRODUITS</a:t>
            </a:r>
          </a:p>
        </p:txBody>
      </p:sp>
      <p:sp>
        <p:nvSpPr>
          <p:cNvPr id="6" name="ZoneTexte 5"/>
          <p:cNvSpPr txBox="1"/>
          <p:nvPr/>
        </p:nvSpPr>
        <p:spPr>
          <a:xfrm>
            <a:off x="1043608" y="5229200"/>
            <a:ext cx="5688632" cy="369332"/>
          </a:xfrm>
          <a:prstGeom prst="rect">
            <a:avLst/>
          </a:prstGeom>
          <a:noFill/>
        </p:spPr>
        <p:txBody>
          <a:bodyPr wrap="square" rtlCol="0">
            <a:spAutoFit/>
          </a:bodyPr>
          <a:lstStyle/>
          <a:p>
            <a:r>
              <a:rPr lang="fr-FR" dirty="0">
                <a:solidFill>
                  <a:prstClr val="black"/>
                </a:solidFill>
              </a:rPr>
              <a:t>Capacité d’autofinancement </a:t>
            </a:r>
            <a:r>
              <a:rPr lang="fr-FR" strike="sngStrike" dirty="0">
                <a:solidFill>
                  <a:prstClr val="black"/>
                </a:solidFill>
              </a:rPr>
              <a:t>CAF = </a:t>
            </a:r>
            <a:r>
              <a:rPr lang="fr-FR" strike="sngStrike" dirty="0" smtClean="0">
                <a:solidFill>
                  <a:prstClr val="black"/>
                </a:solidFill>
              </a:rPr>
              <a:t>375</a:t>
            </a:r>
            <a:r>
              <a:rPr lang="fr-FR" dirty="0" smtClean="0">
                <a:solidFill>
                  <a:prstClr val="black"/>
                </a:solidFill>
              </a:rPr>
              <a:t>  </a:t>
            </a:r>
            <a:r>
              <a:rPr lang="fr-FR" dirty="0" smtClean="0">
                <a:solidFill>
                  <a:srgbClr val="FF0000"/>
                </a:solidFill>
              </a:rPr>
              <a:t>CAF = 1625</a:t>
            </a:r>
            <a:endParaRPr lang="fr-FR" strike="sngStrike" dirty="0">
              <a:solidFill>
                <a:prstClr val="black"/>
              </a:solidFill>
            </a:endParaRPr>
          </a:p>
        </p:txBody>
      </p:sp>
    </p:spTree>
    <p:extLst>
      <p:ext uri="{BB962C8B-B14F-4D97-AF65-F5344CB8AC3E}">
        <p14:creationId xmlns:p14="http://schemas.microsoft.com/office/powerpoint/2010/main" val="2826291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1628799"/>
            <a:ext cx="6945556" cy="3416320"/>
          </a:xfrm>
          <a:prstGeom prst="rect">
            <a:avLst/>
          </a:prstGeom>
          <a:noFill/>
        </p:spPr>
        <p:txBody>
          <a:bodyPr wrap="none" rtlCol="0">
            <a:spAutoFit/>
          </a:bodyPr>
          <a:lstStyle/>
          <a:p>
            <a:r>
              <a:rPr lang="fr-FR" dirty="0" smtClean="0"/>
              <a:t>Le résultat doit se mesurer à stock constant.</a:t>
            </a:r>
          </a:p>
          <a:p>
            <a:r>
              <a:rPr lang="fr-FR" dirty="0" smtClean="0"/>
              <a:t>C’est pourquoi la règlementation comptable impose de tenir compte de</a:t>
            </a:r>
          </a:p>
          <a:p>
            <a:r>
              <a:rPr lang="fr-FR" dirty="0" smtClean="0"/>
              <a:t>la</a:t>
            </a:r>
            <a:r>
              <a:rPr lang="fr-FR" b="1" dirty="0" smtClean="0"/>
              <a:t> variation des stocks</a:t>
            </a:r>
            <a:r>
              <a:rPr lang="fr-FR" dirty="0" smtClean="0"/>
              <a:t>.</a:t>
            </a:r>
          </a:p>
          <a:p>
            <a:endParaRPr lang="fr-FR" dirty="0"/>
          </a:p>
          <a:p>
            <a:r>
              <a:rPr lang="fr-FR" dirty="0" smtClean="0"/>
              <a:t>Pour cela, on procède d’abord à l’inventaire des stocks.</a:t>
            </a:r>
          </a:p>
          <a:p>
            <a:endParaRPr lang="fr-FR" dirty="0"/>
          </a:p>
          <a:p>
            <a:r>
              <a:rPr lang="fr-FR" dirty="0" smtClean="0"/>
              <a:t>Au 31 décembre il reste :</a:t>
            </a:r>
          </a:p>
          <a:p>
            <a:endParaRPr lang="fr-FR" dirty="0" smtClean="0"/>
          </a:p>
          <a:p>
            <a:r>
              <a:rPr lang="fr-FR" dirty="0" smtClean="0"/>
              <a:t>5 tonnes de farine, valeur 2500 €</a:t>
            </a:r>
          </a:p>
          <a:p>
            <a:r>
              <a:rPr lang="fr-FR" dirty="0" smtClean="0"/>
              <a:t>250 tablettes de chocolat, valeur 250 €.</a:t>
            </a:r>
          </a:p>
          <a:p>
            <a:endParaRPr lang="fr-FR" dirty="0"/>
          </a:p>
          <a:p>
            <a:r>
              <a:rPr lang="fr-FR" dirty="0" smtClean="0"/>
              <a:t>On effectue alors les écritures suivantes :</a:t>
            </a:r>
            <a:endParaRPr lang="fr-FR" dirty="0"/>
          </a:p>
        </p:txBody>
      </p:sp>
    </p:spTree>
    <p:extLst>
      <p:ext uri="{BB962C8B-B14F-4D97-AF65-F5344CB8AC3E}">
        <p14:creationId xmlns:p14="http://schemas.microsoft.com/office/powerpoint/2010/main" val="3397779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001877505"/>
              </p:ext>
            </p:extLst>
          </p:nvPr>
        </p:nvGraphicFramePr>
        <p:xfrm>
          <a:off x="286116" y="836712"/>
          <a:ext cx="8496942" cy="134598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Solde du compte 31</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6031</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Variation des stocks</a:t>
                      </a:r>
                      <a:r>
                        <a:rPr lang="fr-FR" baseline="0" dirty="0" smtClean="0">
                          <a:solidFill>
                            <a:schemeClr val="tx1"/>
                          </a:solidFill>
                        </a:rPr>
                        <a:t> de matières premières</a:t>
                      </a:r>
                      <a:endParaRPr lang="fr-FR" dirty="0">
                        <a:solidFill>
                          <a:schemeClr val="tx1"/>
                        </a:solidFill>
                      </a:endParaRPr>
                    </a:p>
                  </a:txBody>
                  <a:tcPr/>
                </a:tc>
                <a:tc>
                  <a:txBody>
                    <a:bodyPr/>
                    <a:lstStyle/>
                    <a:p>
                      <a:r>
                        <a:rPr lang="fr-FR" dirty="0" smtClean="0"/>
                        <a:t>5</a:t>
                      </a:r>
                      <a:r>
                        <a:rPr lang="fr-FR" baseline="0" dirty="0" smtClean="0"/>
                        <a:t>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31</a:t>
                      </a:r>
                      <a:endParaRPr lang="fr-FR" dirty="0"/>
                    </a:p>
                  </a:txBody>
                  <a:tcPr/>
                </a:tc>
                <a:tc>
                  <a:txBody>
                    <a:bodyPr/>
                    <a:lstStyle/>
                    <a:p>
                      <a:r>
                        <a:rPr lang="fr-FR" dirty="0" smtClean="0"/>
                        <a:t>Stocks</a:t>
                      </a:r>
                      <a:r>
                        <a:rPr lang="fr-FR" baseline="0" dirty="0" smtClean="0"/>
                        <a:t> de matières premières</a:t>
                      </a:r>
                      <a:endParaRPr lang="fr-FR" dirty="0"/>
                    </a:p>
                  </a:txBody>
                  <a:tcPr/>
                </a:tc>
                <a:tc>
                  <a:txBody>
                    <a:bodyPr/>
                    <a:lstStyle/>
                    <a:p>
                      <a:endParaRPr lang="fr-FR" dirty="0"/>
                    </a:p>
                  </a:txBody>
                  <a:tcPr/>
                </a:tc>
                <a:tc>
                  <a:txBody>
                    <a:bodyPr/>
                    <a:lstStyle/>
                    <a:p>
                      <a:r>
                        <a:rPr lang="fr-FR" dirty="0" smtClean="0"/>
                        <a:t>500,00</a:t>
                      </a:r>
                      <a:endParaRPr lang="fr-FR" dirty="0"/>
                    </a:p>
                  </a:txBody>
                  <a:tcPr/>
                </a:tc>
              </a:tr>
            </a:tbl>
          </a:graphicData>
        </a:graphic>
      </p:graphicFrame>
      <p:sp>
        <p:nvSpPr>
          <p:cNvPr id="2" name="Rectangle 1"/>
          <p:cNvSpPr/>
          <p:nvPr/>
        </p:nvSpPr>
        <p:spPr>
          <a:xfrm>
            <a:off x="395536" y="134076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619672" y="1317428"/>
            <a:ext cx="403244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084168" y="1340768"/>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992488" y="1797348"/>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619672" y="1797348"/>
            <a:ext cx="3168352"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524328" y="179734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467544" y="246212"/>
            <a:ext cx="8134086" cy="369332"/>
          </a:xfrm>
          <a:prstGeom prst="rect">
            <a:avLst/>
          </a:prstGeom>
          <a:noFill/>
        </p:spPr>
        <p:txBody>
          <a:bodyPr wrap="none" rtlCol="0">
            <a:spAutoFit/>
          </a:bodyPr>
          <a:lstStyle/>
          <a:p>
            <a:r>
              <a:rPr lang="fr-FR" dirty="0" smtClean="0">
                <a:solidFill>
                  <a:prstClr val="black"/>
                </a:solidFill>
              </a:rPr>
              <a:t>1) On ouvre le compte 6031 et on « solde » le compte 31 en débitant le compte 6031</a:t>
            </a:r>
            <a:endParaRPr lang="fr-FR" dirty="0">
              <a:solidFill>
                <a:prstClr val="black"/>
              </a:solidFill>
            </a:endParaRPr>
          </a:p>
        </p:txBody>
      </p:sp>
    </p:spTree>
    <p:extLst>
      <p:ext uri="{BB962C8B-B14F-4D97-AF65-F5344CB8AC3E}">
        <p14:creationId xmlns:p14="http://schemas.microsoft.com/office/powerpoint/2010/main" val="40476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269073858"/>
              </p:ext>
            </p:extLst>
          </p:nvPr>
        </p:nvGraphicFramePr>
        <p:xfrm>
          <a:off x="286116" y="836712"/>
          <a:ext cx="8496942" cy="134598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Solde du compte 31</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6031</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Variation des stocks</a:t>
                      </a:r>
                      <a:r>
                        <a:rPr lang="fr-FR" baseline="0" dirty="0" smtClean="0">
                          <a:solidFill>
                            <a:schemeClr val="tx1"/>
                          </a:solidFill>
                        </a:rPr>
                        <a:t> de matières premières</a:t>
                      </a:r>
                      <a:endParaRPr lang="fr-FR" dirty="0">
                        <a:solidFill>
                          <a:schemeClr val="tx1"/>
                        </a:solidFill>
                      </a:endParaRPr>
                    </a:p>
                  </a:txBody>
                  <a:tcPr/>
                </a:tc>
                <a:tc>
                  <a:txBody>
                    <a:bodyPr/>
                    <a:lstStyle/>
                    <a:p>
                      <a:r>
                        <a:rPr lang="fr-FR" dirty="0" smtClean="0"/>
                        <a:t>5</a:t>
                      </a:r>
                      <a:r>
                        <a:rPr lang="fr-FR" baseline="0" dirty="0" smtClean="0"/>
                        <a:t>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31</a:t>
                      </a:r>
                      <a:endParaRPr lang="fr-FR" dirty="0"/>
                    </a:p>
                  </a:txBody>
                  <a:tcPr/>
                </a:tc>
                <a:tc>
                  <a:txBody>
                    <a:bodyPr/>
                    <a:lstStyle/>
                    <a:p>
                      <a:r>
                        <a:rPr lang="fr-FR" dirty="0" smtClean="0"/>
                        <a:t>Stocks</a:t>
                      </a:r>
                      <a:r>
                        <a:rPr lang="fr-FR" baseline="0" dirty="0" smtClean="0"/>
                        <a:t> de matières premières</a:t>
                      </a:r>
                      <a:endParaRPr lang="fr-FR" dirty="0"/>
                    </a:p>
                  </a:txBody>
                  <a:tcPr/>
                </a:tc>
                <a:tc>
                  <a:txBody>
                    <a:bodyPr/>
                    <a:lstStyle/>
                    <a:p>
                      <a:endParaRPr lang="fr-FR" dirty="0"/>
                    </a:p>
                  </a:txBody>
                  <a:tcPr/>
                </a:tc>
                <a:tc>
                  <a:txBody>
                    <a:bodyPr/>
                    <a:lstStyle/>
                    <a:p>
                      <a:r>
                        <a:rPr lang="fr-FR" dirty="0" smtClean="0"/>
                        <a:t>500,00</a:t>
                      </a:r>
                      <a:endParaRPr lang="fr-FR" dirty="0"/>
                    </a:p>
                  </a:txBody>
                  <a:tcPr/>
                </a:tc>
              </a:tr>
            </a:tbl>
          </a:graphicData>
        </a:graphic>
      </p:graphicFrame>
      <p:sp>
        <p:nvSpPr>
          <p:cNvPr id="6" name="ZoneTexte 5"/>
          <p:cNvSpPr txBox="1"/>
          <p:nvPr/>
        </p:nvSpPr>
        <p:spPr>
          <a:xfrm>
            <a:off x="467544" y="246212"/>
            <a:ext cx="8134086" cy="369332"/>
          </a:xfrm>
          <a:prstGeom prst="rect">
            <a:avLst/>
          </a:prstGeom>
          <a:noFill/>
        </p:spPr>
        <p:txBody>
          <a:bodyPr wrap="none" rtlCol="0">
            <a:spAutoFit/>
          </a:bodyPr>
          <a:lstStyle/>
          <a:p>
            <a:r>
              <a:rPr lang="fr-FR" dirty="0" smtClean="0"/>
              <a:t>1) On ouvre le compte 6031 et on « solde » le compte 31 en débitant le compte 6031</a:t>
            </a:r>
            <a:endParaRPr lang="fr-FR" dirty="0"/>
          </a:p>
        </p:txBody>
      </p:sp>
      <p:sp>
        <p:nvSpPr>
          <p:cNvPr id="11" name="ZoneTexte 10"/>
          <p:cNvSpPr txBox="1"/>
          <p:nvPr/>
        </p:nvSpPr>
        <p:spPr>
          <a:xfrm>
            <a:off x="606557" y="2734761"/>
            <a:ext cx="8274894" cy="646331"/>
          </a:xfrm>
          <a:prstGeom prst="rect">
            <a:avLst/>
          </a:prstGeom>
          <a:noFill/>
        </p:spPr>
        <p:txBody>
          <a:bodyPr wrap="none" rtlCol="0">
            <a:spAutoFit/>
          </a:bodyPr>
          <a:lstStyle/>
          <a:p>
            <a:r>
              <a:rPr lang="fr-FR" dirty="0" smtClean="0"/>
              <a:t>2) On débite le compte 31 de la nouvelle valeur du stock, et on crédite le compte 6031</a:t>
            </a:r>
          </a:p>
          <a:p>
            <a:r>
              <a:rPr lang="fr-FR" dirty="0" smtClean="0"/>
              <a:t>du même montant</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2600038964"/>
              </p:ext>
            </p:extLst>
          </p:nvPr>
        </p:nvGraphicFramePr>
        <p:xfrm>
          <a:off x="286116" y="3501008"/>
          <a:ext cx="8496942" cy="1537406"/>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Mise à jour du compte de stocks après inventaire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31</a:t>
                      </a:r>
                      <a:endParaRPr lang="fr-FR" dirty="0"/>
                    </a:p>
                  </a:txBody>
                  <a:tcPr/>
                </a:tc>
                <a:tc>
                  <a:txBody>
                    <a:bodyPr/>
                    <a:lstStyle/>
                    <a:p>
                      <a:endParaRPr lang="fr-FR" dirty="0">
                        <a:solidFill>
                          <a:schemeClr val="tx1"/>
                        </a:solidFill>
                      </a:endParaRPr>
                    </a:p>
                  </a:txBody>
                  <a:tcPr/>
                </a:tc>
                <a:tc>
                  <a:txBody>
                    <a:bodyPr/>
                    <a:lstStyle/>
                    <a:p>
                      <a:r>
                        <a:rPr lang="fr-FR" dirty="0" smtClean="0"/>
                        <a:t>Stocks</a:t>
                      </a:r>
                      <a:r>
                        <a:rPr lang="fr-FR" baseline="0" dirty="0" smtClean="0"/>
                        <a:t> </a:t>
                      </a:r>
                      <a:r>
                        <a:rPr lang="fr-FR" baseline="0" dirty="0" smtClean="0">
                          <a:solidFill>
                            <a:schemeClr val="tx1"/>
                          </a:solidFill>
                        </a:rPr>
                        <a:t>de matières premières</a:t>
                      </a:r>
                      <a:endParaRPr lang="fr-FR" dirty="0">
                        <a:solidFill>
                          <a:schemeClr val="tx1"/>
                        </a:solidFill>
                      </a:endParaRPr>
                    </a:p>
                  </a:txBody>
                  <a:tcPr/>
                </a:tc>
                <a:tc>
                  <a:txBody>
                    <a:bodyPr/>
                    <a:lstStyle/>
                    <a:p>
                      <a:r>
                        <a:rPr lang="fr-FR" dirty="0" smtClean="0"/>
                        <a:t>2 5</a:t>
                      </a:r>
                      <a:r>
                        <a:rPr lang="fr-FR" baseline="0" dirty="0" smtClean="0"/>
                        <a:t>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6031</a:t>
                      </a:r>
                      <a:endParaRPr lang="fr-FR" dirty="0"/>
                    </a:p>
                  </a:txBody>
                  <a:tcPr/>
                </a:tc>
                <a:tc>
                  <a:txBody>
                    <a:bodyPr/>
                    <a:lstStyle/>
                    <a:p>
                      <a:r>
                        <a:rPr lang="fr-FR" dirty="0" smtClean="0">
                          <a:solidFill>
                            <a:schemeClr val="tx1"/>
                          </a:solidFill>
                        </a:rPr>
                        <a:t>Variation des stocks</a:t>
                      </a:r>
                      <a:r>
                        <a:rPr lang="fr-FR" baseline="0" dirty="0" smtClean="0">
                          <a:solidFill>
                            <a:schemeClr val="tx1"/>
                          </a:solidFill>
                        </a:rPr>
                        <a:t> </a:t>
                      </a:r>
                      <a:r>
                        <a:rPr lang="fr-FR" baseline="0" dirty="0" smtClean="0"/>
                        <a:t>de matières premières</a:t>
                      </a:r>
                      <a:endParaRPr lang="fr-FR" dirty="0"/>
                    </a:p>
                  </a:txBody>
                  <a:tcPr/>
                </a:tc>
                <a:tc>
                  <a:txBody>
                    <a:bodyPr/>
                    <a:lstStyle/>
                    <a:p>
                      <a:endParaRPr lang="fr-FR" dirty="0"/>
                    </a:p>
                  </a:txBody>
                  <a:tcPr/>
                </a:tc>
                <a:tc>
                  <a:txBody>
                    <a:bodyPr/>
                    <a:lstStyle/>
                    <a:p>
                      <a:r>
                        <a:rPr lang="fr-FR" dirty="0" smtClean="0"/>
                        <a:t>2 500,00</a:t>
                      </a:r>
                      <a:endParaRPr lang="fr-FR" dirty="0"/>
                    </a:p>
                  </a:txBody>
                  <a:tcPr/>
                </a:tc>
              </a:tr>
            </a:tbl>
          </a:graphicData>
        </a:graphic>
      </p:graphicFrame>
      <p:sp>
        <p:nvSpPr>
          <p:cNvPr id="15" name="Rectangle 14"/>
          <p:cNvSpPr/>
          <p:nvPr/>
        </p:nvSpPr>
        <p:spPr>
          <a:xfrm>
            <a:off x="354529" y="422108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039248" y="4645832"/>
            <a:ext cx="432048" cy="286816"/>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1619672" y="4217716"/>
            <a:ext cx="403244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6084168" y="420279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7524328" y="464583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1652092" y="4645832"/>
            <a:ext cx="402505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4928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99785765"/>
              </p:ext>
            </p:extLst>
          </p:nvPr>
        </p:nvGraphicFramePr>
        <p:xfrm>
          <a:off x="286116" y="847793"/>
          <a:ext cx="8496942" cy="134598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Solde du compte 37</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6037</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Variation des stocks</a:t>
                      </a:r>
                      <a:r>
                        <a:rPr lang="fr-FR" baseline="0" dirty="0" smtClean="0">
                          <a:solidFill>
                            <a:schemeClr val="tx1"/>
                          </a:solidFill>
                        </a:rPr>
                        <a:t> de marchandises</a:t>
                      </a:r>
                      <a:endParaRPr lang="fr-FR" dirty="0">
                        <a:solidFill>
                          <a:schemeClr val="tx1"/>
                        </a:solidFill>
                      </a:endParaRPr>
                    </a:p>
                  </a:txBody>
                  <a:tcPr/>
                </a:tc>
                <a:tc>
                  <a:txBody>
                    <a:bodyPr/>
                    <a:lstStyle/>
                    <a:p>
                      <a:r>
                        <a:rPr lang="fr-FR" baseline="0" dirty="0" smtClean="0"/>
                        <a:t>100,00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37</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Stocks</a:t>
                      </a:r>
                      <a:r>
                        <a:rPr lang="fr-FR" baseline="0" dirty="0" smtClean="0"/>
                        <a:t> de </a:t>
                      </a:r>
                      <a:r>
                        <a:rPr lang="fr-FR" baseline="0" dirty="0" smtClean="0">
                          <a:solidFill>
                            <a:schemeClr val="tx1"/>
                          </a:solidFill>
                        </a:rPr>
                        <a:t>marchandises</a:t>
                      </a:r>
                      <a:endParaRPr lang="fr-FR" dirty="0" smtClean="0">
                        <a:solidFill>
                          <a:schemeClr val="tx1"/>
                        </a:solidFill>
                      </a:endParaRPr>
                    </a:p>
                  </a:txBody>
                  <a:tcPr/>
                </a:tc>
                <a:tc>
                  <a:txBody>
                    <a:bodyPr/>
                    <a:lstStyle/>
                    <a:p>
                      <a:endParaRPr lang="fr-FR" dirty="0"/>
                    </a:p>
                  </a:txBody>
                  <a:tcPr/>
                </a:tc>
                <a:tc>
                  <a:txBody>
                    <a:bodyPr/>
                    <a:lstStyle/>
                    <a:p>
                      <a:r>
                        <a:rPr lang="fr-FR" dirty="0" smtClean="0"/>
                        <a:t>100,00</a:t>
                      </a:r>
                      <a:endParaRPr lang="fr-FR" dirty="0"/>
                    </a:p>
                  </a:txBody>
                  <a:tcPr/>
                </a:tc>
              </a:tr>
            </a:tbl>
          </a:graphicData>
        </a:graphic>
      </p:graphicFrame>
      <p:sp>
        <p:nvSpPr>
          <p:cNvPr id="2" name="Rectangle 1"/>
          <p:cNvSpPr/>
          <p:nvPr/>
        </p:nvSpPr>
        <p:spPr>
          <a:xfrm>
            <a:off x="395536" y="134076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619672" y="1317428"/>
            <a:ext cx="403244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084168" y="1340768"/>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992488" y="1797348"/>
            <a:ext cx="432048"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619672" y="1797348"/>
            <a:ext cx="3168352"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524328" y="1797348"/>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467544" y="246212"/>
            <a:ext cx="8134086" cy="369332"/>
          </a:xfrm>
          <a:prstGeom prst="rect">
            <a:avLst/>
          </a:prstGeom>
          <a:noFill/>
        </p:spPr>
        <p:txBody>
          <a:bodyPr wrap="none" rtlCol="0">
            <a:spAutoFit/>
          </a:bodyPr>
          <a:lstStyle/>
          <a:p>
            <a:r>
              <a:rPr lang="fr-FR" dirty="0" smtClean="0">
                <a:solidFill>
                  <a:prstClr val="black"/>
                </a:solidFill>
              </a:rPr>
              <a:t>1) On ouvre le compte 6037 et on « solde » le compte 37 en débitant le compte 6037</a:t>
            </a:r>
            <a:endParaRPr lang="fr-FR" dirty="0">
              <a:solidFill>
                <a:prstClr val="black"/>
              </a:solidFill>
            </a:endParaRPr>
          </a:p>
        </p:txBody>
      </p:sp>
    </p:spTree>
    <p:extLst>
      <p:ext uri="{BB962C8B-B14F-4D97-AF65-F5344CB8AC3E}">
        <p14:creationId xmlns:p14="http://schemas.microsoft.com/office/powerpoint/2010/main" val="26016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73021281"/>
              </p:ext>
            </p:extLst>
          </p:nvPr>
        </p:nvGraphicFramePr>
        <p:xfrm>
          <a:off x="286116" y="847793"/>
          <a:ext cx="8496942" cy="1345989"/>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Solde du compte 37</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6037</a:t>
                      </a:r>
                      <a:endParaRPr lang="fr-FR" dirty="0"/>
                    </a:p>
                  </a:txBody>
                  <a:tcPr/>
                </a:tc>
                <a:tc>
                  <a:txBody>
                    <a:bodyPr/>
                    <a:lstStyle/>
                    <a:p>
                      <a:endParaRPr lang="fr-FR" dirty="0">
                        <a:solidFill>
                          <a:schemeClr val="tx1"/>
                        </a:solidFill>
                      </a:endParaRPr>
                    </a:p>
                  </a:txBody>
                  <a:tcPr/>
                </a:tc>
                <a:tc>
                  <a:txBody>
                    <a:bodyPr/>
                    <a:lstStyle/>
                    <a:p>
                      <a:r>
                        <a:rPr lang="fr-FR" dirty="0" smtClean="0">
                          <a:solidFill>
                            <a:schemeClr val="tx1"/>
                          </a:solidFill>
                        </a:rPr>
                        <a:t>Variation des stocks</a:t>
                      </a:r>
                      <a:r>
                        <a:rPr lang="fr-FR" baseline="0" dirty="0" smtClean="0">
                          <a:solidFill>
                            <a:schemeClr val="tx1"/>
                          </a:solidFill>
                        </a:rPr>
                        <a:t> de marchandises</a:t>
                      </a:r>
                      <a:endParaRPr lang="fr-FR" dirty="0">
                        <a:solidFill>
                          <a:schemeClr val="tx1"/>
                        </a:solidFill>
                      </a:endParaRPr>
                    </a:p>
                  </a:txBody>
                  <a:tcPr/>
                </a:tc>
                <a:tc>
                  <a:txBody>
                    <a:bodyPr/>
                    <a:lstStyle/>
                    <a:p>
                      <a:r>
                        <a:rPr lang="fr-FR" baseline="0" dirty="0" smtClean="0"/>
                        <a:t>100,00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37</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Stocks</a:t>
                      </a:r>
                      <a:r>
                        <a:rPr lang="fr-FR" baseline="0" dirty="0" smtClean="0"/>
                        <a:t> de </a:t>
                      </a:r>
                      <a:r>
                        <a:rPr lang="fr-FR" baseline="0" dirty="0" smtClean="0">
                          <a:solidFill>
                            <a:schemeClr val="tx1"/>
                          </a:solidFill>
                        </a:rPr>
                        <a:t>marchandises</a:t>
                      </a:r>
                      <a:endParaRPr lang="fr-FR" dirty="0" smtClean="0">
                        <a:solidFill>
                          <a:schemeClr val="tx1"/>
                        </a:solidFill>
                      </a:endParaRPr>
                    </a:p>
                  </a:txBody>
                  <a:tcPr/>
                </a:tc>
                <a:tc>
                  <a:txBody>
                    <a:bodyPr/>
                    <a:lstStyle/>
                    <a:p>
                      <a:endParaRPr lang="fr-FR" dirty="0"/>
                    </a:p>
                  </a:txBody>
                  <a:tcPr/>
                </a:tc>
                <a:tc>
                  <a:txBody>
                    <a:bodyPr/>
                    <a:lstStyle/>
                    <a:p>
                      <a:r>
                        <a:rPr lang="fr-FR" dirty="0" smtClean="0"/>
                        <a:t>100,00</a:t>
                      </a:r>
                      <a:endParaRPr lang="fr-FR" dirty="0"/>
                    </a:p>
                  </a:txBody>
                  <a:tcPr/>
                </a:tc>
              </a:tr>
            </a:tbl>
          </a:graphicData>
        </a:graphic>
      </p:graphicFrame>
      <p:sp>
        <p:nvSpPr>
          <p:cNvPr id="6" name="ZoneTexte 5"/>
          <p:cNvSpPr txBox="1"/>
          <p:nvPr/>
        </p:nvSpPr>
        <p:spPr>
          <a:xfrm>
            <a:off x="467544" y="246212"/>
            <a:ext cx="8134086" cy="369332"/>
          </a:xfrm>
          <a:prstGeom prst="rect">
            <a:avLst/>
          </a:prstGeom>
          <a:noFill/>
        </p:spPr>
        <p:txBody>
          <a:bodyPr wrap="none" rtlCol="0">
            <a:spAutoFit/>
          </a:bodyPr>
          <a:lstStyle/>
          <a:p>
            <a:r>
              <a:rPr lang="fr-FR" dirty="0" smtClean="0">
                <a:solidFill>
                  <a:prstClr val="black"/>
                </a:solidFill>
              </a:rPr>
              <a:t>1) On ouvre le compte 6037 et on « solde » le compte 37 en débitant le compte 6037</a:t>
            </a:r>
            <a:endParaRPr lang="fr-FR" dirty="0">
              <a:solidFill>
                <a:prstClr val="black"/>
              </a:solidFill>
            </a:endParaRPr>
          </a:p>
        </p:txBody>
      </p:sp>
      <p:sp>
        <p:nvSpPr>
          <p:cNvPr id="11" name="ZoneTexte 10"/>
          <p:cNvSpPr txBox="1"/>
          <p:nvPr/>
        </p:nvSpPr>
        <p:spPr>
          <a:xfrm>
            <a:off x="606557" y="2734761"/>
            <a:ext cx="8274894" cy="646331"/>
          </a:xfrm>
          <a:prstGeom prst="rect">
            <a:avLst/>
          </a:prstGeom>
          <a:noFill/>
        </p:spPr>
        <p:txBody>
          <a:bodyPr wrap="none" rtlCol="0">
            <a:spAutoFit/>
          </a:bodyPr>
          <a:lstStyle/>
          <a:p>
            <a:r>
              <a:rPr lang="fr-FR" dirty="0" smtClean="0"/>
              <a:t>2) On débite le compte 37 de la nouvelle valeur du stock, et on crédite le compte 6037</a:t>
            </a:r>
          </a:p>
          <a:p>
            <a:r>
              <a:rPr lang="fr-FR" dirty="0" smtClean="0"/>
              <a:t>du même montant</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585031058"/>
              </p:ext>
            </p:extLst>
          </p:nvPr>
        </p:nvGraphicFramePr>
        <p:xfrm>
          <a:off x="354529" y="3490666"/>
          <a:ext cx="8496942" cy="1537406"/>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fr-FR" dirty="0" smtClean="0"/>
                        <a:t>Mise à jour du compte de marchandises après inventaire</a:t>
                      </a:r>
                      <a:endParaRPr lang="fr-FR"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37</a:t>
                      </a:r>
                      <a:endParaRPr lang="fr-FR" dirty="0"/>
                    </a:p>
                  </a:txBody>
                  <a:tcPr/>
                </a:tc>
                <a:tc>
                  <a:txBody>
                    <a:bodyPr/>
                    <a:lstStyle/>
                    <a:p>
                      <a:endParaRPr lang="fr-FR" dirty="0">
                        <a:solidFill>
                          <a:schemeClr val="tx1"/>
                        </a:solidFill>
                      </a:endParaRPr>
                    </a:p>
                  </a:txBody>
                  <a:tcPr/>
                </a:tc>
                <a:tc>
                  <a:txBody>
                    <a:bodyPr/>
                    <a:lstStyle/>
                    <a:p>
                      <a:r>
                        <a:rPr lang="fr-FR" dirty="0" smtClean="0"/>
                        <a:t>Stocks</a:t>
                      </a:r>
                      <a:r>
                        <a:rPr lang="fr-FR" baseline="0" dirty="0" smtClean="0"/>
                        <a:t> </a:t>
                      </a:r>
                      <a:r>
                        <a:rPr lang="fr-FR" baseline="0" dirty="0" smtClean="0">
                          <a:solidFill>
                            <a:schemeClr val="tx1"/>
                          </a:solidFill>
                        </a:rPr>
                        <a:t>de marchandises</a:t>
                      </a:r>
                      <a:endParaRPr lang="fr-FR" dirty="0">
                        <a:solidFill>
                          <a:schemeClr val="tx1"/>
                        </a:solidFill>
                      </a:endParaRPr>
                    </a:p>
                  </a:txBody>
                  <a:tcPr/>
                </a:tc>
                <a:tc>
                  <a:txBody>
                    <a:bodyPr/>
                    <a:lstStyle/>
                    <a:p>
                      <a:r>
                        <a:rPr lang="fr-FR" dirty="0" smtClean="0"/>
                        <a:t>25</a:t>
                      </a:r>
                      <a:r>
                        <a:rPr lang="fr-FR" baseline="0" dirty="0" smtClean="0"/>
                        <a:t>0,00</a:t>
                      </a:r>
                      <a:endParaRPr lang="fr-FR" dirty="0"/>
                    </a:p>
                  </a:txBody>
                  <a:tcPr/>
                </a:tc>
                <a:tc>
                  <a:txBody>
                    <a:bodyPr/>
                    <a:lstStyle/>
                    <a:p>
                      <a:endParaRPr lang="fr-FR" dirty="0"/>
                    </a:p>
                  </a:txBody>
                  <a:tcPr/>
                </a:tc>
              </a:tr>
              <a:tr h="448663">
                <a:tc>
                  <a:txBody>
                    <a:bodyPr/>
                    <a:lstStyle/>
                    <a:p>
                      <a:endParaRPr lang="fr-FR" dirty="0"/>
                    </a:p>
                  </a:txBody>
                  <a:tcPr/>
                </a:tc>
                <a:tc>
                  <a:txBody>
                    <a:bodyPr/>
                    <a:lstStyle/>
                    <a:p>
                      <a:r>
                        <a:rPr lang="fr-FR" dirty="0" smtClean="0"/>
                        <a:t>6037</a:t>
                      </a:r>
                      <a:endParaRPr lang="fr-FR" dirty="0"/>
                    </a:p>
                  </a:txBody>
                  <a:tcPr/>
                </a:tc>
                <a:tc>
                  <a:txBody>
                    <a:bodyPr/>
                    <a:lstStyle/>
                    <a:p>
                      <a:r>
                        <a:rPr lang="fr-FR" dirty="0" smtClean="0">
                          <a:solidFill>
                            <a:schemeClr val="tx1"/>
                          </a:solidFill>
                        </a:rPr>
                        <a:t>Variation des stocks</a:t>
                      </a:r>
                      <a:r>
                        <a:rPr lang="fr-FR" baseline="0" dirty="0" smtClean="0">
                          <a:solidFill>
                            <a:schemeClr val="tx1"/>
                          </a:solidFill>
                        </a:rPr>
                        <a:t> </a:t>
                      </a:r>
                      <a:r>
                        <a:rPr lang="fr-FR" baseline="0" dirty="0" smtClean="0"/>
                        <a:t>de marchandises</a:t>
                      </a:r>
                      <a:endParaRPr lang="fr-FR" dirty="0"/>
                    </a:p>
                  </a:txBody>
                  <a:tcPr/>
                </a:tc>
                <a:tc>
                  <a:txBody>
                    <a:bodyPr/>
                    <a:lstStyle/>
                    <a:p>
                      <a:endParaRPr lang="fr-FR" dirty="0"/>
                    </a:p>
                  </a:txBody>
                  <a:tcPr/>
                </a:tc>
                <a:tc>
                  <a:txBody>
                    <a:bodyPr/>
                    <a:lstStyle/>
                    <a:p>
                      <a:r>
                        <a:rPr lang="fr-FR" dirty="0" smtClean="0"/>
                        <a:t>250,00</a:t>
                      </a:r>
                      <a:endParaRPr lang="fr-FR" dirty="0"/>
                    </a:p>
                  </a:txBody>
                  <a:tcPr/>
                </a:tc>
              </a:tr>
            </a:tbl>
          </a:graphicData>
        </a:graphic>
      </p:graphicFrame>
      <p:sp>
        <p:nvSpPr>
          <p:cNvPr id="14" name="Rectangle 13"/>
          <p:cNvSpPr/>
          <p:nvPr/>
        </p:nvSpPr>
        <p:spPr>
          <a:xfrm>
            <a:off x="354529" y="4221088"/>
            <a:ext cx="50405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054448" y="4645832"/>
            <a:ext cx="565224"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1667496" y="4217716"/>
            <a:ext cx="4032448"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6084168" y="4202796"/>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7524328" y="4645832"/>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652092" y="4645832"/>
            <a:ext cx="4025056" cy="3600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6893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19036507"/>
              </p:ext>
            </p:extLst>
          </p:nvPr>
        </p:nvGraphicFramePr>
        <p:xfrm>
          <a:off x="1486892" y="2098690"/>
          <a:ext cx="6096000" cy="2592288"/>
        </p:xfrm>
        <a:graphic>
          <a:graphicData uri="http://schemas.openxmlformats.org/drawingml/2006/table">
            <a:tbl>
              <a:tblPr firstRow="1" bandRow="1">
                <a:tableStyleId>{5C22544A-7EE6-4342-B048-85BDC9FD1C3A}</a:tableStyleId>
              </a:tblPr>
              <a:tblGrid>
                <a:gridCol w="3048000"/>
                <a:gridCol w="3048000"/>
              </a:tblGrid>
              <a:tr h="2592288">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 name="ZoneTexte 1"/>
          <p:cNvSpPr txBox="1"/>
          <p:nvPr/>
        </p:nvSpPr>
        <p:spPr>
          <a:xfrm>
            <a:off x="1712268" y="2940913"/>
            <a:ext cx="2520280" cy="400110"/>
          </a:xfrm>
          <a:prstGeom prst="rect">
            <a:avLst/>
          </a:prstGeom>
          <a:noFill/>
        </p:spPr>
        <p:txBody>
          <a:bodyPr wrap="square" rtlCol="0">
            <a:spAutoFit/>
          </a:bodyPr>
          <a:lstStyle/>
          <a:p>
            <a:pPr algn="ctr"/>
            <a:r>
              <a:rPr lang="fr-FR" sz="2000" dirty="0">
                <a:solidFill>
                  <a:srgbClr val="FF0000"/>
                </a:solidFill>
              </a:rPr>
              <a:t>Débit</a:t>
            </a:r>
          </a:p>
        </p:txBody>
      </p:sp>
      <p:sp>
        <p:nvSpPr>
          <p:cNvPr id="3" name="ZoneTexte 2"/>
          <p:cNvSpPr txBox="1"/>
          <p:nvPr/>
        </p:nvSpPr>
        <p:spPr>
          <a:xfrm>
            <a:off x="4626274" y="2944981"/>
            <a:ext cx="2664296" cy="400110"/>
          </a:xfrm>
          <a:prstGeom prst="rect">
            <a:avLst/>
          </a:prstGeom>
          <a:noFill/>
        </p:spPr>
        <p:txBody>
          <a:bodyPr wrap="square" rtlCol="0">
            <a:spAutoFit/>
          </a:bodyPr>
          <a:lstStyle/>
          <a:p>
            <a:pPr algn="ctr"/>
            <a:r>
              <a:rPr lang="fr-FR" sz="2000" dirty="0">
                <a:solidFill>
                  <a:srgbClr val="7030A0"/>
                </a:solidFill>
              </a:rPr>
              <a:t>Crédit</a:t>
            </a:r>
          </a:p>
        </p:txBody>
      </p:sp>
      <p:sp>
        <p:nvSpPr>
          <p:cNvPr id="6" name="ZoneTexte 5"/>
          <p:cNvSpPr txBox="1"/>
          <p:nvPr/>
        </p:nvSpPr>
        <p:spPr>
          <a:xfrm>
            <a:off x="3347864" y="764704"/>
            <a:ext cx="2520280" cy="400110"/>
          </a:xfrm>
          <a:prstGeom prst="rect">
            <a:avLst/>
          </a:prstGeom>
          <a:noFill/>
        </p:spPr>
        <p:txBody>
          <a:bodyPr wrap="square" rtlCol="0">
            <a:spAutoFit/>
          </a:bodyPr>
          <a:lstStyle/>
          <a:p>
            <a:pPr algn="ctr"/>
            <a:r>
              <a:rPr lang="fr-FR" sz="2000" b="1" dirty="0">
                <a:solidFill>
                  <a:prstClr val="black"/>
                </a:solidFill>
              </a:rPr>
              <a:t>COMPTE EN T</a:t>
            </a:r>
          </a:p>
        </p:txBody>
      </p:sp>
      <p:sp>
        <p:nvSpPr>
          <p:cNvPr id="5" name="ZoneTexte 4"/>
          <p:cNvSpPr txBox="1"/>
          <p:nvPr/>
        </p:nvSpPr>
        <p:spPr>
          <a:xfrm>
            <a:off x="3078102" y="1665724"/>
            <a:ext cx="2880320" cy="369332"/>
          </a:xfrm>
          <a:prstGeom prst="rect">
            <a:avLst/>
          </a:prstGeom>
          <a:noFill/>
        </p:spPr>
        <p:txBody>
          <a:bodyPr wrap="square" rtlCol="0">
            <a:spAutoFit/>
          </a:bodyPr>
          <a:lstStyle/>
          <a:p>
            <a:r>
              <a:rPr lang="fr-FR" dirty="0" smtClean="0">
                <a:solidFill>
                  <a:prstClr val="black"/>
                </a:solidFill>
              </a:rPr>
              <a:t>Nom ou numéro </a:t>
            </a:r>
            <a:r>
              <a:rPr lang="fr-FR" dirty="0">
                <a:solidFill>
                  <a:prstClr val="black"/>
                </a:solidFill>
              </a:rPr>
              <a:t>du compte</a:t>
            </a:r>
          </a:p>
        </p:txBody>
      </p:sp>
      <p:sp>
        <p:nvSpPr>
          <p:cNvPr id="9" name="ZoneTexte 8"/>
          <p:cNvSpPr txBox="1"/>
          <p:nvPr/>
        </p:nvSpPr>
        <p:spPr>
          <a:xfrm>
            <a:off x="1043608" y="5373216"/>
            <a:ext cx="7584127" cy="923330"/>
          </a:xfrm>
          <a:prstGeom prst="rect">
            <a:avLst/>
          </a:prstGeom>
          <a:noFill/>
        </p:spPr>
        <p:txBody>
          <a:bodyPr wrap="none" rtlCol="0">
            <a:spAutoFit/>
          </a:bodyPr>
          <a:lstStyle/>
          <a:p>
            <a:r>
              <a:rPr lang="fr-FR" i="1" dirty="0" smtClean="0"/>
              <a:t>« si </a:t>
            </a:r>
            <a:r>
              <a:rPr lang="fr-FR" i="1" dirty="0" err="1" smtClean="0"/>
              <a:t>deve</a:t>
            </a:r>
            <a:r>
              <a:rPr lang="fr-FR" i="1" dirty="0" smtClean="0"/>
              <a:t> da per se </a:t>
            </a:r>
            <a:r>
              <a:rPr lang="fr-FR" i="1" dirty="0" err="1" smtClean="0"/>
              <a:t>fare</a:t>
            </a:r>
            <a:r>
              <a:rPr lang="fr-FR" i="1" dirty="0" smtClean="0"/>
              <a:t> </a:t>
            </a:r>
            <a:r>
              <a:rPr lang="fr-FR" i="1" dirty="0" err="1" smtClean="0"/>
              <a:t>una</a:t>
            </a:r>
            <a:r>
              <a:rPr lang="fr-FR" i="1" dirty="0" smtClean="0"/>
              <a:t> partita, </a:t>
            </a:r>
            <a:r>
              <a:rPr lang="fr-FR" i="1" dirty="0" err="1" smtClean="0"/>
              <a:t>quella</a:t>
            </a:r>
            <a:r>
              <a:rPr lang="fr-FR" i="1" dirty="0" smtClean="0"/>
              <a:t> </a:t>
            </a:r>
            <a:r>
              <a:rPr lang="fr-FR" i="1" dirty="0" err="1" smtClean="0"/>
              <a:t>del</a:t>
            </a:r>
            <a:r>
              <a:rPr lang="fr-FR" i="1" dirty="0" smtClean="0"/>
              <a:t> </a:t>
            </a:r>
            <a:r>
              <a:rPr lang="fr-FR" i="1" dirty="0" err="1" smtClean="0">
                <a:solidFill>
                  <a:srgbClr val="FF0000"/>
                </a:solidFill>
              </a:rPr>
              <a:t>debitore</a:t>
            </a:r>
            <a:r>
              <a:rPr lang="fr-FR" i="1" dirty="0" smtClean="0"/>
              <a:t> </a:t>
            </a:r>
            <a:r>
              <a:rPr lang="fr-FR" i="1" dirty="0" err="1" smtClean="0"/>
              <a:t>ponere</a:t>
            </a:r>
            <a:r>
              <a:rPr lang="fr-FR" i="1" dirty="0" smtClean="0"/>
              <a:t> a la man </a:t>
            </a:r>
            <a:r>
              <a:rPr lang="fr-FR" i="1" dirty="0" err="1" smtClean="0">
                <a:solidFill>
                  <a:srgbClr val="FF0000"/>
                </a:solidFill>
              </a:rPr>
              <a:t>sinistra</a:t>
            </a:r>
            <a:endParaRPr lang="fr-FR" i="1" dirty="0" smtClean="0">
              <a:solidFill>
                <a:srgbClr val="FF0000"/>
              </a:solidFill>
            </a:endParaRPr>
          </a:p>
          <a:p>
            <a:r>
              <a:rPr lang="fr-FR" i="1" dirty="0"/>
              <a:t>e</a:t>
            </a:r>
            <a:r>
              <a:rPr lang="fr-FR" i="1" dirty="0" smtClean="0"/>
              <a:t> </a:t>
            </a:r>
            <a:r>
              <a:rPr lang="fr-FR" i="1" dirty="0" err="1" smtClean="0"/>
              <a:t>quella</a:t>
            </a:r>
            <a:r>
              <a:rPr lang="fr-FR" i="1" dirty="0" smtClean="0"/>
              <a:t> </a:t>
            </a:r>
            <a:r>
              <a:rPr lang="fr-FR" i="1" dirty="0" err="1" smtClean="0"/>
              <a:t>del</a:t>
            </a:r>
            <a:r>
              <a:rPr lang="fr-FR" i="1" dirty="0" smtClean="0"/>
              <a:t> </a:t>
            </a:r>
            <a:r>
              <a:rPr lang="fr-FR" i="1" dirty="0" err="1" smtClean="0">
                <a:solidFill>
                  <a:srgbClr val="7030A0"/>
                </a:solidFill>
              </a:rPr>
              <a:t>creditore</a:t>
            </a:r>
            <a:r>
              <a:rPr lang="fr-FR" i="1" dirty="0" smtClean="0"/>
              <a:t> a la man </a:t>
            </a:r>
            <a:r>
              <a:rPr lang="fr-FR" i="1" dirty="0" err="1" smtClean="0">
                <a:solidFill>
                  <a:srgbClr val="7030A0"/>
                </a:solidFill>
              </a:rPr>
              <a:t>dextra</a:t>
            </a:r>
            <a:r>
              <a:rPr lang="fr-FR" i="1" dirty="0" smtClean="0"/>
              <a:t> »</a:t>
            </a:r>
          </a:p>
          <a:p>
            <a:r>
              <a:rPr lang="fr-FR" dirty="0" smtClean="0"/>
              <a:t>(ibidem, </a:t>
            </a:r>
            <a:r>
              <a:rPr lang="fr-FR" dirty="0" err="1" smtClean="0"/>
              <a:t>Capitolo</a:t>
            </a:r>
            <a:r>
              <a:rPr lang="fr-FR" dirty="0" smtClean="0"/>
              <a:t> XIV)</a:t>
            </a:r>
            <a:endParaRPr lang="fr-FR" dirty="0"/>
          </a:p>
        </p:txBody>
      </p:sp>
    </p:spTree>
    <p:extLst>
      <p:ext uri="{BB962C8B-B14F-4D97-AF65-F5344CB8AC3E}">
        <p14:creationId xmlns:p14="http://schemas.microsoft.com/office/powerpoint/2010/main" val="4008274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0"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94" y="440462"/>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47"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3246438"/>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19" y="30035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268014" y="623024"/>
            <a:ext cx="432048" cy="264952"/>
          </a:xfrm>
          <a:prstGeom prst="rect">
            <a:avLst/>
          </a:prstGeom>
          <a:noFill/>
        </p:spPr>
        <p:txBody>
          <a:bodyPr wrap="square" rtlCol="0">
            <a:spAutoFit/>
          </a:bodyPr>
          <a:lstStyle/>
          <a:p>
            <a:pPr algn="ctr"/>
            <a:endParaRPr lang="fr-FR" dirty="0">
              <a:solidFill>
                <a:prstClr val="black"/>
              </a:solidFill>
            </a:endParaRPr>
          </a:p>
        </p:txBody>
      </p:sp>
      <p:sp>
        <p:nvSpPr>
          <p:cNvPr id="19" name="ZoneTexte 18"/>
          <p:cNvSpPr txBox="1"/>
          <p:nvPr/>
        </p:nvSpPr>
        <p:spPr>
          <a:xfrm>
            <a:off x="5216991" y="958526"/>
            <a:ext cx="864095" cy="369332"/>
          </a:xfrm>
          <a:prstGeom prst="rect">
            <a:avLst/>
          </a:prstGeom>
          <a:noFill/>
        </p:spPr>
        <p:txBody>
          <a:bodyPr wrap="square" rtlCol="0">
            <a:spAutoFit/>
          </a:bodyPr>
          <a:lstStyle/>
          <a:p>
            <a:pPr algn="ctr"/>
            <a:r>
              <a:rPr lang="fr-FR" b="1" dirty="0" smtClean="0">
                <a:solidFill>
                  <a:prstClr val="black"/>
                </a:solidFill>
              </a:rPr>
              <a:t>31</a:t>
            </a:r>
            <a:endParaRPr lang="fr-FR" b="1" dirty="0">
              <a:solidFill>
                <a:prstClr val="black"/>
              </a:solidFill>
            </a:endParaRPr>
          </a:p>
        </p:txBody>
      </p:sp>
      <p:sp>
        <p:nvSpPr>
          <p:cNvPr id="21" name="ZoneTexte 20"/>
          <p:cNvSpPr txBox="1"/>
          <p:nvPr/>
        </p:nvSpPr>
        <p:spPr>
          <a:xfrm>
            <a:off x="1729965" y="949163"/>
            <a:ext cx="864095" cy="369332"/>
          </a:xfrm>
          <a:prstGeom prst="rect">
            <a:avLst/>
          </a:prstGeom>
          <a:noFill/>
        </p:spPr>
        <p:txBody>
          <a:bodyPr wrap="square" rtlCol="0">
            <a:spAutoFit/>
          </a:bodyPr>
          <a:lstStyle/>
          <a:p>
            <a:pPr algn="ctr"/>
            <a:r>
              <a:rPr lang="fr-FR" b="1" dirty="0" smtClean="0">
                <a:solidFill>
                  <a:prstClr val="black"/>
                </a:solidFill>
              </a:rPr>
              <a:t>6031</a:t>
            </a:r>
            <a:endParaRPr lang="fr-FR" b="1" dirty="0">
              <a:solidFill>
                <a:prstClr val="black"/>
              </a:solidFill>
            </a:endParaRPr>
          </a:p>
        </p:txBody>
      </p:sp>
      <p:sp>
        <p:nvSpPr>
          <p:cNvPr id="22" name="ZoneTexte 21"/>
          <p:cNvSpPr txBox="1"/>
          <p:nvPr/>
        </p:nvSpPr>
        <p:spPr>
          <a:xfrm>
            <a:off x="1729965" y="2974811"/>
            <a:ext cx="864095" cy="369332"/>
          </a:xfrm>
          <a:prstGeom prst="rect">
            <a:avLst/>
          </a:prstGeom>
          <a:noFill/>
        </p:spPr>
        <p:txBody>
          <a:bodyPr wrap="square" rtlCol="0">
            <a:spAutoFit/>
          </a:bodyPr>
          <a:lstStyle/>
          <a:p>
            <a:pPr algn="ctr"/>
            <a:r>
              <a:rPr lang="fr-FR" b="1" dirty="0" smtClean="0">
                <a:solidFill>
                  <a:prstClr val="black"/>
                </a:solidFill>
              </a:rPr>
              <a:t>6037</a:t>
            </a:r>
            <a:endParaRPr lang="fr-FR" b="1" dirty="0">
              <a:solidFill>
                <a:prstClr val="black"/>
              </a:solidFill>
            </a:endParaRPr>
          </a:p>
        </p:txBody>
      </p:sp>
      <p:graphicFrame>
        <p:nvGraphicFramePr>
          <p:cNvPr id="25" name="Tableau 24"/>
          <p:cNvGraphicFramePr>
            <a:graphicFrameLocks noGrp="1"/>
          </p:cNvGraphicFramePr>
          <p:nvPr>
            <p:extLst>
              <p:ext uri="{D42A27DB-BD31-4B8C-83A1-F6EECF244321}">
                <p14:modId xmlns:p14="http://schemas.microsoft.com/office/powerpoint/2010/main" val="841033573"/>
              </p:ext>
            </p:extLst>
          </p:nvPr>
        </p:nvGraphicFramePr>
        <p:xfrm>
          <a:off x="1171586" y="1316401"/>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6" name="ZoneTexte 25"/>
          <p:cNvSpPr txBox="1"/>
          <p:nvPr/>
        </p:nvSpPr>
        <p:spPr>
          <a:xfrm>
            <a:off x="4508518" y="1635635"/>
            <a:ext cx="1095152" cy="307777"/>
          </a:xfrm>
          <a:prstGeom prst="rect">
            <a:avLst/>
          </a:prstGeom>
          <a:noFill/>
        </p:spPr>
        <p:txBody>
          <a:bodyPr wrap="square" rtlCol="0">
            <a:spAutoFit/>
          </a:bodyPr>
          <a:lstStyle/>
          <a:p>
            <a:pPr algn="r"/>
            <a:r>
              <a:rPr lang="fr-FR" sz="1400" dirty="0" smtClean="0">
                <a:solidFill>
                  <a:srgbClr val="00B050"/>
                </a:solidFill>
              </a:rPr>
              <a:t>2 500,00</a:t>
            </a:r>
            <a:endParaRPr lang="fr-FR" sz="1400" dirty="0">
              <a:solidFill>
                <a:srgbClr val="00B050"/>
              </a:solidFill>
            </a:endParaRPr>
          </a:p>
        </p:txBody>
      </p:sp>
      <p:sp>
        <p:nvSpPr>
          <p:cNvPr id="27" name="ZoneTexte 26"/>
          <p:cNvSpPr txBox="1"/>
          <p:nvPr/>
        </p:nvSpPr>
        <p:spPr>
          <a:xfrm>
            <a:off x="2170271" y="3414036"/>
            <a:ext cx="1146462" cy="307777"/>
          </a:xfrm>
          <a:prstGeom prst="rect">
            <a:avLst/>
          </a:prstGeom>
          <a:noFill/>
        </p:spPr>
        <p:txBody>
          <a:bodyPr wrap="square" rtlCol="0">
            <a:spAutoFit/>
          </a:bodyPr>
          <a:lstStyle/>
          <a:p>
            <a:r>
              <a:rPr lang="fr-FR" sz="1400" dirty="0" smtClean="0">
                <a:solidFill>
                  <a:srgbClr val="00B050"/>
                </a:solidFill>
              </a:rPr>
              <a:t>250,00</a:t>
            </a:r>
            <a:endParaRPr lang="fr-FR" sz="1400" dirty="0">
              <a:solidFill>
                <a:srgbClr val="00B050"/>
              </a:solidFill>
            </a:endParaRPr>
          </a:p>
        </p:txBody>
      </p:sp>
      <p:sp>
        <p:nvSpPr>
          <p:cNvPr id="28" name="ZoneTexte 27"/>
          <p:cNvSpPr txBox="1"/>
          <p:nvPr/>
        </p:nvSpPr>
        <p:spPr>
          <a:xfrm>
            <a:off x="2397709" y="1133098"/>
            <a:ext cx="864095" cy="369332"/>
          </a:xfrm>
          <a:prstGeom prst="rect">
            <a:avLst/>
          </a:prstGeom>
          <a:noFill/>
        </p:spPr>
        <p:txBody>
          <a:bodyPr wrap="square" rtlCol="0">
            <a:spAutoFit/>
          </a:bodyPr>
          <a:lstStyle/>
          <a:p>
            <a:endParaRPr lang="fr-FR" dirty="0">
              <a:solidFill>
                <a:prstClr val="black"/>
              </a:solidFill>
            </a:endParaRPr>
          </a:p>
        </p:txBody>
      </p:sp>
      <p:sp>
        <p:nvSpPr>
          <p:cNvPr id="32" name="ZoneTexte 31"/>
          <p:cNvSpPr txBox="1"/>
          <p:nvPr/>
        </p:nvSpPr>
        <p:spPr>
          <a:xfrm>
            <a:off x="4644552" y="1075183"/>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770424782"/>
              </p:ext>
            </p:extLst>
          </p:nvPr>
        </p:nvGraphicFramePr>
        <p:xfrm>
          <a:off x="4642196" y="3397957"/>
          <a:ext cx="2090218" cy="1086986"/>
        </p:xfrm>
        <a:graphic>
          <a:graphicData uri="http://schemas.openxmlformats.org/drawingml/2006/table">
            <a:tbl>
              <a:tblPr firstRow="1" bandRow="1">
                <a:tableStyleId>{5C22544A-7EE6-4342-B048-85BDC9FD1C3A}</a:tableStyleId>
              </a:tblPr>
              <a:tblGrid>
                <a:gridCol w="987047"/>
                <a:gridCol w="1103171"/>
              </a:tblGrid>
              <a:tr h="108698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6" name="ZoneTexte 35"/>
          <p:cNvSpPr txBox="1"/>
          <p:nvPr/>
        </p:nvSpPr>
        <p:spPr>
          <a:xfrm>
            <a:off x="6881923" y="1053392"/>
            <a:ext cx="864095" cy="369332"/>
          </a:xfrm>
          <a:prstGeom prst="rect">
            <a:avLst/>
          </a:prstGeom>
          <a:noFill/>
        </p:spPr>
        <p:txBody>
          <a:bodyPr wrap="square" rtlCol="0">
            <a:spAutoFit/>
          </a:bodyPr>
          <a:lstStyle/>
          <a:p>
            <a:endParaRPr lang="fr-FR" dirty="0">
              <a:solidFill>
                <a:prstClr val="black"/>
              </a:solidFill>
            </a:endParaRPr>
          </a:p>
        </p:txBody>
      </p:sp>
      <p:sp>
        <p:nvSpPr>
          <p:cNvPr id="40" name="ZoneTexte 39"/>
          <p:cNvSpPr txBox="1"/>
          <p:nvPr/>
        </p:nvSpPr>
        <p:spPr>
          <a:xfrm>
            <a:off x="333352" y="3572118"/>
            <a:ext cx="864095" cy="369332"/>
          </a:xfrm>
          <a:prstGeom prst="rect">
            <a:avLst/>
          </a:prstGeom>
          <a:noFill/>
        </p:spPr>
        <p:txBody>
          <a:bodyPr wrap="square" rtlCol="0">
            <a:spAutoFit/>
          </a:bodyPr>
          <a:lstStyle/>
          <a:p>
            <a:endParaRPr lang="fr-FR" dirty="0">
              <a:solidFill>
                <a:prstClr val="black"/>
              </a:solidFill>
            </a:endParaRPr>
          </a:p>
        </p:txBody>
      </p:sp>
      <p:sp>
        <p:nvSpPr>
          <p:cNvPr id="44" name="ZoneTexte 43"/>
          <p:cNvSpPr txBox="1"/>
          <p:nvPr/>
        </p:nvSpPr>
        <p:spPr>
          <a:xfrm>
            <a:off x="3010771" y="3567926"/>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9" name="Tableau 48"/>
          <p:cNvGraphicFramePr>
            <a:graphicFrameLocks noGrp="1"/>
          </p:cNvGraphicFramePr>
          <p:nvPr>
            <p:extLst>
              <p:ext uri="{D42A27DB-BD31-4B8C-83A1-F6EECF244321}">
                <p14:modId xmlns:p14="http://schemas.microsoft.com/office/powerpoint/2010/main" val="559261664"/>
              </p:ext>
            </p:extLst>
          </p:nvPr>
        </p:nvGraphicFramePr>
        <p:xfrm>
          <a:off x="4642196" y="1306344"/>
          <a:ext cx="2090218" cy="1099865"/>
        </p:xfrm>
        <a:graphic>
          <a:graphicData uri="http://schemas.openxmlformats.org/drawingml/2006/table">
            <a:tbl>
              <a:tblPr firstRow="1" bandRow="1">
                <a:tableStyleId>{5C22544A-7EE6-4342-B048-85BDC9FD1C3A}</a:tableStyleId>
              </a:tblPr>
              <a:tblGrid>
                <a:gridCol w="985166"/>
                <a:gridCol w="1105052"/>
              </a:tblGrid>
              <a:tr h="1099865">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0" name="ZoneTexte 49"/>
          <p:cNvSpPr txBox="1"/>
          <p:nvPr/>
        </p:nvSpPr>
        <p:spPr>
          <a:xfrm>
            <a:off x="1046271" y="3414037"/>
            <a:ext cx="1095152" cy="307777"/>
          </a:xfrm>
          <a:prstGeom prst="rect">
            <a:avLst/>
          </a:prstGeom>
          <a:noFill/>
        </p:spPr>
        <p:txBody>
          <a:bodyPr wrap="square" rtlCol="0">
            <a:spAutoFit/>
          </a:bodyPr>
          <a:lstStyle/>
          <a:p>
            <a:pPr algn="r"/>
            <a:r>
              <a:rPr lang="fr-FR" sz="1400" dirty="0">
                <a:solidFill>
                  <a:srgbClr val="00B0F0"/>
                </a:solidFill>
              </a:rPr>
              <a:t>1</a:t>
            </a:r>
            <a:r>
              <a:rPr lang="fr-FR" sz="1400" dirty="0" smtClean="0">
                <a:solidFill>
                  <a:srgbClr val="00B0F0"/>
                </a:solidFill>
              </a:rPr>
              <a:t>00,00</a:t>
            </a:r>
            <a:endParaRPr lang="fr-FR" sz="1400" dirty="0">
              <a:solidFill>
                <a:srgbClr val="00B0F0"/>
              </a:solidFill>
            </a:endParaRPr>
          </a:p>
        </p:txBody>
      </p:sp>
      <p:sp>
        <p:nvSpPr>
          <p:cNvPr id="57" name="ZoneTexte 56"/>
          <p:cNvSpPr txBox="1"/>
          <p:nvPr/>
        </p:nvSpPr>
        <p:spPr>
          <a:xfrm>
            <a:off x="5649038" y="1341603"/>
            <a:ext cx="1095152" cy="307777"/>
          </a:xfrm>
          <a:prstGeom prst="rect">
            <a:avLst/>
          </a:prstGeom>
          <a:noFill/>
        </p:spPr>
        <p:txBody>
          <a:bodyPr wrap="square" rtlCol="0">
            <a:spAutoFit/>
          </a:bodyPr>
          <a:lstStyle/>
          <a:p>
            <a:r>
              <a:rPr lang="fr-FR" sz="1400" b="1" dirty="0" smtClean="0">
                <a:solidFill>
                  <a:srgbClr val="00B0F0"/>
                </a:solidFill>
              </a:rPr>
              <a:t>500,00</a:t>
            </a:r>
            <a:endParaRPr lang="fr-FR" sz="1400" b="1" dirty="0">
              <a:solidFill>
                <a:srgbClr val="00B0F0"/>
              </a:solidFill>
            </a:endParaRPr>
          </a:p>
        </p:txBody>
      </p:sp>
      <p:sp>
        <p:nvSpPr>
          <p:cNvPr id="58" name="ZoneTexte 57"/>
          <p:cNvSpPr txBox="1"/>
          <p:nvPr/>
        </p:nvSpPr>
        <p:spPr>
          <a:xfrm>
            <a:off x="1229495" y="1336837"/>
            <a:ext cx="845312" cy="307777"/>
          </a:xfrm>
          <a:prstGeom prst="rect">
            <a:avLst/>
          </a:prstGeom>
          <a:noFill/>
        </p:spPr>
        <p:txBody>
          <a:bodyPr wrap="square" rtlCol="0">
            <a:spAutoFit/>
          </a:bodyPr>
          <a:lstStyle/>
          <a:p>
            <a:pPr algn="r"/>
            <a:r>
              <a:rPr lang="fr-FR" sz="1400" dirty="0" smtClean="0">
                <a:solidFill>
                  <a:srgbClr val="FF0000"/>
                </a:solidFill>
              </a:rPr>
              <a:t> </a:t>
            </a:r>
            <a:r>
              <a:rPr lang="fr-FR" sz="1400" b="1" dirty="0" smtClean="0">
                <a:solidFill>
                  <a:srgbClr val="00B0F0"/>
                </a:solidFill>
              </a:rPr>
              <a:t>500,00</a:t>
            </a:r>
            <a:endParaRPr lang="fr-FR" sz="1400" b="1" dirty="0">
              <a:solidFill>
                <a:srgbClr val="00B0F0"/>
              </a:solidFill>
            </a:endParaRPr>
          </a:p>
        </p:txBody>
      </p:sp>
      <p:sp>
        <p:nvSpPr>
          <p:cNvPr id="59" name="ZoneTexte 58"/>
          <p:cNvSpPr txBox="1"/>
          <p:nvPr/>
        </p:nvSpPr>
        <p:spPr>
          <a:xfrm>
            <a:off x="4224262" y="1327858"/>
            <a:ext cx="1335932" cy="307777"/>
          </a:xfrm>
          <a:prstGeom prst="rect">
            <a:avLst/>
          </a:prstGeom>
          <a:noFill/>
        </p:spPr>
        <p:txBody>
          <a:bodyPr wrap="square" rtlCol="0">
            <a:spAutoFit/>
          </a:bodyPr>
          <a:lstStyle/>
          <a:p>
            <a:pPr algn="r"/>
            <a:r>
              <a:rPr lang="fr-FR" sz="1400" dirty="0" smtClean="0"/>
              <a:t>500,00</a:t>
            </a:r>
            <a:endParaRPr lang="fr-FR" sz="1400" dirty="0"/>
          </a:p>
        </p:txBody>
      </p:sp>
      <p:sp>
        <p:nvSpPr>
          <p:cNvPr id="6" name="ZoneTexte 5"/>
          <p:cNvSpPr txBox="1"/>
          <p:nvPr/>
        </p:nvSpPr>
        <p:spPr>
          <a:xfrm>
            <a:off x="1729965" y="97701"/>
            <a:ext cx="6184306" cy="707886"/>
          </a:xfrm>
          <a:prstGeom prst="rect">
            <a:avLst/>
          </a:prstGeom>
          <a:noFill/>
        </p:spPr>
        <p:txBody>
          <a:bodyPr wrap="square" rtlCol="0">
            <a:spAutoFit/>
          </a:bodyPr>
          <a:lstStyle/>
          <a:p>
            <a:pPr algn="ctr"/>
            <a:r>
              <a:rPr lang="fr-FR" sz="2000" b="1" dirty="0" smtClean="0">
                <a:solidFill>
                  <a:prstClr val="black"/>
                </a:solidFill>
              </a:rPr>
              <a:t>Report sur les « comptes en T » :</a:t>
            </a:r>
            <a:endParaRPr lang="fr-FR" sz="2000" b="1" dirty="0">
              <a:solidFill>
                <a:prstClr val="black"/>
              </a:solidFill>
            </a:endParaRPr>
          </a:p>
          <a:p>
            <a:endParaRPr lang="fr-FR" sz="2000" b="1" dirty="0">
              <a:solidFill>
                <a:prstClr val="black"/>
              </a:solidFill>
            </a:endParaRPr>
          </a:p>
        </p:txBody>
      </p:sp>
      <p:sp>
        <p:nvSpPr>
          <p:cNvPr id="39" name="ZoneTexte 38"/>
          <p:cNvSpPr txBox="1"/>
          <p:nvPr/>
        </p:nvSpPr>
        <p:spPr>
          <a:xfrm>
            <a:off x="5098688" y="2989654"/>
            <a:ext cx="1006540" cy="369332"/>
          </a:xfrm>
          <a:prstGeom prst="rect">
            <a:avLst/>
          </a:prstGeom>
          <a:noFill/>
        </p:spPr>
        <p:txBody>
          <a:bodyPr wrap="square" rtlCol="0">
            <a:spAutoFit/>
          </a:bodyPr>
          <a:lstStyle/>
          <a:p>
            <a:pPr algn="ctr"/>
            <a:r>
              <a:rPr lang="fr-FR" b="1" dirty="0" smtClean="0">
                <a:solidFill>
                  <a:prstClr val="black"/>
                </a:solidFill>
              </a:rPr>
              <a:t>37</a:t>
            </a:r>
            <a:endParaRPr lang="fr-FR" b="1" dirty="0">
              <a:solidFill>
                <a:prstClr val="black"/>
              </a:solidFill>
            </a:endParaRPr>
          </a:p>
        </p:txBody>
      </p:sp>
      <p:graphicFrame>
        <p:nvGraphicFramePr>
          <p:cNvPr id="43" name="Tableau 42"/>
          <p:cNvGraphicFramePr>
            <a:graphicFrameLocks noGrp="1"/>
          </p:cNvGraphicFramePr>
          <p:nvPr>
            <p:extLst>
              <p:ext uri="{D42A27DB-BD31-4B8C-83A1-F6EECF244321}">
                <p14:modId xmlns:p14="http://schemas.microsoft.com/office/powerpoint/2010/main" val="3239613699"/>
              </p:ext>
            </p:extLst>
          </p:nvPr>
        </p:nvGraphicFramePr>
        <p:xfrm>
          <a:off x="1154203" y="3414036"/>
          <a:ext cx="2090218" cy="1125996"/>
        </p:xfrm>
        <a:graphic>
          <a:graphicData uri="http://schemas.openxmlformats.org/drawingml/2006/table">
            <a:tbl>
              <a:tblPr firstRow="1" bandRow="1">
                <a:tableStyleId>{5C22544A-7EE6-4342-B048-85BDC9FD1C3A}</a:tableStyleId>
              </a:tblPr>
              <a:tblGrid>
                <a:gridCol w="985166"/>
                <a:gridCol w="1105052"/>
              </a:tblGrid>
              <a:tr h="1125996">
                <a:tc>
                  <a:txBody>
                    <a:bodyPr/>
                    <a:lstStyle/>
                    <a:p>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6" name="ZoneTexte 45"/>
          <p:cNvSpPr txBox="1"/>
          <p:nvPr/>
        </p:nvSpPr>
        <p:spPr>
          <a:xfrm>
            <a:off x="4456224" y="3466934"/>
            <a:ext cx="1095152" cy="307777"/>
          </a:xfrm>
          <a:prstGeom prst="rect">
            <a:avLst/>
          </a:prstGeom>
          <a:noFill/>
        </p:spPr>
        <p:txBody>
          <a:bodyPr wrap="square" rtlCol="0">
            <a:spAutoFit/>
          </a:bodyPr>
          <a:lstStyle/>
          <a:p>
            <a:pPr algn="r"/>
            <a:r>
              <a:rPr lang="fr-FR" sz="1400" dirty="0">
                <a:solidFill>
                  <a:prstClr val="black"/>
                </a:solidFill>
              </a:rPr>
              <a:t>1</a:t>
            </a:r>
            <a:r>
              <a:rPr lang="fr-FR" sz="1400" dirty="0" smtClean="0">
                <a:solidFill>
                  <a:prstClr val="black"/>
                </a:solidFill>
              </a:rPr>
              <a:t>00,00</a:t>
            </a:r>
            <a:endParaRPr lang="fr-FR" sz="1400" dirty="0">
              <a:solidFill>
                <a:prstClr val="black"/>
              </a:solidFill>
            </a:endParaRPr>
          </a:p>
        </p:txBody>
      </p:sp>
      <p:sp>
        <p:nvSpPr>
          <p:cNvPr id="47" name="ZoneTexte 46"/>
          <p:cNvSpPr txBox="1"/>
          <p:nvPr/>
        </p:nvSpPr>
        <p:spPr>
          <a:xfrm>
            <a:off x="5687305" y="3475087"/>
            <a:ext cx="1311537" cy="307777"/>
          </a:xfrm>
          <a:prstGeom prst="rect">
            <a:avLst/>
          </a:prstGeom>
          <a:noFill/>
        </p:spPr>
        <p:txBody>
          <a:bodyPr wrap="square" rtlCol="0">
            <a:spAutoFit/>
          </a:bodyPr>
          <a:lstStyle/>
          <a:p>
            <a:r>
              <a:rPr lang="fr-FR" sz="1400" dirty="0">
                <a:solidFill>
                  <a:srgbClr val="00B0F0"/>
                </a:solidFill>
              </a:rPr>
              <a:t>1</a:t>
            </a:r>
            <a:r>
              <a:rPr lang="fr-FR" sz="1400" dirty="0" smtClean="0">
                <a:solidFill>
                  <a:srgbClr val="00B0F0"/>
                </a:solidFill>
              </a:rPr>
              <a:t>00,00</a:t>
            </a:r>
            <a:endParaRPr lang="fr-FR" sz="1400" dirty="0">
              <a:solidFill>
                <a:srgbClr val="00B0F0"/>
              </a:solidFill>
            </a:endParaRPr>
          </a:p>
        </p:txBody>
      </p:sp>
      <p:sp>
        <p:nvSpPr>
          <p:cNvPr id="37" name="ZoneTexte 36"/>
          <p:cNvSpPr txBox="1"/>
          <p:nvPr/>
        </p:nvSpPr>
        <p:spPr>
          <a:xfrm>
            <a:off x="2199312" y="1351018"/>
            <a:ext cx="1146462" cy="307777"/>
          </a:xfrm>
          <a:prstGeom prst="rect">
            <a:avLst/>
          </a:prstGeom>
          <a:noFill/>
        </p:spPr>
        <p:txBody>
          <a:bodyPr wrap="square" rtlCol="0">
            <a:spAutoFit/>
          </a:bodyPr>
          <a:lstStyle/>
          <a:p>
            <a:r>
              <a:rPr lang="fr-FR" sz="1400" dirty="0" smtClean="0">
                <a:solidFill>
                  <a:srgbClr val="00B050"/>
                </a:solidFill>
              </a:rPr>
              <a:t>2 500,00</a:t>
            </a:r>
            <a:endParaRPr lang="fr-FR" sz="1400" dirty="0">
              <a:solidFill>
                <a:srgbClr val="00B050"/>
              </a:solidFill>
            </a:endParaRPr>
          </a:p>
        </p:txBody>
      </p:sp>
      <p:sp>
        <p:nvSpPr>
          <p:cNvPr id="38" name="ZoneTexte 37"/>
          <p:cNvSpPr txBox="1"/>
          <p:nvPr/>
        </p:nvSpPr>
        <p:spPr>
          <a:xfrm>
            <a:off x="4508518" y="3721814"/>
            <a:ext cx="1095152" cy="307777"/>
          </a:xfrm>
          <a:prstGeom prst="rect">
            <a:avLst/>
          </a:prstGeom>
          <a:noFill/>
        </p:spPr>
        <p:txBody>
          <a:bodyPr wrap="square" rtlCol="0">
            <a:spAutoFit/>
          </a:bodyPr>
          <a:lstStyle/>
          <a:p>
            <a:pPr algn="r"/>
            <a:r>
              <a:rPr lang="fr-FR" sz="1400" dirty="0" smtClean="0">
                <a:solidFill>
                  <a:srgbClr val="00B050"/>
                </a:solidFill>
              </a:rPr>
              <a:t>250,00</a:t>
            </a:r>
            <a:endParaRPr lang="fr-FR" sz="1400" dirty="0">
              <a:solidFill>
                <a:srgbClr val="00B050"/>
              </a:solidFill>
            </a:endParaRPr>
          </a:p>
        </p:txBody>
      </p:sp>
      <p:sp>
        <p:nvSpPr>
          <p:cNvPr id="41" name="ZoneTexte 40"/>
          <p:cNvSpPr txBox="1"/>
          <p:nvPr/>
        </p:nvSpPr>
        <p:spPr>
          <a:xfrm>
            <a:off x="683568" y="2060848"/>
            <a:ext cx="1359191" cy="307777"/>
          </a:xfrm>
          <a:prstGeom prst="rect">
            <a:avLst/>
          </a:prstGeom>
          <a:noFill/>
        </p:spPr>
        <p:txBody>
          <a:bodyPr wrap="square" rtlCol="0">
            <a:spAutoFit/>
          </a:bodyPr>
          <a:lstStyle/>
          <a:p>
            <a:pPr algn="r"/>
            <a:r>
              <a:rPr lang="fr-FR" sz="1400" dirty="0" smtClean="0">
                <a:solidFill>
                  <a:srgbClr val="FF0000"/>
                </a:solidFill>
              </a:rPr>
              <a:t> </a:t>
            </a:r>
            <a:r>
              <a:rPr lang="fr-FR" sz="1400" b="1" dirty="0" smtClean="0">
                <a:solidFill>
                  <a:srgbClr val="FF0000"/>
                </a:solidFill>
              </a:rPr>
              <a:t>SC : 2 000,00</a:t>
            </a:r>
            <a:endParaRPr lang="fr-FR" sz="1400" b="1" dirty="0">
              <a:solidFill>
                <a:srgbClr val="FF0000"/>
              </a:solidFill>
            </a:endParaRPr>
          </a:p>
        </p:txBody>
      </p:sp>
      <p:sp>
        <p:nvSpPr>
          <p:cNvPr id="48" name="ZoneTexte 47"/>
          <p:cNvSpPr txBox="1"/>
          <p:nvPr/>
        </p:nvSpPr>
        <p:spPr>
          <a:xfrm>
            <a:off x="745887" y="4293096"/>
            <a:ext cx="1359191" cy="307777"/>
          </a:xfrm>
          <a:prstGeom prst="rect">
            <a:avLst/>
          </a:prstGeom>
          <a:noFill/>
        </p:spPr>
        <p:txBody>
          <a:bodyPr wrap="square" rtlCol="0">
            <a:spAutoFit/>
          </a:bodyPr>
          <a:lstStyle/>
          <a:p>
            <a:pPr algn="r"/>
            <a:r>
              <a:rPr lang="fr-FR" sz="1400" dirty="0" smtClean="0">
                <a:solidFill>
                  <a:srgbClr val="FF0000"/>
                </a:solidFill>
              </a:rPr>
              <a:t> </a:t>
            </a:r>
            <a:r>
              <a:rPr lang="fr-FR" sz="1400" b="1" dirty="0" smtClean="0">
                <a:solidFill>
                  <a:srgbClr val="FF0000"/>
                </a:solidFill>
              </a:rPr>
              <a:t>SC : 150,00</a:t>
            </a:r>
            <a:endParaRPr lang="fr-FR" sz="1400" b="1" dirty="0">
              <a:solidFill>
                <a:srgbClr val="FF0000"/>
              </a:solidFill>
            </a:endParaRPr>
          </a:p>
        </p:txBody>
      </p:sp>
    </p:spTree>
    <p:extLst>
      <p:ext uri="{BB962C8B-B14F-4D97-AF65-F5344CB8AC3E}">
        <p14:creationId xmlns:p14="http://schemas.microsoft.com/office/powerpoint/2010/main" val="6803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0" grpId="0"/>
      <p:bldP spid="57" grpId="0"/>
      <p:bldP spid="58" grpId="0"/>
      <p:bldP spid="47" grpId="0"/>
      <p:bldP spid="37" grpId="0"/>
      <p:bldP spid="38" grpId="0"/>
      <p:bldP spid="41" grpId="0"/>
      <p:bldP spid="4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707886"/>
          </a:xfrm>
          <a:prstGeom prst="rect">
            <a:avLst/>
          </a:prstGeom>
          <a:noFill/>
        </p:spPr>
        <p:txBody>
          <a:bodyPr wrap="square" rtlCol="0">
            <a:spAutoFit/>
          </a:bodyPr>
          <a:lstStyle/>
          <a:p>
            <a:pPr algn="ctr"/>
            <a:r>
              <a:rPr lang="fr-FR" sz="2000" b="1" dirty="0" smtClean="0">
                <a:solidFill>
                  <a:prstClr val="black"/>
                </a:solidFill>
              </a:rPr>
              <a:t>Nouveau compte </a:t>
            </a:r>
            <a:r>
              <a:rPr lang="fr-FR" sz="2000" b="1" dirty="0">
                <a:solidFill>
                  <a:prstClr val="black"/>
                </a:solidFill>
              </a:rPr>
              <a:t>de résultat </a:t>
            </a:r>
            <a:r>
              <a:rPr lang="fr-FR" sz="2000" b="1" dirty="0" smtClean="0">
                <a:solidFill>
                  <a:prstClr val="black"/>
                </a:solidFill>
              </a:rPr>
              <a:t>provisoire</a:t>
            </a:r>
          </a:p>
          <a:p>
            <a:pPr algn="ctr"/>
            <a:r>
              <a:rPr lang="fr-FR" sz="2000" b="1" dirty="0" smtClean="0">
                <a:solidFill>
                  <a:prstClr val="black"/>
                </a:solidFill>
              </a:rPr>
              <a:t>(après inventaire et correction pour la variation des stocks)</a:t>
            </a:r>
            <a:endParaRPr lang="fr-FR" sz="2000" b="1" dirty="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46335788"/>
              </p:ext>
            </p:extLst>
          </p:nvPr>
        </p:nvGraphicFramePr>
        <p:xfrm>
          <a:off x="73720" y="1988840"/>
          <a:ext cx="9036496" cy="331216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dirty="0" smtClean="0"/>
                        <a:t>601</a:t>
                      </a:r>
                      <a:r>
                        <a:rPr lang="fr-FR" baseline="0" dirty="0" smtClean="0"/>
                        <a:t>   Achats de matières premières    3 000,00</a:t>
                      </a:r>
                    </a:p>
                    <a:p>
                      <a:r>
                        <a:rPr lang="fr-FR" baseline="0" dirty="0" smtClean="0"/>
                        <a:t>6031 Variation des stocks de</a:t>
                      </a:r>
                    </a:p>
                    <a:p>
                      <a:r>
                        <a:rPr lang="fr-FR" baseline="0" dirty="0" smtClean="0"/>
                        <a:t>                    matières premières          (2 000,00)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dirty="0" smtClean="0"/>
                        <a:t>701 Ventes</a:t>
                      </a:r>
                      <a:r>
                        <a:rPr lang="fr-FR" baseline="0" dirty="0" smtClean="0"/>
                        <a:t> de produits finis            5 600,00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606</a:t>
                      </a:r>
                      <a:r>
                        <a:rPr lang="fr-FR" baseline="0" dirty="0" smtClean="0"/>
                        <a:t>   Achats non stockés                            50,00</a:t>
                      </a:r>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dirty="0" smtClean="0"/>
                        <a:t>707 Ventes</a:t>
                      </a:r>
                      <a:r>
                        <a:rPr lang="fr-FR" baseline="0" dirty="0" smtClean="0"/>
                        <a:t> de marchandises              375,00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607   Achats de marchandises                 300,00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6031 Variation des stocks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                    marchandises                       (150,00)</a:t>
                      </a:r>
                    </a:p>
                  </a:txBody>
                  <a:tcPr>
                    <a:lnR w="57150" cap="flat" cmpd="sng" algn="ctr">
                      <a:solidFill>
                        <a:schemeClr val="tx1"/>
                      </a:solidFill>
                      <a:prstDash val="solid"/>
                      <a:round/>
                      <a:headEnd type="none" w="med" len="med"/>
                      <a:tailEnd type="none" w="med" len="med"/>
                    </a:lnR>
                  </a:tcPr>
                </a:tc>
                <a:tc>
                  <a:txBody>
                    <a:bodyPr/>
                    <a:lstStyle/>
                    <a:p>
                      <a:endParaRPr lang="fr-FR"/>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6132 Locations                                        3 000,00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Résultat (bénéfice)                                 1 775,00</a:t>
                      </a:r>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b="1" dirty="0" smtClean="0"/>
                        <a:t>TOTAL :                                                     5 975</a:t>
                      </a:r>
                      <a:r>
                        <a:rPr lang="fr-FR" b="1" baseline="0" dirty="0" smtClean="0"/>
                        <a:t>,00</a:t>
                      </a:r>
                      <a:endParaRPr lang="fr-FR" b="1" dirty="0"/>
                    </a:p>
                  </a:txBody>
                  <a:tcPr>
                    <a:lnR w="57150" cap="flat" cmpd="sng" algn="ctr">
                      <a:solidFill>
                        <a:schemeClr val="tx1"/>
                      </a:solidFill>
                      <a:prstDash val="solid"/>
                      <a:round/>
                      <a:headEnd type="none" w="med" len="med"/>
                      <a:tailEnd type="none" w="med" len="med"/>
                    </a:lnR>
                  </a:tcPr>
                </a:tc>
                <a:tc>
                  <a:txBody>
                    <a:bodyPr/>
                    <a:lstStyle/>
                    <a:p>
                      <a:r>
                        <a:rPr lang="fr-FR" b="1" dirty="0" smtClean="0"/>
                        <a:t>TOTAL :                                                5</a:t>
                      </a:r>
                      <a:r>
                        <a:rPr lang="fr-FR" b="1" baseline="0" dirty="0" smtClean="0"/>
                        <a:t> 975</a:t>
                      </a:r>
                      <a:r>
                        <a:rPr lang="fr-FR" b="1" dirty="0" smtClean="0"/>
                        <a:t>,00</a:t>
                      </a:r>
                      <a:endParaRPr lang="fr-FR"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484784"/>
            <a:ext cx="1872208" cy="369332"/>
          </a:xfrm>
          <a:prstGeom prst="rect">
            <a:avLst/>
          </a:prstGeom>
          <a:noFill/>
        </p:spPr>
        <p:txBody>
          <a:bodyPr wrap="square" rtlCol="0">
            <a:spAutoFit/>
          </a:bodyPr>
          <a:lstStyle/>
          <a:p>
            <a:pPr algn="ctr"/>
            <a:r>
              <a:rPr lang="fr-FR" b="1" dirty="0">
                <a:solidFill>
                  <a:prstClr val="black"/>
                </a:solidFill>
              </a:rPr>
              <a:t>CHARGES</a:t>
            </a:r>
          </a:p>
        </p:txBody>
      </p:sp>
      <p:sp>
        <p:nvSpPr>
          <p:cNvPr id="5" name="ZoneTexte 4"/>
          <p:cNvSpPr txBox="1"/>
          <p:nvPr/>
        </p:nvSpPr>
        <p:spPr>
          <a:xfrm>
            <a:off x="5292080" y="1484784"/>
            <a:ext cx="2232248" cy="369332"/>
          </a:xfrm>
          <a:prstGeom prst="rect">
            <a:avLst/>
          </a:prstGeom>
          <a:noFill/>
        </p:spPr>
        <p:txBody>
          <a:bodyPr wrap="square" rtlCol="0">
            <a:spAutoFit/>
          </a:bodyPr>
          <a:lstStyle/>
          <a:p>
            <a:pPr algn="ctr"/>
            <a:r>
              <a:rPr lang="fr-FR" b="1" dirty="0">
                <a:solidFill>
                  <a:prstClr val="black"/>
                </a:solidFill>
              </a:rPr>
              <a:t>PRODUITS</a:t>
            </a:r>
          </a:p>
        </p:txBody>
      </p:sp>
      <p:sp>
        <p:nvSpPr>
          <p:cNvPr id="6" name="ZoneTexte 5"/>
          <p:cNvSpPr txBox="1"/>
          <p:nvPr/>
        </p:nvSpPr>
        <p:spPr>
          <a:xfrm>
            <a:off x="1048792" y="5598532"/>
            <a:ext cx="7699672" cy="923330"/>
          </a:xfrm>
          <a:prstGeom prst="rect">
            <a:avLst/>
          </a:prstGeom>
          <a:noFill/>
        </p:spPr>
        <p:txBody>
          <a:bodyPr wrap="square" rtlCol="0">
            <a:spAutoFit/>
          </a:bodyPr>
          <a:lstStyle/>
          <a:p>
            <a:r>
              <a:rPr lang="fr-FR" dirty="0">
                <a:solidFill>
                  <a:prstClr val="black"/>
                </a:solidFill>
              </a:rPr>
              <a:t>Capacité d’autofinancement </a:t>
            </a:r>
            <a:r>
              <a:rPr lang="fr-FR" dirty="0" smtClean="0">
                <a:solidFill>
                  <a:prstClr val="black"/>
                </a:solidFill>
              </a:rPr>
              <a:t>positive CAF =  1775</a:t>
            </a:r>
          </a:p>
          <a:p>
            <a:endParaRPr lang="fr-FR" dirty="0">
              <a:solidFill>
                <a:prstClr val="black"/>
              </a:solidFill>
            </a:endParaRPr>
          </a:p>
          <a:p>
            <a:r>
              <a:rPr lang="fr-FR" dirty="0" smtClean="0">
                <a:solidFill>
                  <a:prstClr val="black"/>
                </a:solidFill>
              </a:rPr>
              <a:t>Le « résultat » ci-dessus représente en réalité « l’excédent brut d’exploitation ».</a:t>
            </a:r>
            <a:endParaRPr lang="fr-FR" dirty="0">
              <a:solidFill>
                <a:prstClr val="black"/>
              </a:solidFill>
            </a:endParaRPr>
          </a:p>
        </p:txBody>
      </p:sp>
    </p:spTree>
    <p:extLst>
      <p:ext uri="{BB962C8B-B14F-4D97-AF65-F5344CB8AC3E}">
        <p14:creationId xmlns:p14="http://schemas.microsoft.com/office/powerpoint/2010/main" val="42694955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1015663"/>
          </a:xfrm>
          <a:prstGeom prst="rect">
            <a:avLst/>
          </a:prstGeom>
          <a:noFill/>
        </p:spPr>
        <p:txBody>
          <a:bodyPr wrap="square" rtlCol="0">
            <a:spAutoFit/>
          </a:bodyPr>
          <a:lstStyle/>
          <a:p>
            <a:pPr algn="ctr"/>
            <a:r>
              <a:rPr lang="fr-FR" sz="2000" b="1" dirty="0" smtClean="0">
                <a:solidFill>
                  <a:prstClr val="black"/>
                </a:solidFill>
              </a:rPr>
              <a:t>Nouveau bilan provisoire</a:t>
            </a:r>
          </a:p>
          <a:p>
            <a:pPr lvl="0" algn="ctr"/>
            <a:r>
              <a:rPr lang="fr-FR" sz="2000" b="1" dirty="0">
                <a:solidFill>
                  <a:prstClr val="black"/>
                </a:solidFill>
              </a:rPr>
              <a:t>(après inventaire et correction pour la variation des stocks)</a:t>
            </a:r>
          </a:p>
          <a:p>
            <a:pPr algn="ctr"/>
            <a:endParaRPr lang="fr-FR" sz="2000" b="1" dirty="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738052929"/>
              </p:ext>
            </p:extLst>
          </p:nvPr>
        </p:nvGraphicFramePr>
        <p:xfrm>
          <a:off x="107504" y="1669450"/>
          <a:ext cx="9036496" cy="391668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sz="1600" dirty="0" smtClean="0"/>
                        <a:t>205 Immobilisations incorporelles                  </a:t>
                      </a:r>
                      <a:r>
                        <a:rPr lang="fr-FR" sz="1600" baseline="0" dirty="0" smtClean="0"/>
                        <a:t>2000,00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sz="1600" dirty="0" smtClean="0"/>
                        <a:t>101 Capital                                                      50</a:t>
                      </a:r>
                      <a:r>
                        <a:rPr lang="fr-FR" sz="1600" baseline="0" dirty="0" smtClean="0"/>
                        <a:t> 600,00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r>
                        <a:rPr lang="fr-FR" sz="1600" dirty="0" smtClean="0"/>
                        <a:t>21   Immobilisations corporelles                  60 0</a:t>
                      </a:r>
                      <a:r>
                        <a:rPr lang="fr-FR" sz="1600" baseline="0" dirty="0" smtClean="0"/>
                        <a:t>00,00</a:t>
                      </a:r>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sz="1600" dirty="0" smtClean="0"/>
                        <a:t>164 Emprunts                                                 25 000,00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endParaRPr lang="fr-FR" sz="1600" dirty="0"/>
                    </a:p>
                  </a:txBody>
                  <a:tcPr>
                    <a:lnR w="5715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r>
                        <a:rPr lang="fr-FR" sz="1600" dirty="0" smtClean="0"/>
                        <a:t>12    Résultat</a:t>
                      </a:r>
                      <a:r>
                        <a:rPr lang="fr-FR" sz="1600" baseline="0" dirty="0" smtClean="0"/>
                        <a:t>                                                     </a:t>
                      </a:r>
                      <a:r>
                        <a:rPr lang="fr-FR" sz="1600" baseline="0" dirty="0" smtClean="0">
                          <a:solidFill>
                            <a:srgbClr val="FF0000"/>
                          </a:solidFill>
                        </a:rPr>
                        <a:t>1 775,00</a:t>
                      </a:r>
                      <a:endParaRPr lang="fr-FR" sz="1600" dirty="0">
                        <a:solidFill>
                          <a:srgbClr val="FF0000"/>
                        </a:solidFill>
                      </a:endParaRPr>
                    </a:p>
                  </a:txBody>
                  <a:tcPr>
                    <a:lnL w="5715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r>
              <a:tr h="370840">
                <a:tc>
                  <a:txBody>
                    <a:bodyPr/>
                    <a:lstStyle/>
                    <a:p>
                      <a:r>
                        <a:rPr lang="fr-FR" sz="1600" dirty="0" smtClean="0"/>
                        <a:t>31   Stocks de matières premières                 </a:t>
                      </a:r>
                      <a:r>
                        <a:rPr lang="fr-FR" sz="1600" dirty="0" smtClean="0">
                          <a:solidFill>
                            <a:srgbClr val="FF0000"/>
                          </a:solidFill>
                        </a:rPr>
                        <a:t>2</a:t>
                      </a:r>
                      <a:r>
                        <a:rPr lang="fr-FR" sz="1600" baseline="0" dirty="0" smtClean="0">
                          <a:solidFill>
                            <a:srgbClr val="FF0000"/>
                          </a:solidFill>
                        </a:rPr>
                        <a:t> </a:t>
                      </a:r>
                      <a:r>
                        <a:rPr lang="fr-FR" sz="1600" dirty="0" smtClean="0">
                          <a:solidFill>
                            <a:srgbClr val="FF0000"/>
                          </a:solidFill>
                        </a:rPr>
                        <a:t>500,00</a:t>
                      </a:r>
                      <a:endParaRPr lang="fr-FR" sz="1600" dirty="0">
                        <a:solidFill>
                          <a:srgbClr val="FF0000"/>
                        </a:solidFill>
                      </a:endParaRPr>
                    </a:p>
                  </a:txBody>
                  <a:tcPr>
                    <a:lnR w="571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lang="fr-FR" sz="1600" dirty="0"/>
                    </a:p>
                  </a:txBody>
                  <a:tcPr>
                    <a:lnL w="5715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37   Stocks de marchandises</a:t>
                      </a:r>
                      <a:r>
                        <a:rPr lang="fr-FR" sz="1600" baseline="0" dirty="0" smtClean="0"/>
                        <a:t>                              </a:t>
                      </a:r>
                      <a:r>
                        <a:rPr lang="fr-FR" sz="1600" baseline="0" dirty="0" smtClean="0">
                          <a:solidFill>
                            <a:srgbClr val="FF0000"/>
                          </a:solidFill>
                        </a:rPr>
                        <a:t>25</a:t>
                      </a:r>
                      <a:r>
                        <a:rPr lang="fr-FR" sz="1600" dirty="0" smtClean="0">
                          <a:solidFill>
                            <a:srgbClr val="FF0000"/>
                          </a:solidFill>
                        </a:rPr>
                        <a:t>0,00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445 Créances Etat</a:t>
                      </a:r>
                      <a:r>
                        <a:rPr lang="fr-FR" sz="1600" baseline="0" dirty="0" smtClean="0"/>
                        <a:t>                                              8 781,00</a:t>
                      </a:r>
                      <a:endParaRPr lang="fr-FR" sz="1600" dirty="0" smtClean="0"/>
                    </a:p>
                  </a:txBody>
                  <a:tcPr>
                    <a:lnR w="57150" cap="flat" cmpd="sng" algn="ctr">
                      <a:solidFill>
                        <a:schemeClr val="tx1"/>
                      </a:solidFill>
                      <a:prstDash val="solid"/>
                      <a:round/>
                      <a:headEnd type="none" w="med" len="med"/>
                      <a:tailEnd type="none" w="med" len="med"/>
                    </a:lnR>
                  </a:tcPr>
                </a:tc>
                <a:tc>
                  <a:txBody>
                    <a:bodyPr/>
                    <a:lstStyle/>
                    <a:p>
                      <a:r>
                        <a:rPr lang="fr-FR" sz="1600" dirty="0" smtClean="0"/>
                        <a:t>401 Dettes                                                         1 055,00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512 Banque                                                        4 073,00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53   Caisse                                                              826,00</a:t>
                      </a:r>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p>
                  </a:txBody>
                  <a:tcPr>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r>
                        <a:rPr lang="fr-FR" sz="1600" b="1" dirty="0" smtClean="0"/>
                        <a:t>TOTAL :                                                              </a:t>
                      </a:r>
                      <a:r>
                        <a:rPr lang="fr-FR" sz="1600" b="1" dirty="0" smtClean="0">
                          <a:solidFill>
                            <a:srgbClr val="FF0000"/>
                          </a:solidFill>
                        </a:rPr>
                        <a:t>78</a:t>
                      </a:r>
                      <a:r>
                        <a:rPr lang="fr-FR" sz="1600" b="1" baseline="0" dirty="0" smtClean="0">
                          <a:solidFill>
                            <a:srgbClr val="FF0000"/>
                          </a:solidFill>
                        </a:rPr>
                        <a:t> 430,00</a:t>
                      </a:r>
                      <a:endParaRPr lang="fr-FR" sz="1600" b="1"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smtClean="0"/>
                        <a:t>TOTAL :                                                             </a:t>
                      </a:r>
                      <a:r>
                        <a:rPr kumimoji="0" lang="fr-FR" sz="1600" b="1" i="0" u="none" strike="noStrike" kern="1200" cap="none" spc="0" normalizeH="0" baseline="0" noProof="0" dirty="0" smtClean="0">
                          <a:ln>
                            <a:noFill/>
                          </a:ln>
                          <a:solidFill>
                            <a:srgbClr val="FF0000"/>
                          </a:solidFill>
                          <a:effectLst/>
                          <a:uLnTx/>
                          <a:uFillTx/>
                          <a:latin typeface="+mn-lt"/>
                          <a:ea typeface="+mn-ea"/>
                          <a:cs typeface="+mn-cs"/>
                        </a:rPr>
                        <a:t>78 430,00</a:t>
                      </a:r>
                    </a:p>
                    <a:p>
                      <a:endParaRPr lang="fr-FR" sz="1600"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145486"/>
            <a:ext cx="1872208" cy="369332"/>
          </a:xfrm>
          <a:prstGeom prst="rect">
            <a:avLst/>
          </a:prstGeom>
          <a:noFill/>
        </p:spPr>
        <p:txBody>
          <a:bodyPr wrap="square" rtlCol="0">
            <a:spAutoFit/>
          </a:bodyPr>
          <a:lstStyle/>
          <a:p>
            <a:pPr algn="ctr"/>
            <a:r>
              <a:rPr lang="fr-FR" b="1" dirty="0">
                <a:solidFill>
                  <a:prstClr val="black"/>
                </a:solidFill>
              </a:rPr>
              <a:t>ACTIF</a:t>
            </a:r>
          </a:p>
        </p:txBody>
      </p:sp>
      <p:sp>
        <p:nvSpPr>
          <p:cNvPr id="5" name="ZoneTexte 4"/>
          <p:cNvSpPr txBox="1"/>
          <p:nvPr/>
        </p:nvSpPr>
        <p:spPr>
          <a:xfrm>
            <a:off x="5275932" y="1145486"/>
            <a:ext cx="2232248" cy="369332"/>
          </a:xfrm>
          <a:prstGeom prst="rect">
            <a:avLst/>
          </a:prstGeom>
          <a:noFill/>
        </p:spPr>
        <p:txBody>
          <a:bodyPr wrap="square" rtlCol="0">
            <a:spAutoFit/>
          </a:bodyPr>
          <a:lstStyle/>
          <a:p>
            <a:pPr algn="ctr"/>
            <a:r>
              <a:rPr lang="fr-FR" b="1" dirty="0">
                <a:solidFill>
                  <a:prstClr val="black"/>
                </a:solidFill>
              </a:rPr>
              <a:t>PASSIF</a:t>
            </a:r>
          </a:p>
        </p:txBody>
      </p:sp>
      <p:sp>
        <p:nvSpPr>
          <p:cNvPr id="6" name="ZoneTexte 5"/>
          <p:cNvSpPr txBox="1"/>
          <p:nvPr/>
        </p:nvSpPr>
        <p:spPr>
          <a:xfrm>
            <a:off x="755576" y="5949280"/>
            <a:ext cx="4392488" cy="923330"/>
          </a:xfrm>
          <a:prstGeom prst="rect">
            <a:avLst/>
          </a:prstGeom>
          <a:noFill/>
        </p:spPr>
        <p:txBody>
          <a:bodyPr wrap="square" rtlCol="0">
            <a:spAutoFit/>
          </a:bodyPr>
          <a:lstStyle/>
          <a:p>
            <a:r>
              <a:rPr lang="fr-FR" dirty="0">
                <a:solidFill>
                  <a:prstClr val="black"/>
                </a:solidFill>
              </a:rPr>
              <a:t>Fonds de roulement FR = </a:t>
            </a:r>
            <a:r>
              <a:rPr lang="fr-FR" dirty="0" smtClean="0">
                <a:solidFill>
                  <a:srgbClr val="FF0000"/>
                </a:solidFill>
              </a:rPr>
              <a:t>15 375</a:t>
            </a:r>
            <a:endParaRPr lang="fr-FR" dirty="0">
              <a:solidFill>
                <a:srgbClr val="FF0000"/>
              </a:solidFill>
            </a:endParaRPr>
          </a:p>
          <a:p>
            <a:r>
              <a:rPr lang="fr-FR" dirty="0">
                <a:solidFill>
                  <a:prstClr val="black"/>
                </a:solidFill>
              </a:rPr>
              <a:t>Besoin en fonds de roulement BFR= </a:t>
            </a:r>
            <a:r>
              <a:rPr lang="fr-FR" dirty="0" smtClean="0">
                <a:solidFill>
                  <a:srgbClr val="FF0000"/>
                </a:solidFill>
              </a:rPr>
              <a:t>10 476</a:t>
            </a:r>
            <a:endParaRPr lang="fr-FR" dirty="0">
              <a:solidFill>
                <a:srgbClr val="FF0000"/>
              </a:solidFill>
            </a:endParaRPr>
          </a:p>
          <a:p>
            <a:r>
              <a:rPr lang="fr-FR" dirty="0">
                <a:solidFill>
                  <a:prstClr val="black"/>
                </a:solidFill>
              </a:rPr>
              <a:t>Trésorerie T = 4899</a:t>
            </a:r>
          </a:p>
        </p:txBody>
      </p:sp>
    </p:spTree>
    <p:extLst>
      <p:ext uri="{BB962C8B-B14F-4D97-AF65-F5344CB8AC3E}">
        <p14:creationId xmlns:p14="http://schemas.microsoft.com/office/powerpoint/2010/main" val="2776867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648" y="764704"/>
            <a:ext cx="184731" cy="646331"/>
          </a:xfrm>
          <a:prstGeom prst="rect">
            <a:avLst/>
          </a:prstGeom>
          <a:noFill/>
        </p:spPr>
        <p:txBody>
          <a:bodyPr wrap="none" rtlCol="0">
            <a:spAutoFit/>
          </a:bodyPr>
          <a:lstStyle/>
          <a:p>
            <a:endParaRPr lang="fr-FR" dirty="0"/>
          </a:p>
          <a:p>
            <a:endParaRPr lang="fr-FR" dirty="0"/>
          </a:p>
        </p:txBody>
      </p:sp>
      <p:sp>
        <p:nvSpPr>
          <p:cNvPr id="3" name="Titre 2"/>
          <p:cNvSpPr>
            <a:spLocks noGrp="1"/>
          </p:cNvSpPr>
          <p:nvPr>
            <p:ph type="title"/>
          </p:nvPr>
        </p:nvSpPr>
        <p:spPr/>
        <p:txBody>
          <a:bodyPr>
            <a:normAutofit/>
          </a:bodyPr>
          <a:lstStyle/>
          <a:p>
            <a:r>
              <a:rPr lang="fr-FR" dirty="0" smtClean="0"/>
              <a:t>Les amortissements</a:t>
            </a:r>
            <a:endParaRPr lang="fr-FR" dirty="0"/>
          </a:p>
        </p:txBody>
      </p:sp>
      <p:sp>
        <p:nvSpPr>
          <p:cNvPr id="4" name="Espace réservé du contenu 3"/>
          <p:cNvSpPr>
            <a:spLocks noGrp="1"/>
          </p:cNvSpPr>
          <p:nvPr>
            <p:ph idx="1"/>
          </p:nvPr>
        </p:nvSpPr>
        <p:spPr/>
        <p:txBody>
          <a:bodyPr>
            <a:normAutofit fontScale="70000" lnSpcReduction="20000"/>
          </a:bodyPr>
          <a:lstStyle/>
          <a:p>
            <a:pPr marL="0" indent="0">
              <a:buNone/>
            </a:pPr>
            <a:r>
              <a:rPr lang="fr-FR" dirty="0" smtClean="0"/>
              <a:t>L’amortissement est </a:t>
            </a:r>
            <a:r>
              <a:rPr lang="fr-FR" dirty="0"/>
              <a:t>la constatation comptable de la dépréciation des actifs due à leur usure ou à leur obsolescence ou, ce qui revient au même, de la </a:t>
            </a:r>
            <a:r>
              <a:rPr lang="fr-FR" i="1" dirty="0"/>
              <a:t>“consommation des avantages économiques attendus de l’actif en fonction de son utilisation probable” </a:t>
            </a:r>
            <a:endParaRPr lang="fr-FR" i="1" dirty="0" smtClean="0"/>
          </a:p>
          <a:p>
            <a:pPr marL="0" indent="0">
              <a:buNone/>
            </a:pPr>
            <a:r>
              <a:rPr lang="fr-FR" dirty="0" smtClean="0"/>
              <a:t>(Comité </a:t>
            </a:r>
            <a:r>
              <a:rPr lang="fr-FR" dirty="0"/>
              <a:t>de la réglementation comptable. Règlement n° 2002-10 du 12 décembre 2002 relatif à l’amortissement et à la dépréciation des </a:t>
            </a:r>
            <a:r>
              <a:rPr lang="fr-FR" dirty="0" smtClean="0"/>
              <a:t>actifs)</a:t>
            </a:r>
            <a:r>
              <a:rPr lang="fr-FR" i="1" dirty="0" smtClean="0"/>
              <a:t>.</a:t>
            </a:r>
          </a:p>
          <a:p>
            <a:pPr marL="0" indent="0">
              <a:buNone/>
            </a:pPr>
            <a:endParaRPr lang="fr-FR" dirty="0" smtClean="0"/>
          </a:p>
          <a:p>
            <a:pPr marL="0" indent="0">
              <a:buNone/>
            </a:pPr>
            <a:r>
              <a:rPr lang="fr-FR" dirty="0" smtClean="0"/>
              <a:t>L’amortissement </a:t>
            </a:r>
            <a:r>
              <a:rPr lang="fr-FR" dirty="0"/>
              <a:t>permet notamment d’étaler la charge des investissements sur leur durée de vie estimée : c’est une condition indispensable de la vérité des coûts. Le compte d’amortissement </a:t>
            </a:r>
            <a:r>
              <a:rPr lang="fr-FR" dirty="0" smtClean="0"/>
              <a:t>(28) représente </a:t>
            </a:r>
            <a:r>
              <a:rPr lang="fr-FR" dirty="0"/>
              <a:t>la valeur cumulée des moins-values comptables, et permet ainsi de présenter une évaluation correcte des actifs.</a:t>
            </a:r>
          </a:p>
        </p:txBody>
      </p:sp>
    </p:spTree>
    <p:extLst>
      <p:ext uri="{BB962C8B-B14F-4D97-AF65-F5344CB8AC3E}">
        <p14:creationId xmlns:p14="http://schemas.microsoft.com/office/powerpoint/2010/main" val="21254427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648" y="764704"/>
            <a:ext cx="184731" cy="646331"/>
          </a:xfrm>
          <a:prstGeom prst="rect">
            <a:avLst/>
          </a:prstGeom>
          <a:noFill/>
        </p:spPr>
        <p:txBody>
          <a:bodyPr wrap="none" rtlCol="0">
            <a:spAutoFit/>
          </a:bodyPr>
          <a:lstStyle/>
          <a:p>
            <a:endParaRPr lang="fr-FR" dirty="0"/>
          </a:p>
          <a:p>
            <a:endParaRPr lang="fr-FR" dirty="0"/>
          </a:p>
        </p:txBody>
      </p:sp>
      <p:sp>
        <p:nvSpPr>
          <p:cNvPr id="3" name="Titre 2"/>
          <p:cNvSpPr>
            <a:spLocks noGrp="1"/>
          </p:cNvSpPr>
          <p:nvPr>
            <p:ph type="title"/>
          </p:nvPr>
        </p:nvSpPr>
        <p:spPr/>
        <p:txBody>
          <a:bodyPr>
            <a:normAutofit/>
          </a:bodyPr>
          <a:lstStyle/>
          <a:p>
            <a:r>
              <a:rPr lang="fr-FR" dirty="0" smtClean="0"/>
              <a:t>Les amortissements</a:t>
            </a:r>
            <a:endParaRPr lang="fr-FR" dirty="0"/>
          </a:p>
        </p:txBody>
      </p:sp>
      <p:sp>
        <p:nvSpPr>
          <p:cNvPr id="4" name="Espace réservé du contenu 3"/>
          <p:cNvSpPr>
            <a:spLocks noGrp="1"/>
          </p:cNvSpPr>
          <p:nvPr>
            <p:ph idx="1"/>
          </p:nvPr>
        </p:nvSpPr>
        <p:spPr/>
        <p:txBody>
          <a:bodyPr>
            <a:normAutofit lnSpcReduction="10000"/>
          </a:bodyPr>
          <a:lstStyle/>
          <a:p>
            <a:pPr marL="0" indent="0">
              <a:buNone/>
            </a:pPr>
            <a:r>
              <a:rPr lang="fr-FR" dirty="0" smtClean="0"/>
              <a:t>Contrairement à une idée répandue, il </a:t>
            </a:r>
            <a:r>
              <a:rPr lang="fr-FR" dirty="0"/>
              <a:t>ne s’agit en aucune </a:t>
            </a:r>
            <a:r>
              <a:rPr lang="fr-FR" dirty="0" smtClean="0"/>
              <a:t>façon de « </a:t>
            </a:r>
            <a:r>
              <a:rPr lang="fr-FR" dirty="0"/>
              <a:t>mettre de l’argent de </a:t>
            </a:r>
            <a:r>
              <a:rPr lang="fr-FR" dirty="0" smtClean="0"/>
              <a:t>côté», en </a:t>
            </a:r>
            <a:r>
              <a:rPr lang="fr-FR" dirty="0"/>
              <a:t>vue du remplacement des actifs </a:t>
            </a:r>
            <a:r>
              <a:rPr lang="fr-FR" dirty="0" smtClean="0"/>
              <a:t>amortis. </a:t>
            </a:r>
          </a:p>
          <a:p>
            <a:pPr marL="0" indent="0">
              <a:buNone/>
            </a:pPr>
            <a:r>
              <a:rPr lang="fr-FR" dirty="0" smtClean="0"/>
              <a:t>La constitution d’une telle « cagnotte » aurait d’ailleurs pour effet de </a:t>
            </a:r>
            <a:r>
              <a:rPr lang="fr-FR" dirty="0"/>
              <a:t>geler, pour de longues périodes, une partie des liquidités en diminuant d’autant le fond de </a:t>
            </a:r>
            <a:r>
              <a:rPr lang="fr-FR" dirty="0" smtClean="0"/>
              <a:t>roulement, ce qui ne présenterait aucun intérêt économique. </a:t>
            </a:r>
            <a:endParaRPr lang="fr-FR" dirty="0"/>
          </a:p>
        </p:txBody>
      </p:sp>
    </p:spTree>
    <p:extLst>
      <p:ext uri="{BB962C8B-B14F-4D97-AF65-F5344CB8AC3E}">
        <p14:creationId xmlns:p14="http://schemas.microsoft.com/office/powerpoint/2010/main" val="21253400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648" y="764704"/>
            <a:ext cx="184731" cy="646331"/>
          </a:xfrm>
          <a:prstGeom prst="rect">
            <a:avLst/>
          </a:prstGeom>
          <a:noFill/>
        </p:spPr>
        <p:txBody>
          <a:bodyPr wrap="none" rtlCol="0">
            <a:spAutoFit/>
          </a:bodyPr>
          <a:lstStyle/>
          <a:p>
            <a:endParaRPr lang="fr-FR" dirty="0"/>
          </a:p>
          <a:p>
            <a:endParaRPr lang="fr-FR" dirty="0"/>
          </a:p>
        </p:txBody>
      </p:sp>
      <p:sp>
        <p:nvSpPr>
          <p:cNvPr id="3" name="Titre 2"/>
          <p:cNvSpPr>
            <a:spLocks noGrp="1"/>
          </p:cNvSpPr>
          <p:nvPr>
            <p:ph type="title"/>
          </p:nvPr>
        </p:nvSpPr>
        <p:spPr/>
        <p:txBody>
          <a:bodyPr>
            <a:normAutofit/>
          </a:bodyPr>
          <a:lstStyle/>
          <a:p>
            <a:r>
              <a:rPr lang="fr-FR" dirty="0" smtClean="0"/>
              <a:t>Les amortissements</a:t>
            </a:r>
            <a:endParaRPr lang="fr-FR" dirty="0"/>
          </a:p>
        </p:txBody>
      </p:sp>
      <p:sp>
        <p:nvSpPr>
          <p:cNvPr id="4" name="Espace réservé du contenu 3"/>
          <p:cNvSpPr>
            <a:spLocks noGrp="1"/>
          </p:cNvSpPr>
          <p:nvPr>
            <p:ph idx="1"/>
          </p:nvPr>
        </p:nvSpPr>
        <p:spPr/>
        <p:txBody>
          <a:bodyPr>
            <a:normAutofit fontScale="85000" lnSpcReduction="10000"/>
          </a:bodyPr>
          <a:lstStyle/>
          <a:p>
            <a:pPr marL="0" indent="0">
              <a:buNone/>
            </a:pPr>
            <a:r>
              <a:rPr lang="fr-FR" dirty="0" smtClean="0"/>
              <a:t>Jusqu’en 2002, les durées d’amortissements étaient fixées par la réglementation. Désormais, c’est l’établissement qui fixe ces durées. Les </a:t>
            </a:r>
            <a:r>
              <a:rPr lang="fr-FR" dirty="0"/>
              <a:t>éléments d’actif doivent </a:t>
            </a:r>
            <a:r>
              <a:rPr lang="fr-FR" dirty="0" smtClean="0"/>
              <a:t>être </a:t>
            </a:r>
            <a:r>
              <a:rPr lang="fr-FR" dirty="0"/>
              <a:t>amortis selon la durée réelle d’utilisation attendue. </a:t>
            </a:r>
            <a:endParaRPr lang="fr-FR" dirty="0" smtClean="0"/>
          </a:p>
          <a:p>
            <a:pPr marL="0" indent="0">
              <a:buNone/>
            </a:pPr>
            <a:r>
              <a:rPr lang="fr-FR" dirty="0" smtClean="0"/>
              <a:t>La technique comptable est la suivante :</a:t>
            </a:r>
          </a:p>
          <a:p>
            <a:pPr marL="0" indent="0">
              <a:buNone/>
            </a:pPr>
            <a:r>
              <a:rPr lang="fr-FR" dirty="0" smtClean="0"/>
              <a:t>Le compte 68 (« dotation aux amortissements ») est débité du montant de l’amortissement, et le compte 28 est crédité du même montant. Chaque année, le débit du compte 68 représente la charge correspondant à la consommation des actifs amortis. Les crédits cumulés sur le compte 28 mesurent la dépréciation des même actifs.</a:t>
            </a:r>
            <a:endParaRPr lang="fr-FR" dirty="0"/>
          </a:p>
        </p:txBody>
      </p:sp>
    </p:spTree>
    <p:extLst>
      <p:ext uri="{BB962C8B-B14F-4D97-AF65-F5344CB8AC3E}">
        <p14:creationId xmlns:p14="http://schemas.microsoft.com/office/powerpoint/2010/main" val="4279588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7824" y="513160"/>
            <a:ext cx="3018006" cy="400110"/>
          </a:xfrm>
          <a:prstGeom prst="rect">
            <a:avLst/>
          </a:prstGeom>
          <a:noFill/>
        </p:spPr>
        <p:txBody>
          <a:bodyPr wrap="none" rtlCol="0">
            <a:spAutoFit/>
          </a:bodyPr>
          <a:lstStyle/>
          <a:p>
            <a:r>
              <a:rPr lang="fr-FR" sz="2000" b="1" dirty="0" smtClean="0"/>
              <a:t>Calcul des amortissements</a:t>
            </a:r>
            <a:endParaRPr lang="fr-FR" sz="2000" b="1" dirty="0"/>
          </a:p>
        </p:txBody>
      </p:sp>
      <p:sp>
        <p:nvSpPr>
          <p:cNvPr id="3" name="ZoneTexte 2"/>
          <p:cNvSpPr txBox="1"/>
          <p:nvPr/>
        </p:nvSpPr>
        <p:spPr>
          <a:xfrm>
            <a:off x="1043608" y="1412776"/>
            <a:ext cx="6708247" cy="2585323"/>
          </a:xfrm>
          <a:prstGeom prst="rect">
            <a:avLst/>
          </a:prstGeom>
          <a:noFill/>
        </p:spPr>
        <p:txBody>
          <a:bodyPr wrap="none" rtlCol="0">
            <a:spAutoFit/>
          </a:bodyPr>
          <a:lstStyle/>
          <a:p>
            <a:r>
              <a:rPr lang="fr-FR" dirty="0" smtClean="0"/>
              <a:t>Four amorti sur 10 ans linéairement. Mise en service le 1/11.</a:t>
            </a:r>
          </a:p>
          <a:p>
            <a:r>
              <a:rPr lang="fr-FR" dirty="0" smtClean="0"/>
              <a:t>Amortissement : 40 000 x1/10x2/12 = 667 €.</a:t>
            </a:r>
            <a:endParaRPr lang="fr-FR" dirty="0">
              <a:solidFill>
                <a:prstClr val="black"/>
              </a:solidFill>
            </a:endParaRPr>
          </a:p>
          <a:p>
            <a:pPr lvl="0"/>
            <a:r>
              <a:rPr lang="fr-FR" dirty="0" smtClean="0">
                <a:solidFill>
                  <a:prstClr val="black"/>
                </a:solidFill>
              </a:rPr>
              <a:t>Agencements amortis </a:t>
            </a:r>
            <a:r>
              <a:rPr lang="fr-FR" dirty="0">
                <a:solidFill>
                  <a:prstClr val="black"/>
                </a:solidFill>
              </a:rPr>
              <a:t>sur 6</a:t>
            </a:r>
            <a:r>
              <a:rPr lang="fr-FR" dirty="0" smtClean="0">
                <a:solidFill>
                  <a:prstClr val="black"/>
                </a:solidFill>
              </a:rPr>
              <a:t> </a:t>
            </a:r>
            <a:r>
              <a:rPr lang="fr-FR" dirty="0">
                <a:solidFill>
                  <a:prstClr val="black"/>
                </a:solidFill>
              </a:rPr>
              <a:t>ans linéairement. Mise en service le 1/11.</a:t>
            </a:r>
          </a:p>
          <a:p>
            <a:pPr lvl="0"/>
            <a:r>
              <a:rPr lang="fr-FR" dirty="0">
                <a:solidFill>
                  <a:prstClr val="black"/>
                </a:solidFill>
              </a:rPr>
              <a:t>Amortissement : </a:t>
            </a:r>
            <a:r>
              <a:rPr lang="fr-FR" dirty="0" smtClean="0">
                <a:solidFill>
                  <a:prstClr val="black"/>
                </a:solidFill>
              </a:rPr>
              <a:t>20 </a:t>
            </a:r>
            <a:r>
              <a:rPr lang="fr-FR" dirty="0">
                <a:solidFill>
                  <a:prstClr val="black"/>
                </a:solidFill>
              </a:rPr>
              <a:t>000 </a:t>
            </a:r>
            <a:r>
              <a:rPr lang="fr-FR" dirty="0" smtClean="0">
                <a:solidFill>
                  <a:prstClr val="black"/>
                </a:solidFill>
              </a:rPr>
              <a:t>x1/6x2/12 </a:t>
            </a:r>
            <a:r>
              <a:rPr lang="fr-FR" dirty="0">
                <a:solidFill>
                  <a:prstClr val="black"/>
                </a:solidFill>
              </a:rPr>
              <a:t>= </a:t>
            </a:r>
            <a:r>
              <a:rPr lang="fr-FR" dirty="0" smtClean="0">
                <a:solidFill>
                  <a:prstClr val="black"/>
                </a:solidFill>
              </a:rPr>
              <a:t>555 </a:t>
            </a:r>
            <a:r>
              <a:rPr lang="fr-FR" dirty="0">
                <a:solidFill>
                  <a:prstClr val="black"/>
                </a:solidFill>
              </a:rPr>
              <a:t>€.</a:t>
            </a:r>
          </a:p>
          <a:p>
            <a:pPr lvl="0"/>
            <a:endParaRPr lang="fr-FR" dirty="0">
              <a:solidFill>
                <a:prstClr val="black"/>
              </a:solidFill>
            </a:endParaRPr>
          </a:p>
          <a:p>
            <a:pPr lvl="0"/>
            <a:r>
              <a:rPr lang="fr-FR" dirty="0" smtClean="0">
                <a:solidFill>
                  <a:prstClr val="black"/>
                </a:solidFill>
              </a:rPr>
              <a:t>Brevet amorti </a:t>
            </a:r>
            <a:r>
              <a:rPr lang="fr-FR" dirty="0">
                <a:solidFill>
                  <a:prstClr val="black"/>
                </a:solidFill>
              </a:rPr>
              <a:t>sur </a:t>
            </a:r>
            <a:r>
              <a:rPr lang="fr-FR" dirty="0" smtClean="0">
                <a:solidFill>
                  <a:prstClr val="black"/>
                </a:solidFill>
              </a:rPr>
              <a:t>5 </a:t>
            </a:r>
            <a:r>
              <a:rPr lang="fr-FR" dirty="0">
                <a:solidFill>
                  <a:prstClr val="black"/>
                </a:solidFill>
              </a:rPr>
              <a:t>ans linéairement. Mise en service le 1/11.</a:t>
            </a:r>
          </a:p>
          <a:p>
            <a:pPr lvl="0"/>
            <a:r>
              <a:rPr lang="fr-FR" dirty="0">
                <a:solidFill>
                  <a:prstClr val="black"/>
                </a:solidFill>
              </a:rPr>
              <a:t>Amortissement : 2</a:t>
            </a:r>
            <a:r>
              <a:rPr lang="fr-FR" dirty="0" smtClean="0">
                <a:solidFill>
                  <a:prstClr val="black"/>
                </a:solidFill>
              </a:rPr>
              <a:t> </a:t>
            </a:r>
            <a:r>
              <a:rPr lang="fr-FR" dirty="0">
                <a:solidFill>
                  <a:prstClr val="black"/>
                </a:solidFill>
              </a:rPr>
              <a:t>000 </a:t>
            </a:r>
            <a:r>
              <a:rPr lang="fr-FR" dirty="0" smtClean="0">
                <a:solidFill>
                  <a:prstClr val="black"/>
                </a:solidFill>
              </a:rPr>
              <a:t>x1/5x2/12 </a:t>
            </a:r>
            <a:r>
              <a:rPr lang="fr-FR" dirty="0">
                <a:solidFill>
                  <a:prstClr val="black"/>
                </a:solidFill>
              </a:rPr>
              <a:t>= </a:t>
            </a:r>
            <a:r>
              <a:rPr lang="fr-FR" dirty="0" smtClean="0">
                <a:solidFill>
                  <a:prstClr val="black"/>
                </a:solidFill>
              </a:rPr>
              <a:t>67 </a:t>
            </a:r>
            <a:r>
              <a:rPr lang="fr-FR" dirty="0">
                <a:solidFill>
                  <a:prstClr val="black"/>
                </a:solidFill>
              </a:rPr>
              <a:t>€.</a:t>
            </a:r>
          </a:p>
          <a:p>
            <a:pPr lvl="0"/>
            <a:endParaRPr lang="fr-FR" dirty="0">
              <a:solidFill>
                <a:prstClr val="black"/>
              </a:solidFill>
            </a:endParaRPr>
          </a:p>
          <a:p>
            <a:endParaRPr lang="fr-FR" dirty="0"/>
          </a:p>
        </p:txBody>
      </p:sp>
    </p:spTree>
    <p:extLst>
      <p:ext uri="{BB962C8B-B14F-4D97-AF65-F5344CB8AC3E}">
        <p14:creationId xmlns:p14="http://schemas.microsoft.com/office/powerpoint/2010/main" val="5879242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207825978"/>
              </p:ext>
            </p:extLst>
          </p:nvPr>
        </p:nvGraphicFramePr>
        <p:xfrm>
          <a:off x="376339" y="686519"/>
          <a:ext cx="8496942" cy="3750594"/>
        </p:xfrm>
        <a:graphic>
          <a:graphicData uri="http://schemas.openxmlformats.org/drawingml/2006/table">
            <a:tbl>
              <a:tblPr firstRow="1" bandRow="1">
                <a:tableStyleId>{7DF18680-E054-41AD-8BC1-D1AEF772440D}</a:tableStyleId>
              </a:tblPr>
              <a:tblGrid>
                <a:gridCol w="648071"/>
                <a:gridCol w="648072"/>
                <a:gridCol w="4421425"/>
                <a:gridCol w="1452114"/>
                <a:gridCol w="1327260"/>
              </a:tblGrid>
              <a:tr h="448663">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r-FR" dirty="0" smtClean="0"/>
                        <a:t>Dotations aux amortissements</a:t>
                      </a:r>
                      <a:endParaRPr lang="fr-F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FR" dirty="0"/>
                    </a:p>
                  </a:txBody>
                  <a:tcPr>
                    <a:lnL w="12700" cap="flat" cmpd="sng" algn="ctr">
                      <a:noFill/>
                      <a:prstDash val="solid"/>
                      <a:round/>
                      <a:headEnd type="none" w="med" len="med"/>
                      <a:tailEnd type="none" w="med" len="med"/>
                    </a:lnL>
                  </a:tcPr>
                </a:tc>
              </a:tr>
              <a:tr h="448663">
                <a:tc>
                  <a:txBody>
                    <a:bodyPr/>
                    <a:lstStyle/>
                    <a:p>
                      <a:r>
                        <a:rPr lang="fr-FR" dirty="0" smtClean="0"/>
                        <a:t>6811</a:t>
                      </a:r>
                      <a:endParaRPr lang="fr-FR" dirty="0"/>
                    </a:p>
                  </a:txBody>
                  <a:tcPr>
                    <a:lnL w="12700" cap="flat" cmpd="sng" algn="ctr">
                      <a:noFill/>
                      <a:prstDash val="solid"/>
                      <a:round/>
                      <a:headEnd type="none" w="med" len="med"/>
                      <a:tailEnd type="none" w="med" len="med"/>
                    </a:lnL>
                  </a:tcPr>
                </a:tc>
                <a:tc>
                  <a:txBody>
                    <a:bodyPr/>
                    <a:lstStyle/>
                    <a:p>
                      <a:endParaRPr lang="fr-FR" dirty="0">
                        <a:solidFill>
                          <a:schemeClr val="tx1"/>
                        </a:solidFill>
                      </a:endParaRPr>
                    </a:p>
                  </a:txBody>
                  <a:tcPr/>
                </a:tc>
                <a:tc>
                  <a:txBody>
                    <a:bodyPr/>
                    <a:lstStyle/>
                    <a:p>
                      <a:r>
                        <a:rPr lang="fr-FR" dirty="0" smtClean="0">
                          <a:solidFill>
                            <a:schemeClr val="tx1"/>
                          </a:solidFill>
                        </a:rPr>
                        <a:t>Dotation</a:t>
                      </a:r>
                      <a:r>
                        <a:rPr lang="fr-FR" baseline="0" dirty="0" smtClean="0">
                          <a:solidFill>
                            <a:schemeClr val="tx1"/>
                          </a:solidFill>
                        </a:rPr>
                        <a:t> aux amortissements</a:t>
                      </a:r>
                      <a:endParaRPr lang="fr-FR" dirty="0">
                        <a:solidFill>
                          <a:schemeClr val="tx1"/>
                        </a:solidFill>
                      </a:endParaRPr>
                    </a:p>
                  </a:txBody>
                  <a:tcPr/>
                </a:tc>
                <a:tc>
                  <a:txBody>
                    <a:bodyPr/>
                    <a:lstStyle/>
                    <a:p>
                      <a:r>
                        <a:rPr lang="fr-FR" dirty="0" smtClean="0"/>
                        <a:t>667</a:t>
                      </a:r>
                      <a:r>
                        <a:rPr lang="fr-FR" baseline="0" dirty="0" smtClean="0"/>
                        <a:t>,00</a:t>
                      </a:r>
                      <a:endParaRPr lang="fr-FR" dirty="0"/>
                    </a:p>
                  </a:txBody>
                  <a:tcPr/>
                </a:tc>
                <a:tc>
                  <a:txBody>
                    <a:bodyPr/>
                    <a:lstStyle/>
                    <a:p>
                      <a:endParaRPr lang="fr-FR" dirty="0"/>
                    </a:p>
                  </a:txBody>
                  <a:tcPr/>
                </a:tc>
              </a:tr>
              <a:tr h="448663">
                <a:tc>
                  <a:txBody>
                    <a:bodyPr/>
                    <a:lstStyle/>
                    <a:p>
                      <a:endParaRPr lang="fr-FR" dirty="0"/>
                    </a:p>
                  </a:txBody>
                  <a:tcPr>
                    <a:lnL w="12700" cap="flat" cmpd="sng" algn="ctr">
                      <a:no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r>
                        <a:rPr lang="fr-FR" dirty="0" smtClean="0"/>
                        <a:t>2815</a:t>
                      </a:r>
                      <a:endParaRPr lang="fr-FR" dirty="0"/>
                    </a:p>
                  </a:txBody>
                  <a:tcPr>
                    <a:lnR w="12700" cap="flat" cmpd="sng" algn="ctr">
                      <a:solidFill>
                        <a:schemeClr val="bg1"/>
                      </a:solid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r>
                        <a:rPr lang="fr-FR" dirty="0" smtClean="0"/>
                        <a:t>Amortissements des installations techniques</a:t>
                      </a:r>
                      <a:endParaRPr lang="fr-FR" dirty="0"/>
                    </a:p>
                  </a:txBody>
                  <a:tcPr>
                    <a:lnL w="12700" cap="flat" cmpd="sng" algn="ctr">
                      <a:solidFill>
                        <a:schemeClr val="bg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endParaRPr lang="fr-FR" dirty="0"/>
                    </a:p>
                  </a:txBody>
                  <a:tcPr>
                    <a:lnB w="12700" cap="flat" cmpd="sng" algn="ctr">
                      <a:solidFill>
                        <a:schemeClr val="tx1"/>
                      </a:solidFill>
                      <a:prstDash val="sysDash"/>
                      <a:round/>
                      <a:headEnd type="none" w="med" len="med"/>
                      <a:tailEnd type="none" w="med" len="med"/>
                    </a:lnB>
                  </a:tcPr>
                </a:tc>
                <a:tc>
                  <a:txBody>
                    <a:bodyPr/>
                    <a:lstStyle/>
                    <a:p>
                      <a:r>
                        <a:rPr lang="fr-FR" dirty="0" smtClean="0"/>
                        <a:t>667,00</a:t>
                      </a:r>
                      <a:endParaRPr lang="fr-FR" dirty="0"/>
                    </a:p>
                  </a:txBody>
                  <a:tcPr>
                    <a:lnB w="12700" cap="flat" cmpd="sng" algn="ctr">
                      <a:solidFill>
                        <a:schemeClr val="tx1"/>
                      </a:solidFill>
                      <a:prstDash val="sysDash"/>
                      <a:round/>
                      <a:headEnd type="none" w="med" len="med"/>
                      <a:tailEnd type="none" w="med" len="med"/>
                    </a:lnB>
                  </a:tcPr>
                </a:tc>
              </a:tr>
              <a:tr h="526219">
                <a:tc>
                  <a:txBody>
                    <a:bodyPr/>
                    <a:lstStyle/>
                    <a:p>
                      <a:r>
                        <a:rPr lang="fr-FR" dirty="0" smtClean="0"/>
                        <a:t>6811</a:t>
                      </a:r>
                      <a:endParaRPr lang="fr-FR"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Dotation aux amortissements</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dash"/>
                      <a:round/>
                      <a:headEnd type="none" w="med" len="med"/>
                      <a:tailEnd type="none" w="med" len="med"/>
                    </a:lnB>
                  </a:tcPr>
                </a:tc>
                <a:tc>
                  <a:txBody>
                    <a:bodyPr/>
                    <a:lstStyle/>
                    <a:p>
                      <a:r>
                        <a:rPr lang="fr-FR" dirty="0" smtClean="0"/>
                        <a:t>555,00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dash"/>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tcPr>
                </a:tc>
              </a:tr>
              <a:tr h="510233">
                <a:tc>
                  <a:txBody>
                    <a:bodyPr/>
                    <a:lstStyle/>
                    <a:p>
                      <a:endParaRPr lang="fr-FR"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fr-FR" dirty="0" smtClean="0"/>
                        <a:t>2818</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kumimoji="0" lang="fr-FR" sz="1800" b="0" i="0" u="none" strike="noStrike" kern="1200" cap="none" spc="0" normalizeH="0" baseline="0" noProof="0" dirty="0" smtClean="0">
                          <a:ln>
                            <a:noFill/>
                          </a:ln>
                          <a:solidFill>
                            <a:prstClr val="black"/>
                          </a:solidFill>
                          <a:effectLst/>
                          <a:uLnTx/>
                          <a:uFillTx/>
                          <a:latin typeface="+mn-lt"/>
                          <a:ea typeface="+mn-ea"/>
                          <a:cs typeface="+mn-cs"/>
                        </a:rPr>
                        <a:t>Amortissements autres immobilisations corporelles</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fr-FR" dirty="0" smtClean="0"/>
                        <a:t>555,00</a:t>
                      </a:r>
                      <a:endParaRPr lang="fr-FR" dirty="0"/>
                    </a:p>
                  </a:txBody>
                  <a:tcPr>
                    <a:lnL w="12700" cap="flat" cmpd="sng" algn="ctr">
                      <a:solidFill>
                        <a:schemeClr val="bg1"/>
                      </a:solidFill>
                      <a:prstDash val="solid"/>
                      <a:round/>
                      <a:headEnd type="none" w="med" len="med"/>
                      <a:tailEnd type="none" w="med" len="med"/>
                    </a:lnL>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598226">
                <a:tc>
                  <a:txBody>
                    <a:bodyPr/>
                    <a:lstStyle/>
                    <a:p>
                      <a:r>
                        <a:rPr lang="fr-FR" dirty="0" smtClean="0"/>
                        <a:t>6811</a:t>
                      </a:r>
                      <a:endParaRPr lang="fr-FR"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Dotation aux amortissements</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r>
                        <a:rPr lang="fr-FR" dirty="0" smtClean="0"/>
                        <a:t>67,00</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endParaRPr lang="fr-FR" dirty="0"/>
                    </a:p>
                  </a:txBody>
                  <a:tcP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tcPr>
                </a:tc>
              </a:tr>
              <a:tr h="561895">
                <a:tc>
                  <a:txBody>
                    <a:bodyPr/>
                    <a:lstStyle/>
                    <a:p>
                      <a:endParaRPr lang="fr-FR"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2805</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Amortissements brevets et licences</a:t>
                      </a:r>
                    </a:p>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fr-FR" dirty="0" smtClean="0"/>
                        <a:t>67,00</a:t>
                      </a:r>
                      <a:endParaRPr lang="fr-FR" dirty="0"/>
                    </a:p>
                  </a:txBody>
                  <a:tcPr>
                    <a:lnL w="12700" cap="flat" cmpd="sng" algn="ctr">
                      <a:solidFill>
                        <a:schemeClr val="bg1"/>
                      </a:solidFill>
                      <a:prstDash val="solid"/>
                      <a:round/>
                      <a:headEnd type="none" w="med" len="med"/>
                      <a:tailEnd type="none" w="med" len="med"/>
                    </a:lnL>
                  </a:tcPr>
                </a:tc>
              </a:tr>
            </a:tbl>
          </a:graphicData>
        </a:graphic>
      </p:graphicFrame>
      <p:sp>
        <p:nvSpPr>
          <p:cNvPr id="2" name="Rectangle 1"/>
          <p:cNvSpPr/>
          <p:nvPr/>
        </p:nvSpPr>
        <p:spPr>
          <a:xfrm>
            <a:off x="477018" y="1179612"/>
            <a:ext cx="531126"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1763788" y="1196752"/>
            <a:ext cx="2880320" cy="330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6153048" y="1149772"/>
            <a:ext cx="11521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a:off x="1076165" y="1660346"/>
            <a:ext cx="571430" cy="30382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71924" y="1613118"/>
            <a:ext cx="4196950" cy="382488"/>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7621400" y="1660346"/>
            <a:ext cx="93610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1044136" y="2636912"/>
            <a:ext cx="532796"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464318" y="2112852"/>
            <a:ext cx="53279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p:nvSpPr>
        <p:spPr>
          <a:xfrm>
            <a:off x="1763788" y="2628156"/>
            <a:ext cx="3788694" cy="551284"/>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p:nvSpPr>
        <p:spPr>
          <a:xfrm>
            <a:off x="7621400" y="2636912"/>
            <a:ext cx="1080120" cy="350540"/>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6188816" y="2094324"/>
            <a:ext cx="105505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p:nvSpPr>
        <p:spPr>
          <a:xfrm>
            <a:off x="1771924" y="3255516"/>
            <a:ext cx="289961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p:nvSpPr>
        <p:spPr>
          <a:xfrm>
            <a:off x="1733454" y="2112852"/>
            <a:ext cx="3819028"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1771924" y="3861048"/>
            <a:ext cx="3963044"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p:nvSpPr>
        <p:spPr>
          <a:xfrm>
            <a:off x="464318" y="3264608"/>
            <a:ext cx="53279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6153048" y="3264608"/>
            <a:ext cx="795216" cy="36004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1095482" y="3865612"/>
            <a:ext cx="532796" cy="288032"/>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p:cNvSpPr/>
          <p:nvPr/>
        </p:nvSpPr>
        <p:spPr>
          <a:xfrm>
            <a:off x="7621400" y="3865612"/>
            <a:ext cx="936104" cy="427484"/>
          </a:xfrm>
          <a:prstGeom prst="rect">
            <a:avLst/>
          </a:prstGeom>
          <a:solidFill>
            <a:srgbClr val="E9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9957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0"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94" y="440462"/>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47" y="3912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3246438"/>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19" y="300355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268014" y="623024"/>
            <a:ext cx="432048" cy="264952"/>
          </a:xfrm>
          <a:prstGeom prst="rect">
            <a:avLst/>
          </a:prstGeom>
          <a:noFill/>
        </p:spPr>
        <p:txBody>
          <a:bodyPr wrap="square" rtlCol="0">
            <a:spAutoFit/>
          </a:bodyPr>
          <a:lstStyle/>
          <a:p>
            <a:pPr algn="ctr"/>
            <a:endParaRPr lang="fr-FR" dirty="0">
              <a:solidFill>
                <a:prstClr val="black"/>
              </a:solidFill>
            </a:endParaRPr>
          </a:p>
        </p:txBody>
      </p:sp>
      <p:sp>
        <p:nvSpPr>
          <p:cNvPr id="19" name="ZoneTexte 18"/>
          <p:cNvSpPr txBox="1"/>
          <p:nvPr/>
        </p:nvSpPr>
        <p:spPr>
          <a:xfrm>
            <a:off x="4352896" y="935024"/>
            <a:ext cx="864095" cy="369332"/>
          </a:xfrm>
          <a:prstGeom prst="rect">
            <a:avLst/>
          </a:prstGeom>
          <a:noFill/>
        </p:spPr>
        <p:txBody>
          <a:bodyPr wrap="square" rtlCol="0">
            <a:spAutoFit/>
          </a:bodyPr>
          <a:lstStyle/>
          <a:p>
            <a:pPr algn="ctr"/>
            <a:r>
              <a:rPr lang="fr-FR" b="1" dirty="0" smtClean="0">
                <a:solidFill>
                  <a:prstClr val="black"/>
                </a:solidFill>
              </a:rPr>
              <a:t>2818</a:t>
            </a:r>
            <a:endParaRPr lang="fr-FR" b="1" dirty="0">
              <a:solidFill>
                <a:prstClr val="black"/>
              </a:solidFill>
            </a:endParaRPr>
          </a:p>
        </p:txBody>
      </p:sp>
      <p:sp>
        <p:nvSpPr>
          <p:cNvPr id="21" name="ZoneTexte 20"/>
          <p:cNvSpPr txBox="1"/>
          <p:nvPr/>
        </p:nvSpPr>
        <p:spPr>
          <a:xfrm>
            <a:off x="1729965" y="949163"/>
            <a:ext cx="864095" cy="369332"/>
          </a:xfrm>
          <a:prstGeom prst="rect">
            <a:avLst/>
          </a:prstGeom>
          <a:noFill/>
        </p:spPr>
        <p:txBody>
          <a:bodyPr wrap="square" rtlCol="0">
            <a:spAutoFit/>
          </a:bodyPr>
          <a:lstStyle/>
          <a:p>
            <a:pPr algn="ctr"/>
            <a:r>
              <a:rPr lang="fr-FR" b="1" dirty="0" smtClean="0">
                <a:solidFill>
                  <a:prstClr val="black"/>
                </a:solidFill>
              </a:rPr>
              <a:t>2815</a:t>
            </a:r>
            <a:endParaRPr lang="fr-FR" b="1" dirty="0">
              <a:solidFill>
                <a:prstClr val="black"/>
              </a:solidFill>
            </a:endParaRPr>
          </a:p>
        </p:txBody>
      </p:sp>
      <p:sp>
        <p:nvSpPr>
          <p:cNvPr id="22" name="ZoneTexte 21"/>
          <p:cNvSpPr txBox="1"/>
          <p:nvPr/>
        </p:nvSpPr>
        <p:spPr>
          <a:xfrm>
            <a:off x="1729965" y="2974811"/>
            <a:ext cx="864095" cy="369332"/>
          </a:xfrm>
          <a:prstGeom prst="rect">
            <a:avLst/>
          </a:prstGeom>
          <a:noFill/>
        </p:spPr>
        <p:txBody>
          <a:bodyPr wrap="square" rtlCol="0">
            <a:spAutoFit/>
          </a:bodyPr>
          <a:lstStyle/>
          <a:p>
            <a:pPr algn="ctr"/>
            <a:r>
              <a:rPr lang="fr-FR" b="1" dirty="0" smtClean="0">
                <a:solidFill>
                  <a:prstClr val="black"/>
                </a:solidFill>
              </a:rPr>
              <a:t>6811</a:t>
            </a:r>
            <a:endParaRPr lang="fr-FR" b="1" dirty="0">
              <a:solidFill>
                <a:prstClr val="black"/>
              </a:solidFill>
            </a:endParaRPr>
          </a:p>
        </p:txBody>
      </p:sp>
      <p:graphicFrame>
        <p:nvGraphicFramePr>
          <p:cNvPr id="25" name="Tableau 24"/>
          <p:cNvGraphicFramePr>
            <a:graphicFrameLocks noGrp="1"/>
          </p:cNvGraphicFramePr>
          <p:nvPr>
            <p:extLst>
              <p:ext uri="{D42A27DB-BD31-4B8C-83A1-F6EECF244321}">
                <p14:modId xmlns:p14="http://schemas.microsoft.com/office/powerpoint/2010/main" val="937828159"/>
              </p:ext>
            </p:extLst>
          </p:nvPr>
        </p:nvGraphicFramePr>
        <p:xfrm>
          <a:off x="1171586" y="1316401"/>
          <a:ext cx="2090218" cy="1144901"/>
        </p:xfrm>
        <a:graphic>
          <a:graphicData uri="http://schemas.openxmlformats.org/drawingml/2006/table">
            <a:tbl>
              <a:tblPr firstRow="1" bandRow="1">
                <a:tableStyleId>{5C22544A-7EE6-4342-B048-85BDC9FD1C3A}</a:tableStyleId>
              </a:tblPr>
              <a:tblGrid>
                <a:gridCol w="987047"/>
                <a:gridCol w="1103171"/>
              </a:tblGrid>
              <a:tr h="1144901">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6" name="ZoneTexte 25"/>
          <p:cNvSpPr txBox="1"/>
          <p:nvPr/>
        </p:nvSpPr>
        <p:spPr>
          <a:xfrm>
            <a:off x="2224823" y="4398921"/>
            <a:ext cx="1677168" cy="307777"/>
          </a:xfrm>
          <a:prstGeom prst="rect">
            <a:avLst/>
          </a:prstGeom>
          <a:noFill/>
        </p:spPr>
        <p:txBody>
          <a:bodyPr wrap="square" rtlCol="0">
            <a:spAutoFit/>
          </a:bodyPr>
          <a:lstStyle/>
          <a:p>
            <a:r>
              <a:rPr lang="fr-FR" sz="1400" dirty="0" smtClean="0">
                <a:solidFill>
                  <a:srgbClr val="FF0000"/>
                </a:solidFill>
              </a:rPr>
              <a:t>SD : 1 289,00</a:t>
            </a:r>
            <a:endParaRPr lang="fr-FR" sz="1400" dirty="0">
              <a:solidFill>
                <a:srgbClr val="FF0000"/>
              </a:solidFill>
            </a:endParaRPr>
          </a:p>
        </p:txBody>
      </p:sp>
      <p:sp>
        <p:nvSpPr>
          <p:cNvPr id="28" name="ZoneTexte 27"/>
          <p:cNvSpPr txBox="1"/>
          <p:nvPr/>
        </p:nvSpPr>
        <p:spPr>
          <a:xfrm>
            <a:off x="2397709" y="1133098"/>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158540738"/>
              </p:ext>
            </p:extLst>
          </p:nvPr>
        </p:nvGraphicFramePr>
        <p:xfrm>
          <a:off x="6353916" y="1341603"/>
          <a:ext cx="2090218" cy="1086986"/>
        </p:xfrm>
        <a:graphic>
          <a:graphicData uri="http://schemas.openxmlformats.org/drawingml/2006/table">
            <a:tbl>
              <a:tblPr firstRow="1" bandRow="1">
                <a:tableStyleId>{5C22544A-7EE6-4342-B048-85BDC9FD1C3A}</a:tableStyleId>
              </a:tblPr>
              <a:tblGrid>
                <a:gridCol w="987047"/>
                <a:gridCol w="1103171"/>
              </a:tblGrid>
              <a:tr h="1086986">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36" name="ZoneTexte 35"/>
          <p:cNvSpPr txBox="1"/>
          <p:nvPr/>
        </p:nvSpPr>
        <p:spPr>
          <a:xfrm>
            <a:off x="6957789" y="992690"/>
            <a:ext cx="864095" cy="369332"/>
          </a:xfrm>
          <a:prstGeom prst="rect">
            <a:avLst/>
          </a:prstGeom>
          <a:noFill/>
        </p:spPr>
        <p:txBody>
          <a:bodyPr wrap="square" rtlCol="0">
            <a:spAutoFit/>
          </a:bodyPr>
          <a:lstStyle/>
          <a:p>
            <a:pPr algn="ctr"/>
            <a:r>
              <a:rPr lang="fr-FR" b="1" dirty="0" smtClean="0">
                <a:solidFill>
                  <a:prstClr val="black"/>
                </a:solidFill>
              </a:rPr>
              <a:t>2805</a:t>
            </a:r>
            <a:endParaRPr lang="fr-FR" b="1" dirty="0">
              <a:solidFill>
                <a:prstClr val="black"/>
              </a:solidFill>
            </a:endParaRPr>
          </a:p>
        </p:txBody>
      </p:sp>
      <p:sp>
        <p:nvSpPr>
          <p:cNvPr id="40" name="ZoneTexte 39"/>
          <p:cNvSpPr txBox="1"/>
          <p:nvPr/>
        </p:nvSpPr>
        <p:spPr>
          <a:xfrm>
            <a:off x="333352" y="3572118"/>
            <a:ext cx="864095" cy="369332"/>
          </a:xfrm>
          <a:prstGeom prst="rect">
            <a:avLst/>
          </a:prstGeom>
          <a:noFill/>
        </p:spPr>
        <p:txBody>
          <a:bodyPr wrap="square" rtlCol="0">
            <a:spAutoFit/>
          </a:bodyPr>
          <a:lstStyle/>
          <a:p>
            <a:endParaRPr lang="fr-FR" dirty="0">
              <a:solidFill>
                <a:prstClr val="black"/>
              </a:solidFill>
            </a:endParaRPr>
          </a:p>
        </p:txBody>
      </p:sp>
      <p:sp>
        <p:nvSpPr>
          <p:cNvPr id="44" name="ZoneTexte 43"/>
          <p:cNvSpPr txBox="1"/>
          <p:nvPr/>
        </p:nvSpPr>
        <p:spPr>
          <a:xfrm>
            <a:off x="2199312" y="4183478"/>
            <a:ext cx="864095" cy="369332"/>
          </a:xfrm>
          <a:prstGeom prst="rect">
            <a:avLst/>
          </a:prstGeom>
          <a:noFill/>
        </p:spPr>
        <p:txBody>
          <a:bodyPr wrap="square" rtlCol="0">
            <a:spAutoFit/>
          </a:bodyPr>
          <a:lstStyle/>
          <a:p>
            <a:endParaRPr lang="fr-FR" dirty="0">
              <a:solidFill>
                <a:prstClr val="black"/>
              </a:solidFill>
            </a:endParaRPr>
          </a:p>
        </p:txBody>
      </p:sp>
      <p:graphicFrame>
        <p:nvGraphicFramePr>
          <p:cNvPr id="49" name="Tableau 48"/>
          <p:cNvGraphicFramePr>
            <a:graphicFrameLocks noGrp="1"/>
          </p:cNvGraphicFramePr>
          <p:nvPr>
            <p:extLst>
              <p:ext uri="{D42A27DB-BD31-4B8C-83A1-F6EECF244321}">
                <p14:modId xmlns:p14="http://schemas.microsoft.com/office/powerpoint/2010/main" val="1258476256"/>
              </p:ext>
            </p:extLst>
          </p:nvPr>
        </p:nvGraphicFramePr>
        <p:xfrm>
          <a:off x="3805857" y="1328167"/>
          <a:ext cx="2090218" cy="1099865"/>
        </p:xfrm>
        <a:graphic>
          <a:graphicData uri="http://schemas.openxmlformats.org/drawingml/2006/table">
            <a:tbl>
              <a:tblPr firstRow="1" bandRow="1">
                <a:tableStyleId>{5C22544A-7EE6-4342-B048-85BDC9FD1C3A}</a:tableStyleId>
              </a:tblPr>
              <a:tblGrid>
                <a:gridCol w="985166"/>
                <a:gridCol w="1105052"/>
              </a:tblGrid>
              <a:tr h="1099865">
                <a:tc>
                  <a:txBody>
                    <a:bodyPr/>
                    <a:lstStyle/>
                    <a:p>
                      <a:r>
                        <a:rPr lang="fr-FR" dirty="0" smtClean="0"/>
                        <a:t>DDDD</a:t>
                      </a:r>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0" name="ZoneTexte 49"/>
          <p:cNvSpPr txBox="1"/>
          <p:nvPr/>
        </p:nvSpPr>
        <p:spPr>
          <a:xfrm>
            <a:off x="1046271" y="3414037"/>
            <a:ext cx="1095152" cy="954107"/>
          </a:xfrm>
          <a:prstGeom prst="rect">
            <a:avLst/>
          </a:prstGeom>
          <a:noFill/>
        </p:spPr>
        <p:txBody>
          <a:bodyPr wrap="square" rtlCol="0">
            <a:spAutoFit/>
          </a:bodyPr>
          <a:lstStyle/>
          <a:p>
            <a:pPr algn="r"/>
            <a:r>
              <a:rPr lang="fr-FR" sz="1400" dirty="0" smtClean="0"/>
              <a:t>667,00</a:t>
            </a:r>
          </a:p>
          <a:p>
            <a:pPr algn="r"/>
            <a:r>
              <a:rPr lang="fr-FR" sz="1400" dirty="0" smtClean="0"/>
              <a:t>555,00</a:t>
            </a:r>
          </a:p>
          <a:p>
            <a:pPr algn="r"/>
            <a:r>
              <a:rPr lang="fr-FR" sz="1400" dirty="0" smtClean="0"/>
              <a:t>67,00</a:t>
            </a:r>
          </a:p>
          <a:p>
            <a:pPr algn="r"/>
            <a:endParaRPr lang="fr-FR" sz="1400" dirty="0"/>
          </a:p>
        </p:txBody>
      </p:sp>
      <p:sp>
        <p:nvSpPr>
          <p:cNvPr id="57" name="ZoneTexte 56"/>
          <p:cNvSpPr txBox="1"/>
          <p:nvPr/>
        </p:nvSpPr>
        <p:spPr>
          <a:xfrm>
            <a:off x="4857812" y="1367548"/>
            <a:ext cx="1095152" cy="307777"/>
          </a:xfrm>
          <a:prstGeom prst="rect">
            <a:avLst/>
          </a:prstGeom>
          <a:noFill/>
        </p:spPr>
        <p:txBody>
          <a:bodyPr wrap="square" rtlCol="0">
            <a:spAutoFit/>
          </a:bodyPr>
          <a:lstStyle/>
          <a:p>
            <a:r>
              <a:rPr lang="fr-FR" sz="1400" dirty="0" smtClean="0"/>
              <a:t>555,00</a:t>
            </a:r>
            <a:endParaRPr lang="fr-FR" sz="1400" dirty="0"/>
          </a:p>
        </p:txBody>
      </p:sp>
      <p:sp>
        <p:nvSpPr>
          <p:cNvPr id="6" name="ZoneTexte 5"/>
          <p:cNvSpPr txBox="1"/>
          <p:nvPr/>
        </p:nvSpPr>
        <p:spPr>
          <a:xfrm>
            <a:off x="1729965" y="97701"/>
            <a:ext cx="6184306" cy="707886"/>
          </a:xfrm>
          <a:prstGeom prst="rect">
            <a:avLst/>
          </a:prstGeom>
          <a:noFill/>
        </p:spPr>
        <p:txBody>
          <a:bodyPr wrap="square" rtlCol="0">
            <a:spAutoFit/>
          </a:bodyPr>
          <a:lstStyle/>
          <a:p>
            <a:pPr algn="ctr"/>
            <a:r>
              <a:rPr lang="fr-FR" sz="2000" b="1" dirty="0" smtClean="0">
                <a:solidFill>
                  <a:prstClr val="black"/>
                </a:solidFill>
              </a:rPr>
              <a:t>Report sur les « comptes en T » :</a:t>
            </a:r>
            <a:endParaRPr lang="fr-FR" sz="2000" b="1" dirty="0">
              <a:solidFill>
                <a:prstClr val="black"/>
              </a:solidFill>
            </a:endParaRPr>
          </a:p>
          <a:p>
            <a:endParaRPr lang="fr-FR" sz="2000" b="1" dirty="0">
              <a:solidFill>
                <a:prstClr val="black"/>
              </a:solidFill>
            </a:endParaRPr>
          </a:p>
        </p:txBody>
      </p:sp>
      <p:graphicFrame>
        <p:nvGraphicFramePr>
          <p:cNvPr id="43" name="Tableau 42"/>
          <p:cNvGraphicFramePr>
            <a:graphicFrameLocks noGrp="1"/>
          </p:cNvGraphicFramePr>
          <p:nvPr>
            <p:extLst>
              <p:ext uri="{D42A27DB-BD31-4B8C-83A1-F6EECF244321}">
                <p14:modId xmlns:p14="http://schemas.microsoft.com/office/powerpoint/2010/main" val="3497942095"/>
              </p:ext>
            </p:extLst>
          </p:nvPr>
        </p:nvGraphicFramePr>
        <p:xfrm>
          <a:off x="1179714" y="3429000"/>
          <a:ext cx="2090218" cy="1303206"/>
        </p:xfrm>
        <a:graphic>
          <a:graphicData uri="http://schemas.openxmlformats.org/drawingml/2006/table">
            <a:tbl>
              <a:tblPr firstRow="1" bandRow="1">
                <a:tableStyleId>{5C22544A-7EE6-4342-B048-85BDC9FD1C3A}</a:tableStyleId>
              </a:tblPr>
              <a:tblGrid>
                <a:gridCol w="985166"/>
                <a:gridCol w="1105052"/>
              </a:tblGrid>
              <a:tr h="1303206">
                <a:tc>
                  <a:txBody>
                    <a:bodyPr/>
                    <a:lstStyle/>
                    <a:p>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47" name="ZoneTexte 46"/>
          <p:cNvSpPr txBox="1"/>
          <p:nvPr/>
        </p:nvSpPr>
        <p:spPr>
          <a:xfrm>
            <a:off x="7355771" y="1367548"/>
            <a:ext cx="1311537" cy="307777"/>
          </a:xfrm>
          <a:prstGeom prst="rect">
            <a:avLst/>
          </a:prstGeom>
          <a:noFill/>
        </p:spPr>
        <p:txBody>
          <a:bodyPr wrap="square" rtlCol="0">
            <a:spAutoFit/>
          </a:bodyPr>
          <a:lstStyle/>
          <a:p>
            <a:r>
              <a:rPr lang="fr-FR" sz="1400" dirty="0" smtClean="0"/>
              <a:t>67,00</a:t>
            </a:r>
            <a:endParaRPr lang="fr-FR" sz="1400" dirty="0"/>
          </a:p>
        </p:txBody>
      </p:sp>
      <p:sp>
        <p:nvSpPr>
          <p:cNvPr id="37" name="ZoneTexte 36"/>
          <p:cNvSpPr txBox="1"/>
          <p:nvPr/>
        </p:nvSpPr>
        <p:spPr>
          <a:xfrm>
            <a:off x="2199312" y="1351018"/>
            <a:ext cx="1146462" cy="307777"/>
          </a:xfrm>
          <a:prstGeom prst="rect">
            <a:avLst/>
          </a:prstGeom>
          <a:noFill/>
        </p:spPr>
        <p:txBody>
          <a:bodyPr wrap="square" rtlCol="0">
            <a:spAutoFit/>
          </a:bodyPr>
          <a:lstStyle/>
          <a:p>
            <a:r>
              <a:rPr lang="fr-FR" sz="1400" dirty="0" smtClean="0"/>
              <a:t>667,00</a:t>
            </a:r>
            <a:endParaRPr lang="fr-FR" sz="1400" dirty="0"/>
          </a:p>
        </p:txBody>
      </p:sp>
    </p:spTree>
    <p:extLst>
      <p:ext uri="{BB962C8B-B14F-4D97-AF65-F5344CB8AC3E}">
        <p14:creationId xmlns:p14="http://schemas.microsoft.com/office/powerpoint/2010/main" val="30215046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560840" cy="400110"/>
          </a:xfrm>
          <a:prstGeom prst="rect">
            <a:avLst/>
          </a:prstGeom>
          <a:noFill/>
        </p:spPr>
        <p:txBody>
          <a:bodyPr wrap="square" rtlCol="0">
            <a:spAutoFit/>
          </a:bodyPr>
          <a:lstStyle/>
          <a:p>
            <a:pPr algn="ctr"/>
            <a:r>
              <a:rPr lang="fr-FR" sz="2000" b="1" dirty="0" smtClean="0">
                <a:solidFill>
                  <a:prstClr val="black"/>
                </a:solidFill>
              </a:rPr>
              <a:t>Compte </a:t>
            </a:r>
            <a:r>
              <a:rPr lang="fr-FR" sz="2000" b="1" dirty="0">
                <a:solidFill>
                  <a:prstClr val="black"/>
                </a:solidFill>
              </a:rPr>
              <a:t>de résultat </a:t>
            </a:r>
            <a:endParaRPr lang="fr-FR" sz="2000" b="1" dirty="0" smtClean="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008674238"/>
              </p:ext>
            </p:extLst>
          </p:nvPr>
        </p:nvGraphicFramePr>
        <p:xfrm>
          <a:off x="73720" y="1988840"/>
          <a:ext cx="9036496" cy="3683000"/>
        </p:xfrm>
        <a:graphic>
          <a:graphicData uri="http://schemas.openxmlformats.org/drawingml/2006/table">
            <a:tbl>
              <a:tblPr firstRow="1" bandRow="1">
                <a:tableStyleId>{2D5ABB26-0587-4C30-8999-92F81FD0307C}</a:tableStyleId>
              </a:tblPr>
              <a:tblGrid>
                <a:gridCol w="4518248"/>
                <a:gridCol w="4518248"/>
              </a:tblGrid>
              <a:tr h="370840">
                <a:tc>
                  <a:txBody>
                    <a:bodyPr/>
                    <a:lstStyle/>
                    <a:p>
                      <a:r>
                        <a:rPr lang="fr-FR" dirty="0" smtClean="0"/>
                        <a:t>601</a:t>
                      </a:r>
                      <a:r>
                        <a:rPr lang="fr-FR" baseline="0" dirty="0" smtClean="0"/>
                        <a:t> Achats de matières premières      3 000,00</a:t>
                      </a:r>
                    </a:p>
                    <a:p>
                      <a:r>
                        <a:rPr lang="fr-FR" baseline="0" dirty="0" smtClean="0"/>
                        <a:t>6031 Variation des stocks de</a:t>
                      </a:r>
                    </a:p>
                    <a:p>
                      <a:r>
                        <a:rPr lang="fr-FR" baseline="0" dirty="0" smtClean="0"/>
                        <a:t>                    matières premières          (2 000,00)</a:t>
                      </a:r>
                    </a:p>
                  </a:txBody>
                  <a:tcPr>
                    <a:lnR w="57150" cap="flat" cmpd="sng" algn="ctr">
                      <a:solidFill>
                        <a:schemeClr val="tx1"/>
                      </a:solidFill>
                      <a:prstDash val="solid"/>
                      <a:round/>
                      <a:headEnd type="none" w="med" len="med"/>
                      <a:tailEnd type="none" w="med" len="med"/>
                    </a:lnR>
                    <a:lnB w="12700" cap="flat" cmpd="sng" algn="ctr">
                      <a:noFill/>
                      <a:prstDash val="sysDash"/>
                      <a:round/>
                      <a:headEnd type="none" w="med" len="med"/>
                      <a:tailEnd type="none" w="med" len="med"/>
                    </a:lnB>
                  </a:tcPr>
                </a:tc>
                <a:tc>
                  <a:txBody>
                    <a:bodyPr/>
                    <a:lstStyle/>
                    <a:p>
                      <a:r>
                        <a:rPr lang="fr-FR" dirty="0" smtClean="0"/>
                        <a:t>701 Ventes</a:t>
                      </a:r>
                      <a:r>
                        <a:rPr lang="fr-FR" baseline="0" dirty="0" smtClean="0"/>
                        <a:t> de produits finis            5 600,00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606</a:t>
                      </a:r>
                      <a:r>
                        <a:rPr lang="fr-FR" baseline="0" dirty="0" smtClean="0"/>
                        <a:t> Achats non stockés                              50,00</a:t>
                      </a:r>
                    </a:p>
                  </a:txBody>
                  <a:tcPr>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dirty="0" smtClean="0"/>
                        <a:t>707 Ventes</a:t>
                      </a:r>
                      <a:r>
                        <a:rPr lang="fr-FR" baseline="0" dirty="0" smtClean="0"/>
                        <a:t> de marchandises              375,00</a:t>
                      </a:r>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607 Achats de marchandises                   300,00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6031 Variation des stocks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                    marchandises                       (150,00)</a:t>
                      </a:r>
                    </a:p>
                  </a:txBody>
                  <a:tcPr>
                    <a:lnR w="57150" cap="flat" cmpd="sng" algn="ctr">
                      <a:solidFill>
                        <a:schemeClr val="tx1"/>
                      </a:solidFill>
                      <a:prstDash val="solid"/>
                      <a:round/>
                      <a:headEnd type="none" w="med" len="med"/>
                      <a:tailEnd type="none" w="med" len="med"/>
                    </a:lnR>
                  </a:tcPr>
                </a:tc>
                <a:tc>
                  <a:txBody>
                    <a:bodyPr/>
                    <a:lstStyle/>
                    <a:p>
                      <a:endParaRPr lang="fr-FR"/>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6132 Locations                                        3 000,00</a:t>
                      </a:r>
                      <a:endParaRPr lang="fr-FR" dirty="0"/>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dirty="0" smtClean="0"/>
                        <a:t>6811 Dotation aux amortissements    </a:t>
                      </a:r>
                      <a:r>
                        <a:rPr lang="fr-FR" dirty="0" smtClean="0">
                          <a:solidFill>
                            <a:srgbClr val="FF0000"/>
                          </a:solidFill>
                        </a:rPr>
                        <a:t>1 289,00</a:t>
                      </a:r>
                      <a:endParaRPr lang="fr-FR"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Résultat (bénéfice)                                   </a:t>
                      </a:r>
                      <a:r>
                        <a:rPr kumimoji="0" lang="fr-FR" sz="1800" b="0" i="0" u="none" strike="noStrike" kern="1200" cap="none" spc="0" normalizeH="0" baseline="0" noProof="0" dirty="0" smtClean="0">
                          <a:ln>
                            <a:noFill/>
                          </a:ln>
                          <a:solidFill>
                            <a:srgbClr val="FF0000"/>
                          </a:solidFill>
                          <a:effectLst/>
                          <a:uLnTx/>
                          <a:uFillTx/>
                          <a:latin typeface="+mn-lt"/>
                          <a:ea typeface="+mn-ea"/>
                          <a:cs typeface="+mn-cs"/>
                        </a:rPr>
                        <a:t>486,00</a:t>
                      </a:r>
                    </a:p>
                  </a:txBody>
                  <a:tcPr>
                    <a:lnR w="57150" cap="flat" cmpd="sng" algn="ctr">
                      <a:solidFill>
                        <a:schemeClr val="tx1"/>
                      </a:solidFill>
                      <a:prstDash val="solid"/>
                      <a:round/>
                      <a:headEnd type="none" w="med" len="med"/>
                      <a:tailEnd type="none" w="med" len="med"/>
                    </a:lnR>
                  </a:tcPr>
                </a:tc>
                <a:tc>
                  <a:txBody>
                    <a:bodyPr/>
                    <a:lstStyle/>
                    <a:p>
                      <a:endParaRPr lang="fr-FR" dirty="0"/>
                    </a:p>
                  </a:txBody>
                  <a:tcPr>
                    <a:lnL w="57150" cap="flat" cmpd="sng" algn="ctr">
                      <a:solidFill>
                        <a:schemeClr val="tx1"/>
                      </a:solidFill>
                      <a:prstDash val="solid"/>
                      <a:round/>
                      <a:headEnd type="none" w="med" len="med"/>
                      <a:tailEnd type="none" w="med" len="med"/>
                    </a:lnL>
                  </a:tcPr>
                </a:tc>
              </a:tr>
              <a:tr h="370840">
                <a:tc>
                  <a:txBody>
                    <a:bodyPr/>
                    <a:lstStyle/>
                    <a:p>
                      <a:r>
                        <a:rPr lang="fr-FR" b="1" dirty="0" smtClean="0"/>
                        <a:t>TOTAL :                                                     5 975</a:t>
                      </a:r>
                      <a:r>
                        <a:rPr lang="fr-FR" b="1" baseline="0" dirty="0" smtClean="0"/>
                        <a:t>,00</a:t>
                      </a:r>
                      <a:endParaRPr lang="fr-FR" b="1" dirty="0"/>
                    </a:p>
                  </a:txBody>
                  <a:tcPr>
                    <a:lnR w="57150" cap="flat" cmpd="sng" algn="ctr">
                      <a:solidFill>
                        <a:schemeClr val="tx1"/>
                      </a:solidFill>
                      <a:prstDash val="solid"/>
                      <a:round/>
                      <a:headEnd type="none" w="med" len="med"/>
                      <a:tailEnd type="none" w="med" len="med"/>
                    </a:lnR>
                  </a:tcPr>
                </a:tc>
                <a:tc>
                  <a:txBody>
                    <a:bodyPr/>
                    <a:lstStyle/>
                    <a:p>
                      <a:r>
                        <a:rPr lang="fr-FR" b="1" dirty="0" smtClean="0"/>
                        <a:t>TOTAL :                                                5</a:t>
                      </a:r>
                      <a:r>
                        <a:rPr lang="fr-FR" b="1" baseline="0" dirty="0" smtClean="0"/>
                        <a:t> 975</a:t>
                      </a:r>
                      <a:r>
                        <a:rPr lang="fr-FR" b="1" dirty="0" smtClean="0"/>
                        <a:t>,00</a:t>
                      </a:r>
                      <a:endParaRPr lang="fr-FR" b="1" dirty="0"/>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331640" y="1484784"/>
            <a:ext cx="1872208" cy="369332"/>
          </a:xfrm>
          <a:prstGeom prst="rect">
            <a:avLst/>
          </a:prstGeom>
          <a:noFill/>
        </p:spPr>
        <p:txBody>
          <a:bodyPr wrap="square" rtlCol="0">
            <a:spAutoFit/>
          </a:bodyPr>
          <a:lstStyle/>
          <a:p>
            <a:pPr algn="ctr"/>
            <a:r>
              <a:rPr lang="fr-FR" b="1" dirty="0">
                <a:solidFill>
                  <a:prstClr val="black"/>
                </a:solidFill>
              </a:rPr>
              <a:t>CHARGES</a:t>
            </a:r>
          </a:p>
        </p:txBody>
      </p:sp>
      <p:sp>
        <p:nvSpPr>
          <p:cNvPr id="5" name="ZoneTexte 4"/>
          <p:cNvSpPr txBox="1"/>
          <p:nvPr/>
        </p:nvSpPr>
        <p:spPr>
          <a:xfrm>
            <a:off x="5292080" y="1484784"/>
            <a:ext cx="2232248" cy="369332"/>
          </a:xfrm>
          <a:prstGeom prst="rect">
            <a:avLst/>
          </a:prstGeom>
          <a:noFill/>
        </p:spPr>
        <p:txBody>
          <a:bodyPr wrap="square" rtlCol="0">
            <a:spAutoFit/>
          </a:bodyPr>
          <a:lstStyle/>
          <a:p>
            <a:pPr algn="ctr"/>
            <a:r>
              <a:rPr lang="fr-FR" b="1" dirty="0">
                <a:solidFill>
                  <a:prstClr val="black"/>
                </a:solidFill>
              </a:rPr>
              <a:t>PRODUITS</a:t>
            </a:r>
          </a:p>
        </p:txBody>
      </p:sp>
      <p:sp>
        <p:nvSpPr>
          <p:cNvPr id="6" name="ZoneTexte 5"/>
          <p:cNvSpPr txBox="1"/>
          <p:nvPr/>
        </p:nvSpPr>
        <p:spPr>
          <a:xfrm>
            <a:off x="1048792" y="5967864"/>
            <a:ext cx="5544616" cy="369332"/>
          </a:xfrm>
          <a:prstGeom prst="rect">
            <a:avLst/>
          </a:prstGeom>
          <a:noFill/>
        </p:spPr>
        <p:txBody>
          <a:bodyPr wrap="square" rtlCol="0">
            <a:spAutoFit/>
          </a:bodyPr>
          <a:lstStyle/>
          <a:p>
            <a:r>
              <a:rPr lang="fr-FR" dirty="0">
                <a:solidFill>
                  <a:prstClr val="black"/>
                </a:solidFill>
              </a:rPr>
              <a:t>Capacité d’autofinancement </a:t>
            </a:r>
            <a:r>
              <a:rPr lang="fr-FR" dirty="0" smtClean="0">
                <a:solidFill>
                  <a:prstClr val="black"/>
                </a:solidFill>
              </a:rPr>
              <a:t>positive CAF =  1775</a:t>
            </a:r>
            <a:endParaRPr lang="fr-FR" dirty="0">
              <a:solidFill>
                <a:prstClr val="black"/>
              </a:solidFill>
            </a:endParaRPr>
          </a:p>
        </p:txBody>
      </p:sp>
    </p:spTree>
    <p:extLst>
      <p:ext uri="{BB962C8B-B14F-4D97-AF65-F5344CB8AC3E}">
        <p14:creationId xmlns:p14="http://schemas.microsoft.com/office/powerpoint/2010/main" val="258777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134" y="370542"/>
            <a:ext cx="9375644" cy="646331"/>
          </a:xfrm>
          <a:prstGeom prst="rect">
            <a:avLst/>
          </a:prstGeom>
          <a:noFill/>
        </p:spPr>
        <p:txBody>
          <a:bodyPr wrap="none" rtlCol="0">
            <a:spAutoFit/>
          </a:bodyPr>
          <a:lstStyle/>
          <a:p>
            <a:r>
              <a:rPr lang="fr-FR" dirty="0" smtClean="0"/>
              <a:t>Le crédit correspond au prélèvement d’une ressource (capital, emprunt, marchandise, liquidités…)</a:t>
            </a:r>
          </a:p>
          <a:p>
            <a:r>
              <a:rPr lang="fr-FR" dirty="0" smtClean="0"/>
              <a:t>Le débit correspond à l’emploi de cette ressource (achat, encaissement, créance…)</a:t>
            </a:r>
            <a:endParaRPr lang="fr-FR" dirty="0"/>
          </a:p>
        </p:txBody>
      </p:sp>
      <p:sp>
        <p:nvSpPr>
          <p:cNvPr id="3" name="ZoneTexte 2"/>
          <p:cNvSpPr txBox="1"/>
          <p:nvPr/>
        </p:nvSpPr>
        <p:spPr>
          <a:xfrm>
            <a:off x="296889" y="1340768"/>
            <a:ext cx="4760662" cy="369332"/>
          </a:xfrm>
          <a:prstGeom prst="rect">
            <a:avLst/>
          </a:prstGeom>
          <a:noFill/>
        </p:spPr>
        <p:txBody>
          <a:bodyPr wrap="none" rtlCol="0">
            <a:spAutoFit/>
          </a:bodyPr>
          <a:lstStyle/>
          <a:p>
            <a:r>
              <a:rPr lang="fr-FR" dirty="0" smtClean="0"/>
              <a:t>Exemple 1 : </a:t>
            </a:r>
            <a:r>
              <a:rPr lang="fr-FR" b="1" dirty="0" smtClean="0"/>
              <a:t>vente</a:t>
            </a:r>
            <a:r>
              <a:rPr lang="fr-FR" dirty="0" smtClean="0"/>
              <a:t> d’une marchandise pour 100 €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84832995"/>
              </p:ext>
            </p:extLst>
          </p:nvPr>
        </p:nvGraphicFramePr>
        <p:xfrm>
          <a:off x="1345072" y="2276872"/>
          <a:ext cx="2664296" cy="1440160"/>
        </p:xfrm>
        <a:graphic>
          <a:graphicData uri="http://schemas.openxmlformats.org/drawingml/2006/table">
            <a:tbl>
              <a:tblPr firstRow="1" bandRow="1">
                <a:tableStyleId>{5C22544A-7EE6-4342-B048-85BDC9FD1C3A}</a:tableStyleId>
              </a:tblPr>
              <a:tblGrid>
                <a:gridCol w="1368152"/>
                <a:gridCol w="1296144"/>
              </a:tblGrid>
              <a:tr h="1440160">
                <a:tc>
                  <a:txBody>
                    <a:bodyPr/>
                    <a:lstStyle/>
                    <a:p>
                      <a:pPr algn="r"/>
                      <a:r>
                        <a:rPr lang="fr-FR" sz="2400" dirty="0" smtClean="0">
                          <a:solidFill>
                            <a:schemeClr val="tx1"/>
                          </a:solidFill>
                        </a:rPr>
                        <a:t>100,00</a:t>
                      </a: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24335664"/>
              </p:ext>
            </p:extLst>
          </p:nvPr>
        </p:nvGraphicFramePr>
        <p:xfrm>
          <a:off x="1491829" y="5085184"/>
          <a:ext cx="2664296" cy="1440160"/>
        </p:xfrm>
        <a:graphic>
          <a:graphicData uri="http://schemas.openxmlformats.org/drawingml/2006/table">
            <a:tbl>
              <a:tblPr firstRow="1" bandRow="1">
                <a:tableStyleId>{5C22544A-7EE6-4342-B048-85BDC9FD1C3A}</a:tableStyleId>
              </a:tblPr>
              <a:tblGrid>
                <a:gridCol w="1368152"/>
                <a:gridCol w="1296144"/>
              </a:tblGrid>
              <a:tr h="14401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mn-lt"/>
                          <a:ea typeface="+mn-ea"/>
                          <a:cs typeface="+mn-cs"/>
                        </a:rPr>
                        <a:t>100,00</a:t>
                      </a: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fr-FR"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886844552"/>
              </p:ext>
            </p:extLst>
          </p:nvPr>
        </p:nvGraphicFramePr>
        <p:xfrm>
          <a:off x="4752020" y="2243708"/>
          <a:ext cx="2664296" cy="1443707"/>
        </p:xfrm>
        <a:graphic>
          <a:graphicData uri="http://schemas.openxmlformats.org/drawingml/2006/table">
            <a:tbl>
              <a:tblPr firstRow="1" bandRow="1">
                <a:tableStyleId>{5C22544A-7EE6-4342-B048-85BDC9FD1C3A}</a:tableStyleId>
              </a:tblPr>
              <a:tblGrid>
                <a:gridCol w="1368152"/>
                <a:gridCol w="1296144"/>
              </a:tblGrid>
              <a:tr h="1443707">
                <a:tc>
                  <a:txBody>
                    <a:bodyPr/>
                    <a:lstStyle/>
                    <a:p>
                      <a:pPr algn="r"/>
                      <a:endParaRPr lang="fr-FR" sz="2400" dirty="0" smtClean="0">
                        <a:solidFill>
                          <a:schemeClr val="tx1"/>
                        </a:solidFill>
                      </a:endParaRP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mn-lt"/>
                          <a:ea typeface="+mn-ea"/>
                          <a:cs typeface="+mn-cs"/>
                        </a:rPr>
                        <a:t>100,00</a:t>
                      </a:r>
                    </a:p>
                    <a:p>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4209234536"/>
              </p:ext>
            </p:extLst>
          </p:nvPr>
        </p:nvGraphicFramePr>
        <p:xfrm>
          <a:off x="4913548" y="5052864"/>
          <a:ext cx="2664296" cy="1443707"/>
        </p:xfrm>
        <a:graphic>
          <a:graphicData uri="http://schemas.openxmlformats.org/drawingml/2006/table">
            <a:tbl>
              <a:tblPr firstRow="1" bandRow="1">
                <a:tableStyleId>{5C22544A-7EE6-4342-B048-85BDC9FD1C3A}</a:tableStyleId>
              </a:tblPr>
              <a:tblGrid>
                <a:gridCol w="1368152"/>
                <a:gridCol w="1296144"/>
              </a:tblGrid>
              <a:tr h="1443707">
                <a:tc>
                  <a:txBody>
                    <a:bodyPr/>
                    <a:lstStyle/>
                    <a:p>
                      <a:pPr algn="r"/>
                      <a:endParaRPr lang="fr-FR" sz="2400" dirty="0" smtClean="0">
                        <a:solidFill>
                          <a:schemeClr val="tx1"/>
                        </a:solidFill>
                      </a:endParaRPr>
                    </a:p>
                    <a:p>
                      <a:pPr algn="r"/>
                      <a:endParaRPr lang="fr-FR" sz="2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mn-lt"/>
                          <a:ea typeface="+mn-ea"/>
                          <a:cs typeface="+mn-cs"/>
                        </a:rPr>
                        <a:t>100,00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12" name="ZoneTexte 11"/>
          <p:cNvSpPr txBox="1"/>
          <p:nvPr/>
        </p:nvSpPr>
        <p:spPr>
          <a:xfrm>
            <a:off x="449289" y="4005064"/>
            <a:ext cx="4749377" cy="369332"/>
          </a:xfrm>
          <a:prstGeom prst="rect">
            <a:avLst/>
          </a:prstGeom>
          <a:noFill/>
        </p:spPr>
        <p:txBody>
          <a:bodyPr wrap="none" rtlCol="0">
            <a:spAutoFit/>
          </a:bodyPr>
          <a:lstStyle/>
          <a:p>
            <a:r>
              <a:rPr lang="fr-FR" dirty="0" smtClean="0"/>
              <a:t>Exemple 2 : </a:t>
            </a:r>
            <a:r>
              <a:rPr lang="fr-FR" b="1" dirty="0" smtClean="0"/>
              <a:t>achat</a:t>
            </a:r>
            <a:r>
              <a:rPr lang="fr-FR" dirty="0" smtClean="0"/>
              <a:t> d’une marchandise pour 100 €</a:t>
            </a:r>
            <a:endParaRPr lang="fr-FR" dirty="0"/>
          </a:p>
        </p:txBody>
      </p:sp>
      <p:sp>
        <p:nvSpPr>
          <p:cNvPr id="13" name="ZoneTexte 12"/>
          <p:cNvSpPr txBox="1"/>
          <p:nvPr/>
        </p:nvSpPr>
        <p:spPr>
          <a:xfrm>
            <a:off x="2293941" y="1889780"/>
            <a:ext cx="766557" cy="369332"/>
          </a:xfrm>
          <a:prstGeom prst="rect">
            <a:avLst/>
          </a:prstGeom>
          <a:noFill/>
        </p:spPr>
        <p:txBody>
          <a:bodyPr wrap="none" rtlCol="0">
            <a:spAutoFit/>
          </a:bodyPr>
          <a:lstStyle/>
          <a:p>
            <a:r>
              <a:rPr lang="fr-FR" dirty="0" smtClean="0"/>
              <a:t>Caisse</a:t>
            </a:r>
            <a:endParaRPr lang="fr-FR" dirty="0"/>
          </a:p>
        </p:txBody>
      </p:sp>
      <p:sp>
        <p:nvSpPr>
          <p:cNvPr id="14" name="ZoneTexte 13"/>
          <p:cNvSpPr txBox="1"/>
          <p:nvPr/>
        </p:nvSpPr>
        <p:spPr>
          <a:xfrm>
            <a:off x="5868144" y="4653136"/>
            <a:ext cx="766557" cy="369332"/>
          </a:xfrm>
          <a:prstGeom prst="rect">
            <a:avLst/>
          </a:prstGeom>
          <a:noFill/>
        </p:spPr>
        <p:txBody>
          <a:bodyPr wrap="none" rtlCol="0">
            <a:spAutoFit/>
          </a:bodyPr>
          <a:lstStyle/>
          <a:p>
            <a:r>
              <a:rPr lang="fr-FR" dirty="0" smtClean="0"/>
              <a:t>Caisse</a:t>
            </a:r>
            <a:endParaRPr lang="fr-FR" dirty="0"/>
          </a:p>
        </p:txBody>
      </p:sp>
      <p:sp>
        <p:nvSpPr>
          <p:cNvPr id="15" name="ZoneTexte 14"/>
          <p:cNvSpPr txBox="1"/>
          <p:nvPr/>
        </p:nvSpPr>
        <p:spPr>
          <a:xfrm>
            <a:off x="4788024" y="1889780"/>
            <a:ext cx="2455865" cy="369332"/>
          </a:xfrm>
          <a:prstGeom prst="rect">
            <a:avLst/>
          </a:prstGeom>
          <a:noFill/>
        </p:spPr>
        <p:txBody>
          <a:bodyPr wrap="none" rtlCol="0">
            <a:spAutoFit/>
          </a:bodyPr>
          <a:lstStyle/>
          <a:p>
            <a:r>
              <a:rPr lang="fr-FR" dirty="0" smtClean="0"/>
              <a:t>Ventes de marchandises</a:t>
            </a:r>
            <a:endParaRPr lang="fr-FR" dirty="0"/>
          </a:p>
        </p:txBody>
      </p:sp>
      <p:sp>
        <p:nvSpPr>
          <p:cNvPr id="16" name="ZoneTexte 15"/>
          <p:cNvSpPr txBox="1"/>
          <p:nvPr/>
        </p:nvSpPr>
        <p:spPr>
          <a:xfrm>
            <a:off x="1596044" y="4653136"/>
            <a:ext cx="2538772" cy="369332"/>
          </a:xfrm>
          <a:prstGeom prst="rect">
            <a:avLst/>
          </a:prstGeom>
          <a:noFill/>
        </p:spPr>
        <p:txBody>
          <a:bodyPr wrap="none" rtlCol="0">
            <a:spAutoFit/>
          </a:bodyPr>
          <a:lstStyle/>
          <a:p>
            <a:r>
              <a:rPr lang="fr-FR" dirty="0" smtClean="0"/>
              <a:t>Achats de marchandises</a:t>
            </a:r>
            <a:endParaRPr lang="fr-FR" dirty="0"/>
          </a:p>
        </p:txBody>
      </p:sp>
    </p:spTree>
    <p:extLst>
      <p:ext uri="{BB962C8B-B14F-4D97-AF65-F5344CB8AC3E}">
        <p14:creationId xmlns:p14="http://schemas.microsoft.com/office/powerpoint/2010/main" val="374929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816" y="23664"/>
            <a:ext cx="7560840" cy="707886"/>
          </a:xfrm>
          <a:prstGeom prst="rect">
            <a:avLst/>
          </a:prstGeom>
          <a:noFill/>
        </p:spPr>
        <p:txBody>
          <a:bodyPr wrap="square" rtlCol="0">
            <a:spAutoFit/>
          </a:bodyPr>
          <a:lstStyle/>
          <a:p>
            <a:pPr algn="ctr"/>
            <a:r>
              <a:rPr lang="fr-FR" sz="2000" b="1" dirty="0" smtClean="0">
                <a:solidFill>
                  <a:prstClr val="black"/>
                </a:solidFill>
              </a:rPr>
              <a:t>Bilan</a:t>
            </a:r>
            <a:endParaRPr lang="fr-FR" sz="2000" b="1" dirty="0">
              <a:solidFill>
                <a:prstClr val="black"/>
              </a:solidFill>
            </a:endParaRPr>
          </a:p>
          <a:p>
            <a:pPr algn="ctr"/>
            <a:endParaRPr lang="fr-FR" sz="2000" b="1" dirty="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151691724"/>
              </p:ext>
            </p:extLst>
          </p:nvPr>
        </p:nvGraphicFramePr>
        <p:xfrm>
          <a:off x="35496" y="1274202"/>
          <a:ext cx="9108505" cy="4494902"/>
        </p:xfrm>
        <a:graphic>
          <a:graphicData uri="http://schemas.openxmlformats.org/drawingml/2006/table">
            <a:tbl>
              <a:tblPr firstRow="1" bandRow="1">
                <a:tableStyleId>{2D5ABB26-0587-4C30-8999-92F81FD0307C}</a:tableStyleId>
              </a:tblPr>
              <a:tblGrid>
                <a:gridCol w="2664296"/>
                <a:gridCol w="1008112"/>
                <a:gridCol w="1008112"/>
                <a:gridCol w="1008112"/>
                <a:gridCol w="3419873"/>
              </a:tblGrid>
              <a:tr h="370840">
                <a:tc>
                  <a:txBody>
                    <a:bodyPr/>
                    <a:lstStyle/>
                    <a:p>
                      <a:endParaRPr lang="fr-FR" baseline="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tcPr>
                </a:tc>
                <a:tc>
                  <a:txBody>
                    <a:bodyPr/>
                    <a:lstStyle/>
                    <a:p>
                      <a:pPr algn="ctr"/>
                      <a:r>
                        <a:rPr lang="fr-FR" baseline="0" dirty="0" smtClean="0"/>
                        <a:t>Brut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tcPr>
                </a:tc>
                <a:tc>
                  <a:txBody>
                    <a:bodyPr/>
                    <a:lstStyle/>
                    <a:p>
                      <a:pPr algn="ctr"/>
                      <a:r>
                        <a:rPr lang="fr-FR" sz="1800" dirty="0" err="1" smtClean="0"/>
                        <a:t>Amts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Net</a:t>
                      </a:r>
                    </a:p>
                    <a:p>
                      <a:endParaRPr lang="fr-FR" dirty="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tcPr>
                </a:tc>
                <a:tc>
                  <a:txBody>
                    <a:bodyPr/>
                    <a:lstStyle/>
                    <a:p>
                      <a:endParaRPr lang="fr-FR" dirty="0"/>
                    </a:p>
                  </a:txBody>
                  <a:tcPr>
                    <a:lnL w="571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62590">
                <a:tc>
                  <a:txBody>
                    <a:bodyPr/>
                    <a:lstStyle/>
                    <a:p>
                      <a:r>
                        <a:rPr lang="fr-FR" sz="1600" dirty="0" smtClean="0"/>
                        <a:t>205 </a:t>
                      </a:r>
                      <a:r>
                        <a:rPr lang="fr-FR" sz="1600" dirty="0" err="1" smtClean="0"/>
                        <a:t>Immob</a:t>
                      </a:r>
                      <a:r>
                        <a:rPr lang="fr-FR" sz="1600" dirty="0" smtClean="0"/>
                        <a:t>.</a:t>
                      </a:r>
                      <a:r>
                        <a:rPr lang="fr-FR" dirty="0" smtClean="0"/>
                        <a:t> </a:t>
                      </a:r>
                      <a:r>
                        <a:rPr lang="fr-FR" sz="1600" dirty="0" smtClean="0"/>
                        <a:t>Incorporelles </a:t>
                      </a:r>
                      <a:endParaRPr lang="fr-FR" sz="1600" baseline="0" dirty="0" smtClean="0"/>
                    </a:p>
                  </a:txBody>
                  <a:tcPr>
                    <a:lnR w="12700" cap="flat" cmpd="sng" algn="ctr">
                      <a:solidFill>
                        <a:schemeClr val="tx1"/>
                      </a:solidFill>
                      <a:prstDash val="solid"/>
                      <a:round/>
                      <a:headEnd type="none" w="med" len="med"/>
                      <a:tailEnd type="none" w="med" len="med"/>
                    </a:lnR>
                    <a:lnT>
                      <a:noFill/>
                    </a:lnT>
                    <a:lnB w="12700" cap="flat" cmpd="sng" algn="ctr">
                      <a:noFill/>
                      <a:prstDash val="sysDash"/>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ysDash"/>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67,00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ysDash"/>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1933,00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a:noFill/>
                    </a:lnT>
                    <a:lnB w="12700" cap="flat" cmpd="sng" algn="ctr">
                      <a:noFill/>
                      <a:prstDash val="sysDash"/>
                      <a:round/>
                      <a:headEnd type="none" w="med" len="med"/>
                      <a:tailEnd type="none" w="med" len="med"/>
                    </a:lnB>
                  </a:tcPr>
                </a:tc>
                <a:tc>
                  <a:txBody>
                    <a:bodyPr/>
                    <a:lstStyle/>
                    <a:p>
                      <a:r>
                        <a:rPr lang="fr-FR" sz="1600" dirty="0" smtClean="0"/>
                        <a:t>101 Capital                                50</a:t>
                      </a:r>
                      <a:r>
                        <a:rPr lang="fr-FR" sz="1600" baseline="0" dirty="0" smtClean="0"/>
                        <a:t> 600,00</a:t>
                      </a:r>
                      <a:endParaRPr lang="fr-FR" sz="1600" dirty="0"/>
                    </a:p>
                  </a:txBody>
                  <a:tcPr>
                    <a:lnL w="57150" cap="flat" cmpd="sng" algn="ctr">
                      <a:solidFill>
                        <a:schemeClr val="tx1"/>
                      </a:solidFill>
                      <a:prstDash val="solid"/>
                      <a:round/>
                      <a:headEnd type="none" w="med" len="med"/>
                      <a:tailEnd type="none" w="med" len="med"/>
                    </a:lnL>
                  </a:tcPr>
                </a:tc>
              </a:tr>
              <a:tr h="395248">
                <a:tc>
                  <a:txBody>
                    <a:bodyPr/>
                    <a:lstStyle/>
                    <a:p>
                      <a:r>
                        <a:rPr lang="fr-FR" sz="1600" dirty="0" smtClean="0"/>
                        <a:t>21   </a:t>
                      </a:r>
                      <a:r>
                        <a:rPr lang="fr-FR" sz="1600" dirty="0" err="1" smtClean="0"/>
                        <a:t>Immob</a:t>
                      </a:r>
                      <a:r>
                        <a:rPr lang="fr-FR" sz="1600" dirty="0" smtClean="0"/>
                        <a:t>. corporelles</a:t>
                      </a:r>
                      <a:endParaRPr lang="fr-FR" sz="1600" baseline="0" dirty="0" smtClean="0"/>
                    </a:p>
                  </a:txBody>
                  <a:tcPr>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dirty="0" smtClean="0"/>
                        <a:t>60 0</a:t>
                      </a:r>
                      <a:r>
                        <a:rPr lang="fr-FR" sz="1600" baseline="0" dirty="0" smtClean="0"/>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1 222,00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58 778,00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tcPr>
                </a:tc>
                <a:tc>
                  <a:txBody>
                    <a:bodyPr/>
                    <a:lstStyle/>
                    <a:p>
                      <a:r>
                        <a:rPr lang="fr-FR" sz="1600" dirty="0" smtClean="0"/>
                        <a:t>164 Emprunts                           25 000,00</a:t>
                      </a:r>
                      <a:endParaRPr lang="fr-FR" sz="1600" dirty="0"/>
                    </a:p>
                  </a:txBody>
                  <a:tcPr>
                    <a:lnL w="57150" cap="flat" cmpd="sng" algn="ctr">
                      <a:solidFill>
                        <a:schemeClr val="tx1"/>
                      </a:solidFill>
                      <a:prstDash val="solid"/>
                      <a:round/>
                      <a:headEnd type="none" w="med" len="med"/>
                      <a:tailEnd type="none" w="med" len="med"/>
                    </a:lnL>
                  </a:tcPr>
                </a:tc>
              </a:tr>
              <a:tr h="32166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fr-F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lang="fr-FR" sz="1600" baseline="0" dirty="0" smtClean="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r>
                        <a:rPr lang="fr-FR" sz="1600" dirty="0" smtClean="0"/>
                        <a:t>12 Résultat</a:t>
                      </a:r>
                      <a:r>
                        <a:rPr lang="fr-FR" sz="1600" baseline="0" dirty="0" smtClean="0"/>
                        <a:t>                                     </a:t>
                      </a:r>
                      <a:r>
                        <a:rPr lang="fr-FR" sz="1600" baseline="0" dirty="0" smtClean="0">
                          <a:solidFill>
                            <a:schemeClr val="tx1"/>
                          </a:solidFill>
                        </a:rPr>
                        <a:t>486,00</a:t>
                      </a:r>
                      <a:endParaRPr lang="fr-FR" sz="1600" dirty="0">
                        <a:solidFill>
                          <a:schemeClr val="tx1"/>
                        </a:solidFill>
                      </a:endParaRPr>
                    </a:p>
                  </a:txBody>
                  <a:tcPr>
                    <a:lnL w="5715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r>
              <a:tr h="459958">
                <a:tc>
                  <a:txBody>
                    <a:bodyPr/>
                    <a:lstStyle/>
                    <a:p>
                      <a:r>
                        <a:rPr lang="fr-FR" sz="1600" dirty="0" smtClean="0"/>
                        <a:t>31   Stocks de mat.</a:t>
                      </a:r>
                      <a:r>
                        <a:rPr lang="fr-FR" sz="1600" baseline="0" dirty="0" smtClean="0"/>
                        <a:t> </a:t>
                      </a:r>
                      <a:r>
                        <a:rPr lang="fr-FR" sz="1600" dirty="0" smtClean="0"/>
                        <a:t>premières</a:t>
                      </a:r>
                      <a:endParaRPr lang="fr-FR" sz="16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2</a:t>
                      </a:r>
                      <a:r>
                        <a:rPr lang="fr-FR" sz="1600" baseline="0" dirty="0" smtClean="0">
                          <a:solidFill>
                            <a:schemeClr val="tx1"/>
                          </a:solidFill>
                        </a:rPr>
                        <a:t> </a:t>
                      </a:r>
                      <a:r>
                        <a:rPr lang="fr-FR" sz="1600" dirty="0" smtClean="0">
                          <a:solidFill>
                            <a:schemeClr val="tx1"/>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2 500,00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endParaRPr lang="fr-FR" sz="1600" dirty="0"/>
                    </a:p>
                  </a:txBody>
                  <a:tcPr>
                    <a:lnL w="5715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37   Stocks de marchandises</a:t>
                      </a:r>
                      <a:endParaRPr lang="fr-FR" sz="1600" dirty="0" smtClean="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solidFill>
                            <a:schemeClr val="tx1"/>
                          </a:solidFill>
                        </a:rPr>
                        <a:t>25</a:t>
                      </a:r>
                      <a:r>
                        <a:rPr lang="fr-FR" sz="1600" dirty="0" smtClean="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250,00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445 Créances Etat</a:t>
                      </a:r>
                    </a:p>
                  </a:txBody>
                  <a:tcP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baseline="0" dirty="0" smtClean="0"/>
                        <a:t>8 781,00</a:t>
                      </a:r>
                      <a:endParaRPr lang="fr-F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8 781,00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fr-FR" sz="1600" dirty="0" smtClean="0"/>
                        <a:t>401 Dettes                                   1 055,00</a:t>
                      </a:r>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512 Banque                                                    </a:t>
                      </a:r>
                    </a:p>
                  </a:txBody>
                  <a:tcP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4 073,00</a:t>
                      </a:r>
                      <a:endParaRPr lang="fr-F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4 073,00</a:t>
                      </a:r>
                      <a:endParaRPr lang="fr-FR" sz="1600" dirty="0" smtClean="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53   Caisse</a:t>
                      </a:r>
                    </a:p>
                  </a:txBody>
                  <a:tcP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600" dirty="0" smtClean="0"/>
                        <a:t>826,00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826,00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249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smtClean="0"/>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fr-FR" sz="1600" dirty="0"/>
                    </a:p>
                  </a:txBody>
                  <a:tcPr>
                    <a:lnL w="57150" cap="flat" cmpd="sng" algn="ctr">
                      <a:solidFill>
                        <a:schemeClr val="tx1"/>
                      </a:solidFill>
                      <a:prstDash val="solid"/>
                      <a:round/>
                      <a:headEnd type="none" w="med" len="med"/>
                      <a:tailEnd type="none" w="med" len="med"/>
                    </a:lnL>
                  </a:tcPr>
                </a:tc>
              </a:tr>
              <a:tr h="424056">
                <a:tc>
                  <a:txBody>
                    <a:bodyPr/>
                    <a:lstStyle/>
                    <a:p>
                      <a:r>
                        <a:rPr lang="fr-FR" b="1" dirty="0" smtClean="0"/>
                        <a:t>TOTAL :</a:t>
                      </a:r>
                      <a:endParaRPr lang="fr-FR" b="1"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pPr algn="r"/>
                      <a:r>
                        <a:rPr lang="fr-FR" sz="1600" b="1" dirty="0" smtClean="0">
                          <a:solidFill>
                            <a:schemeClr val="tx1"/>
                          </a:solidFill>
                        </a:rPr>
                        <a:t>78</a:t>
                      </a:r>
                      <a:r>
                        <a:rPr lang="fr-FR" sz="1600" b="1" baseline="0" dirty="0" smtClean="0">
                          <a:solidFill>
                            <a:schemeClr val="tx1"/>
                          </a:solidFill>
                        </a:rPr>
                        <a:t> 430,00</a:t>
                      </a:r>
                      <a:endParaRPr lang="fr-F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0" lang="fr-FR" sz="1600" b="1" i="0" u="none" strike="noStrike" kern="1200" cap="none" spc="0" normalizeH="0" baseline="0" noProof="0" dirty="0" smtClean="0">
                          <a:ln>
                            <a:noFill/>
                          </a:ln>
                          <a:solidFill>
                            <a:schemeClr val="tx1"/>
                          </a:solidFill>
                          <a:effectLst/>
                          <a:uLnTx/>
                          <a:uFillTx/>
                          <a:latin typeface="+mn-lt"/>
                          <a:ea typeface="+mn-ea"/>
                          <a:cs typeface="+mn-cs"/>
                        </a:rPr>
                        <a:t>77 141,00</a:t>
                      </a:r>
                      <a:endParaRPr lang="fr-FR" sz="16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smtClean="0"/>
                        <a:t>TOTAL </a:t>
                      </a:r>
                      <a:r>
                        <a:rPr lang="fr-FR" sz="1600" b="1" dirty="0" smtClean="0">
                          <a:solidFill>
                            <a:schemeClr val="tx1"/>
                          </a:solidFill>
                        </a:rPr>
                        <a:t>:                        </a:t>
                      </a:r>
                      <a:r>
                        <a:rPr lang="fr-FR" sz="1600" b="1" baseline="0" dirty="0" smtClean="0">
                          <a:solidFill>
                            <a:schemeClr val="tx1"/>
                          </a:solidFill>
                        </a:rPr>
                        <a:t>             </a:t>
                      </a:r>
                      <a:r>
                        <a:rPr kumimoji="0" lang="fr-FR" sz="1600" b="1" i="0" u="none" strike="noStrike" kern="1200" cap="none" spc="0" normalizeH="0" baseline="0" noProof="0" dirty="0" smtClean="0">
                          <a:ln>
                            <a:noFill/>
                          </a:ln>
                          <a:solidFill>
                            <a:schemeClr val="tx1"/>
                          </a:solidFill>
                          <a:effectLst/>
                          <a:uLnTx/>
                          <a:uFillTx/>
                          <a:latin typeface="+mn-lt"/>
                          <a:ea typeface="+mn-ea"/>
                          <a:cs typeface="+mn-cs"/>
                        </a:rPr>
                        <a:t>77 141,00</a:t>
                      </a:r>
                    </a:p>
                  </a:txBody>
                  <a:tcPr>
                    <a:lnL w="57150" cap="flat" cmpd="sng" algn="ctr">
                      <a:solidFill>
                        <a:schemeClr val="tx1"/>
                      </a:solidFill>
                      <a:prstDash val="solid"/>
                      <a:round/>
                      <a:headEnd type="none" w="med" len="med"/>
                      <a:tailEnd type="none" w="med" len="med"/>
                    </a:lnL>
                  </a:tcPr>
                </a:tc>
              </a:tr>
            </a:tbl>
          </a:graphicData>
        </a:graphic>
      </p:graphicFrame>
      <p:sp>
        <p:nvSpPr>
          <p:cNvPr id="4" name="ZoneTexte 3"/>
          <p:cNvSpPr txBox="1"/>
          <p:nvPr/>
        </p:nvSpPr>
        <p:spPr>
          <a:xfrm>
            <a:off x="1962200" y="776154"/>
            <a:ext cx="1872208" cy="369332"/>
          </a:xfrm>
          <a:prstGeom prst="rect">
            <a:avLst/>
          </a:prstGeom>
          <a:noFill/>
        </p:spPr>
        <p:txBody>
          <a:bodyPr wrap="square" rtlCol="0">
            <a:spAutoFit/>
          </a:bodyPr>
          <a:lstStyle/>
          <a:p>
            <a:pPr algn="ctr"/>
            <a:r>
              <a:rPr lang="fr-FR" b="1" dirty="0">
                <a:solidFill>
                  <a:prstClr val="black"/>
                </a:solidFill>
              </a:rPr>
              <a:t>ACTIF</a:t>
            </a:r>
          </a:p>
        </p:txBody>
      </p:sp>
      <p:sp>
        <p:nvSpPr>
          <p:cNvPr id="5" name="ZoneTexte 4"/>
          <p:cNvSpPr txBox="1"/>
          <p:nvPr/>
        </p:nvSpPr>
        <p:spPr>
          <a:xfrm>
            <a:off x="6122044" y="810236"/>
            <a:ext cx="2232248" cy="369332"/>
          </a:xfrm>
          <a:prstGeom prst="rect">
            <a:avLst/>
          </a:prstGeom>
          <a:noFill/>
        </p:spPr>
        <p:txBody>
          <a:bodyPr wrap="square" rtlCol="0">
            <a:spAutoFit/>
          </a:bodyPr>
          <a:lstStyle/>
          <a:p>
            <a:pPr algn="ctr"/>
            <a:r>
              <a:rPr lang="fr-FR" b="1" dirty="0">
                <a:solidFill>
                  <a:prstClr val="black"/>
                </a:solidFill>
              </a:rPr>
              <a:t>PASSIF</a:t>
            </a:r>
          </a:p>
        </p:txBody>
      </p:sp>
      <p:sp>
        <p:nvSpPr>
          <p:cNvPr id="6" name="ZoneTexte 5"/>
          <p:cNvSpPr txBox="1"/>
          <p:nvPr/>
        </p:nvSpPr>
        <p:spPr>
          <a:xfrm>
            <a:off x="1655676" y="5953918"/>
            <a:ext cx="4392488" cy="923330"/>
          </a:xfrm>
          <a:prstGeom prst="rect">
            <a:avLst/>
          </a:prstGeom>
          <a:noFill/>
        </p:spPr>
        <p:txBody>
          <a:bodyPr wrap="square" rtlCol="0">
            <a:spAutoFit/>
          </a:bodyPr>
          <a:lstStyle/>
          <a:p>
            <a:r>
              <a:rPr lang="fr-FR" dirty="0">
                <a:solidFill>
                  <a:prstClr val="black"/>
                </a:solidFill>
              </a:rPr>
              <a:t>Fonds de roulement FR = </a:t>
            </a:r>
            <a:r>
              <a:rPr lang="fr-FR" dirty="0" smtClean="0"/>
              <a:t>15 375</a:t>
            </a:r>
            <a:endParaRPr lang="fr-FR" dirty="0"/>
          </a:p>
          <a:p>
            <a:r>
              <a:rPr lang="fr-FR" dirty="0">
                <a:solidFill>
                  <a:prstClr val="black"/>
                </a:solidFill>
              </a:rPr>
              <a:t>Besoin en fonds de roulement BFR</a:t>
            </a:r>
            <a:r>
              <a:rPr lang="fr-FR" dirty="0"/>
              <a:t>= </a:t>
            </a:r>
            <a:r>
              <a:rPr lang="fr-FR" dirty="0" smtClean="0"/>
              <a:t>10 476</a:t>
            </a:r>
            <a:endParaRPr lang="fr-FR" dirty="0"/>
          </a:p>
          <a:p>
            <a:r>
              <a:rPr lang="fr-FR" dirty="0">
                <a:solidFill>
                  <a:prstClr val="black"/>
                </a:solidFill>
              </a:rPr>
              <a:t>Trésorerie T = 4899</a:t>
            </a:r>
          </a:p>
        </p:txBody>
      </p:sp>
    </p:spTree>
    <p:extLst>
      <p:ext uri="{BB962C8B-B14F-4D97-AF65-F5344CB8AC3E}">
        <p14:creationId xmlns:p14="http://schemas.microsoft.com/office/powerpoint/2010/main" val="182501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grands indicateurs</a:t>
            </a:r>
            <a:endParaRPr lang="fr-FR" dirty="0"/>
          </a:p>
        </p:txBody>
      </p:sp>
      <p:sp>
        <p:nvSpPr>
          <p:cNvPr id="3" name="Espace réservé du contenu 2"/>
          <p:cNvSpPr>
            <a:spLocks noGrp="1"/>
          </p:cNvSpPr>
          <p:nvPr>
            <p:ph idx="1"/>
          </p:nvPr>
        </p:nvSpPr>
        <p:spPr/>
        <p:txBody>
          <a:bodyPr/>
          <a:lstStyle/>
          <a:p>
            <a:r>
              <a:rPr lang="fr-FR" dirty="0" smtClean="0"/>
              <a:t>Le résultat de l’exercice (bénéfice ou perte)</a:t>
            </a:r>
          </a:p>
          <a:p>
            <a:r>
              <a:rPr lang="fr-FR" dirty="0" smtClean="0"/>
              <a:t>La capacité d’autofinancement (CAF)</a:t>
            </a:r>
          </a:p>
          <a:p>
            <a:r>
              <a:rPr lang="fr-FR" dirty="0" smtClean="0"/>
              <a:t>Le fonds de roulement (FR)</a:t>
            </a:r>
          </a:p>
          <a:p>
            <a:r>
              <a:rPr lang="fr-FR" dirty="0" smtClean="0"/>
              <a:t>Le besoin en fonds de roulement (BFR)</a:t>
            </a:r>
          </a:p>
          <a:p>
            <a:r>
              <a:rPr lang="fr-FR" dirty="0" smtClean="0"/>
              <a:t>La trésorerie</a:t>
            </a:r>
            <a:endParaRPr lang="fr-FR" dirty="0"/>
          </a:p>
        </p:txBody>
      </p:sp>
    </p:spTree>
    <p:extLst>
      <p:ext uri="{BB962C8B-B14F-4D97-AF65-F5344CB8AC3E}">
        <p14:creationId xmlns:p14="http://schemas.microsoft.com/office/powerpoint/2010/main" val="4560620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capacité d’autofinancement</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sz="2000" dirty="0" smtClean="0"/>
              <a:t>Elle représente les liquidités dégagées au cours de l’activité normale.</a:t>
            </a:r>
          </a:p>
          <a:p>
            <a:pPr marL="0" indent="0">
              <a:buNone/>
            </a:pPr>
            <a:endParaRPr lang="fr-FR" sz="2000" dirty="0"/>
          </a:p>
          <a:p>
            <a:pPr marL="0" indent="0">
              <a:buNone/>
            </a:pPr>
            <a:r>
              <a:rPr lang="fr-FR" sz="2000" dirty="0" smtClean="0"/>
              <a:t>Elle permet de financer les investissements.</a:t>
            </a:r>
          </a:p>
          <a:p>
            <a:pPr marL="0" indent="0">
              <a:buNone/>
            </a:pPr>
            <a:endParaRPr lang="fr-FR" sz="2000" dirty="0" smtClean="0"/>
          </a:p>
          <a:p>
            <a:pPr marL="0" indent="0">
              <a:buNone/>
            </a:pPr>
            <a:r>
              <a:rPr lang="fr-FR" sz="2000" dirty="0" smtClean="0"/>
              <a:t>Pour l’obtenir, on recalcule le résultat de l’exercice en ignorant les comptes 675, 68x, 775, 776, 78x :</a:t>
            </a:r>
          </a:p>
          <a:p>
            <a:pPr marL="0" indent="0">
              <a:buNone/>
            </a:pPr>
            <a:endParaRPr lang="fr-FR" sz="2000" dirty="0" smtClean="0"/>
          </a:p>
          <a:p>
            <a:pPr marL="0" indent="0">
              <a:buNone/>
            </a:pPr>
            <a:r>
              <a:rPr lang="fr-FR" sz="2000" dirty="0" smtClean="0"/>
              <a:t>675 </a:t>
            </a:r>
            <a:r>
              <a:rPr lang="fr-FR" sz="2000" dirty="0"/>
              <a:t>valeur comptable des actifs </a:t>
            </a:r>
            <a:r>
              <a:rPr lang="fr-FR" sz="2000" dirty="0" smtClean="0"/>
              <a:t>cédés,</a:t>
            </a:r>
          </a:p>
          <a:p>
            <a:pPr marL="0" indent="0">
              <a:buNone/>
            </a:pPr>
            <a:r>
              <a:rPr lang="fr-FR" sz="2000" dirty="0" smtClean="0"/>
              <a:t>68 amortissement et provisions,</a:t>
            </a:r>
          </a:p>
          <a:p>
            <a:pPr marL="0" indent="0">
              <a:buNone/>
            </a:pPr>
            <a:r>
              <a:rPr lang="fr-FR" sz="2000" dirty="0"/>
              <a:t>775 produits des actifs </a:t>
            </a:r>
            <a:r>
              <a:rPr lang="fr-FR" sz="2000" dirty="0" smtClean="0"/>
              <a:t>cédés</a:t>
            </a:r>
          </a:p>
          <a:p>
            <a:pPr marL="0" indent="0">
              <a:buNone/>
            </a:pPr>
            <a:r>
              <a:rPr lang="fr-FR" sz="2000" dirty="0" smtClean="0"/>
              <a:t>776 neutralisation des amortissements des bâtiments affectés</a:t>
            </a:r>
          </a:p>
          <a:p>
            <a:pPr marL="0" indent="0">
              <a:buNone/>
            </a:pPr>
            <a:r>
              <a:rPr lang="fr-FR" sz="2000" dirty="0" smtClean="0"/>
              <a:t>777 amortissements des subventions</a:t>
            </a:r>
          </a:p>
          <a:p>
            <a:pPr marL="0" indent="0">
              <a:buNone/>
            </a:pPr>
            <a:r>
              <a:rPr lang="fr-FR" sz="2000" dirty="0" smtClean="0"/>
              <a:t>78 reprises sur amortissements provisions</a:t>
            </a:r>
          </a:p>
        </p:txBody>
      </p:sp>
    </p:spTree>
    <p:extLst>
      <p:ext uri="{BB962C8B-B14F-4D97-AF65-F5344CB8AC3E}">
        <p14:creationId xmlns:p14="http://schemas.microsoft.com/office/powerpoint/2010/main" val="37791725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fonds de roulement</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smtClean="0"/>
              <a:t>C’est la différence entre</a:t>
            </a:r>
          </a:p>
          <a:p>
            <a:pPr marL="0" indent="0">
              <a:buNone/>
            </a:pPr>
            <a:r>
              <a:rPr lang="fr-FR" sz="2400" dirty="0" smtClean="0"/>
              <a:t>les « ressources stables » (capital, emprunts à long terme, réserves, provisions…) </a:t>
            </a:r>
          </a:p>
          <a:p>
            <a:pPr marL="0" indent="0">
              <a:buNone/>
            </a:pPr>
            <a:r>
              <a:rPr lang="fr-FR" sz="2400" dirty="0" smtClean="0"/>
              <a:t>et les </a:t>
            </a:r>
          </a:p>
          <a:p>
            <a:pPr marL="0" indent="0">
              <a:buNone/>
            </a:pPr>
            <a:r>
              <a:rPr lang="fr-FR" sz="2400" dirty="0" smtClean="0"/>
              <a:t>« emplois stables » (investissements : immeubles, terrains, machines, agencements, brevets…)</a:t>
            </a:r>
          </a:p>
          <a:p>
            <a:pPr marL="0" indent="0">
              <a:buNone/>
            </a:pPr>
            <a:endParaRPr lang="fr-FR" sz="2400" dirty="0" smtClean="0"/>
          </a:p>
          <a:p>
            <a:pPr marL="0" indent="0">
              <a:buNone/>
            </a:pPr>
            <a:r>
              <a:rPr lang="fr-FR" sz="2400" dirty="0" smtClean="0"/>
              <a:t>Le </a:t>
            </a:r>
            <a:r>
              <a:rPr lang="fr-FR" sz="2400" dirty="0"/>
              <a:t>Fonds de Roulement est un indicateur de « haut de bilan ». Il mesure la capacité à investir.</a:t>
            </a:r>
          </a:p>
          <a:p>
            <a:pPr marL="0" indent="0">
              <a:buNone/>
            </a:pPr>
            <a:endParaRPr lang="fr-FR" dirty="0"/>
          </a:p>
        </p:txBody>
      </p:sp>
    </p:spTree>
    <p:extLst>
      <p:ext uri="{BB962C8B-B14F-4D97-AF65-F5344CB8AC3E}">
        <p14:creationId xmlns:p14="http://schemas.microsoft.com/office/powerpoint/2010/main" val="13056183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Besoin en Fonds de Roulement (BFR)</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2800" dirty="0" smtClean="0"/>
              <a:t>Le BFR = (stocks + créances à court terme) – (dettes à cours terme ).</a:t>
            </a:r>
          </a:p>
          <a:p>
            <a:pPr marL="0" indent="0">
              <a:buNone/>
            </a:pPr>
            <a:endParaRPr lang="fr-FR" sz="2800" dirty="0"/>
          </a:p>
          <a:p>
            <a:pPr marL="0" indent="0">
              <a:buNone/>
            </a:pPr>
            <a:r>
              <a:rPr lang="fr-FR" sz="2800" dirty="0" smtClean="0"/>
              <a:t>Un BFR positif a pour effet de mobiliser une partie de la trésorerie puisque le recouvrement des créances ne suffit pas à couvrir les dettes.</a:t>
            </a:r>
          </a:p>
          <a:p>
            <a:pPr marL="0" indent="0">
              <a:buNone/>
            </a:pPr>
            <a:endParaRPr lang="fr-FR" sz="2800" dirty="0"/>
          </a:p>
          <a:p>
            <a:pPr marL="0" indent="0">
              <a:buNone/>
            </a:pPr>
            <a:r>
              <a:rPr lang="fr-FR" sz="2800" dirty="0" smtClean="0"/>
              <a:t>Au contraire, un BFR négatif permet de dégager un volant de trésorerie. (c’est le modèle économique des grandes surfaces, qui vendent leurs marchandises avant de les payer et conservent très peu de stocks).</a:t>
            </a:r>
            <a:endParaRPr lang="fr-FR" sz="2800" dirty="0"/>
          </a:p>
        </p:txBody>
      </p:sp>
    </p:spTree>
    <p:extLst>
      <p:ext uri="{BB962C8B-B14F-4D97-AF65-F5344CB8AC3E}">
        <p14:creationId xmlns:p14="http://schemas.microsoft.com/office/powerpoint/2010/main" val="13879004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trésorerie</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t>C’est l’ensemble des ressources immédiatement disponibles : comptes courants, espèces, régies.</a:t>
            </a:r>
          </a:p>
          <a:p>
            <a:pPr marL="0" indent="0">
              <a:buNone/>
            </a:pPr>
            <a:r>
              <a:rPr lang="fr-FR" dirty="0" smtClean="0"/>
              <a:t>Dans les universités passées aux RCE, la trésorerie connait quatre cycles annuels. La ressource principale provient en effet de la dotation globale de fonctionnement, qui est en principe versée le 15 du premier mois de chaque trimestre. Elle est donc au plus bas après les payes de mars, juin, septembre et décembre.</a:t>
            </a:r>
          </a:p>
          <a:p>
            <a:pPr marL="0" indent="0">
              <a:buNone/>
            </a:pPr>
            <a:r>
              <a:rPr lang="fr-FR" dirty="0" smtClean="0"/>
              <a:t>La règle prudentielle impose un  volant de trésorerie au moins égal à 30 jours de fonctionnement.</a:t>
            </a:r>
          </a:p>
          <a:p>
            <a:pPr marL="0" indent="0">
              <a:buNone/>
            </a:pPr>
            <a:endParaRPr lang="fr-FR" dirty="0"/>
          </a:p>
        </p:txBody>
      </p:sp>
    </p:spTree>
    <p:extLst>
      <p:ext uri="{BB962C8B-B14F-4D97-AF65-F5344CB8AC3E}">
        <p14:creationId xmlns:p14="http://schemas.microsoft.com/office/powerpoint/2010/main" val="36341054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investissements</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dirty="0" smtClean="0"/>
              <a:t>Les investissements sont financés à partir de deux sources : </a:t>
            </a:r>
          </a:p>
          <a:p>
            <a:pPr marL="0" indent="0">
              <a:buNone/>
            </a:pPr>
            <a:r>
              <a:rPr lang="fr-FR" sz="2000" dirty="0" smtClean="0"/>
              <a:t>-     la capacité d’autofinancement (liquidités dégagées au cours de l’activité de l’entité)</a:t>
            </a:r>
          </a:p>
          <a:p>
            <a:pPr>
              <a:buFontTx/>
              <a:buChar char="-"/>
            </a:pPr>
            <a:r>
              <a:rPr lang="fr-FR" sz="2000" dirty="0" smtClean="0"/>
              <a:t>le fonds de roulement. Il est donc parfaitement normal de prélever sur le fonds de roulement pour financer les investissements. </a:t>
            </a:r>
          </a:p>
          <a:p>
            <a:pPr marL="0" indent="0">
              <a:buNone/>
            </a:pPr>
            <a:endParaRPr lang="fr-FR" sz="2000" dirty="0" smtClean="0"/>
          </a:p>
          <a:p>
            <a:pPr marL="0" indent="0">
              <a:buNone/>
            </a:pPr>
            <a:r>
              <a:rPr lang="fr-FR" sz="2000" dirty="0" smtClean="0"/>
              <a:t>En cas de prélèvement sur le FR, il faut néanmoins prévoir sa reconstitution</a:t>
            </a:r>
          </a:p>
          <a:p>
            <a:pPr>
              <a:buFontTx/>
              <a:buChar char="-"/>
            </a:pPr>
            <a:r>
              <a:rPr lang="fr-FR" sz="2000" dirty="0" smtClean="0"/>
              <a:t>soit en dégageant des résultats positifs (bénéfice), </a:t>
            </a:r>
          </a:p>
          <a:p>
            <a:pPr>
              <a:buFontTx/>
              <a:buChar char="-"/>
            </a:pPr>
            <a:r>
              <a:rPr lang="fr-FR" sz="2000" dirty="0" smtClean="0"/>
              <a:t>soit par des financements extérieurs (augmentation de  capital , dotation, subvention, emprunts…).</a:t>
            </a:r>
            <a:endParaRPr lang="fr-FR" sz="2000" dirty="0"/>
          </a:p>
        </p:txBody>
      </p:sp>
    </p:spTree>
    <p:extLst>
      <p:ext uri="{BB962C8B-B14F-4D97-AF65-F5344CB8AC3E}">
        <p14:creationId xmlns:p14="http://schemas.microsoft.com/office/powerpoint/2010/main" val="40595742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lgn="ctr">
              <a:buNone/>
            </a:pPr>
            <a:r>
              <a:rPr lang="fr-FR" sz="5400" dirty="0" smtClean="0">
                <a:solidFill>
                  <a:srgbClr val="FF0000"/>
                </a:solidFill>
              </a:rPr>
              <a:t>Trésorerie + BFR = FR</a:t>
            </a:r>
            <a:endParaRPr lang="fr-FR" sz="5400" dirty="0">
              <a:solidFill>
                <a:srgbClr val="FF0000"/>
              </a:solidFill>
            </a:endParaRPr>
          </a:p>
        </p:txBody>
      </p:sp>
    </p:spTree>
    <p:extLst>
      <p:ext uri="{BB962C8B-B14F-4D97-AF65-F5344CB8AC3E}">
        <p14:creationId xmlns:p14="http://schemas.microsoft.com/office/powerpoint/2010/main" val="29247413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indicateur peu pertinent</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2400" dirty="0" smtClean="0"/>
              <a:t>Pour évaluer la santé financière des universités, on voit fréquemment mentionné le</a:t>
            </a:r>
            <a:r>
              <a:rPr lang="fr-FR" sz="2400" dirty="0" smtClean="0">
                <a:solidFill>
                  <a:srgbClr val="FF0000"/>
                </a:solidFill>
              </a:rPr>
              <a:t> « fonds </a:t>
            </a:r>
            <a:r>
              <a:rPr lang="fr-FR" sz="2400" dirty="0">
                <a:solidFill>
                  <a:srgbClr val="FF0000"/>
                </a:solidFill>
              </a:rPr>
              <a:t>de </a:t>
            </a:r>
            <a:r>
              <a:rPr lang="fr-FR" sz="2400" dirty="0" smtClean="0">
                <a:solidFill>
                  <a:srgbClr val="FF0000"/>
                </a:solidFill>
              </a:rPr>
              <a:t>roulement exprimé en nombre </a:t>
            </a:r>
            <a:r>
              <a:rPr lang="fr-FR" sz="2400" dirty="0">
                <a:solidFill>
                  <a:srgbClr val="FF0000"/>
                </a:solidFill>
              </a:rPr>
              <a:t>de jours de </a:t>
            </a:r>
            <a:r>
              <a:rPr lang="fr-FR" sz="2400" dirty="0" smtClean="0">
                <a:solidFill>
                  <a:srgbClr val="FF0000"/>
                </a:solidFill>
              </a:rPr>
              <a:t>fonctionnement  ».</a:t>
            </a:r>
          </a:p>
          <a:p>
            <a:pPr marL="0" indent="0">
              <a:buNone/>
            </a:pPr>
            <a:r>
              <a:rPr lang="fr-FR" sz="2400" dirty="0" smtClean="0"/>
              <a:t>Ce n’est pas un bon indicateur.  Son emploi révèle une confusion entre fonds de roulement et trésorerie. </a:t>
            </a:r>
          </a:p>
          <a:p>
            <a:pPr marL="0" indent="0">
              <a:buNone/>
            </a:pPr>
            <a:r>
              <a:rPr lang="fr-FR" sz="2400" dirty="0" smtClean="0"/>
              <a:t>Le fonds de roulement représente en effet une ressource à long terme, qui n’a pas vocation à être utilisée pour financer les dépenses de fonctionnement  (il faut même pour cela obtenir l’autorisation du recteur, </a:t>
            </a:r>
            <a:r>
              <a:rPr lang="fr-FR" sz="2400" dirty="0" err="1" smtClean="0"/>
              <a:t>Cf</a:t>
            </a:r>
            <a:r>
              <a:rPr lang="fr-FR" sz="2400" dirty="0" smtClean="0"/>
              <a:t> art. 9 du décret financier 2008-618)</a:t>
            </a:r>
          </a:p>
          <a:p>
            <a:pPr marL="0" indent="0">
              <a:buNone/>
            </a:pPr>
            <a:r>
              <a:rPr lang="fr-FR" sz="2400" dirty="0" smtClean="0"/>
              <a:t>En outre le FR n’est pas toujours mobilisable rapidement, à la différence de la trésorerie. Même avec un fonds de roulement confortable il est possible de se trouver en situation de cessation de paiement !</a:t>
            </a:r>
            <a:endParaRPr lang="fr-FR" sz="2400" dirty="0"/>
          </a:p>
        </p:txBody>
      </p:sp>
    </p:spTree>
    <p:extLst>
      <p:ext uri="{BB962C8B-B14F-4D97-AF65-F5344CB8AC3E}">
        <p14:creationId xmlns:p14="http://schemas.microsoft.com/office/powerpoint/2010/main" val="4182454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solidFill>
                  <a:srgbClr val="FF0000"/>
                </a:solidFill>
              </a:rPr>
              <a:t>L’agent comptable d’Orsay ne sait pas ce qu’est le BFR !</a:t>
            </a:r>
            <a:r>
              <a:rPr lang="fr-FR" dirty="0">
                <a:solidFill>
                  <a:srgbClr val="FF0000"/>
                </a:solidFill>
              </a:rPr>
              <a:t/>
            </a:r>
            <a:br>
              <a:rPr lang="fr-FR" dirty="0">
                <a:solidFill>
                  <a:srgbClr val="FF0000"/>
                </a:solidFill>
              </a:rPr>
            </a:br>
            <a:endParaRPr lang="fr-FR" dirty="0"/>
          </a:p>
        </p:txBody>
      </p:sp>
      <p:sp>
        <p:nvSpPr>
          <p:cNvPr id="3" name="Espace réservé du contenu 2"/>
          <p:cNvSpPr>
            <a:spLocks noGrp="1"/>
          </p:cNvSpPr>
          <p:nvPr>
            <p:ph idx="1"/>
          </p:nvPr>
        </p:nvSpPr>
        <p:spPr/>
        <p:txBody>
          <a:bodyPr>
            <a:normAutofit/>
          </a:bodyPr>
          <a:lstStyle/>
          <a:p>
            <a:pPr marL="0" indent="0" algn="ctr">
              <a:buNone/>
            </a:pPr>
            <a:r>
              <a:rPr lang="fr-FR" sz="2400" dirty="0" smtClean="0"/>
              <a:t>Extrait du PV du CA du 5 juillet 2011</a:t>
            </a:r>
            <a:endParaRPr lang="fr-FR"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00" t="69667" r="5500" b="2632"/>
          <a:stretch/>
        </p:blipFill>
        <p:spPr bwMode="auto">
          <a:xfrm>
            <a:off x="-1044624" y="2492896"/>
            <a:ext cx="9610977"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7" name="Encre 6"/>
              <p14:cNvContentPartPr/>
              <p14:nvPr/>
            </p14:nvContentPartPr>
            <p14:xfrm>
              <a:off x="3186412" y="3723553"/>
              <a:ext cx="5174640" cy="72720"/>
            </p14:xfrm>
          </p:contentPart>
        </mc:Choice>
        <mc:Fallback xmlns="">
          <p:pic>
            <p:nvPicPr>
              <p:cNvPr id="7" name="Encre 6"/>
              <p:cNvPicPr/>
              <p:nvPr/>
            </p:nvPicPr>
            <p:blipFill>
              <a:blip r:embed="rId4"/>
              <a:stretch>
                <a:fillRect/>
              </a:stretch>
            </p:blipFill>
            <p:spPr>
              <a:xfrm>
                <a:off x="3177772" y="3712753"/>
                <a:ext cx="5194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cre 8"/>
              <p14:cNvContentPartPr/>
              <p14:nvPr/>
            </p14:nvContentPartPr>
            <p14:xfrm>
              <a:off x="937492" y="3966193"/>
              <a:ext cx="5973480" cy="69840"/>
            </p14:xfrm>
          </p:contentPart>
        </mc:Choice>
        <mc:Fallback xmlns="">
          <p:pic>
            <p:nvPicPr>
              <p:cNvPr id="9" name="Encre 8"/>
              <p:cNvPicPr/>
              <p:nvPr/>
            </p:nvPicPr>
            <p:blipFill>
              <a:blip r:embed="rId6"/>
              <a:stretch>
                <a:fillRect/>
              </a:stretch>
            </p:blipFill>
            <p:spPr>
              <a:xfrm>
                <a:off x="929572" y="3955033"/>
                <a:ext cx="5993280" cy="92880"/>
              </a:xfrm>
              <a:prstGeom prst="rect">
                <a:avLst/>
              </a:prstGeom>
            </p:spPr>
          </p:pic>
        </mc:Fallback>
      </mc:AlternateContent>
    </p:spTree>
    <p:extLst>
      <p:ext uri="{BB962C8B-B14F-4D97-AF65-F5344CB8AC3E}">
        <p14:creationId xmlns:p14="http://schemas.microsoft.com/office/powerpoint/2010/main" val="281625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normAutofit lnSpcReduction="10000"/>
          </a:bodyPr>
          <a:lstStyle/>
          <a:p>
            <a:pPr marL="0" lvl="0" indent="0">
              <a:spcBef>
                <a:spcPts val="0"/>
              </a:spcBef>
              <a:buNone/>
            </a:pPr>
            <a:r>
              <a:rPr lang="fr-FR" sz="2400" dirty="0">
                <a:solidFill>
                  <a:prstClr val="black"/>
                </a:solidFill>
              </a:rPr>
              <a:t>Les opérations sont enregistrées chronologiquement dans le </a:t>
            </a:r>
            <a:r>
              <a:rPr lang="fr-FR" sz="2400" b="1" dirty="0">
                <a:solidFill>
                  <a:prstClr val="black"/>
                </a:solidFill>
              </a:rPr>
              <a:t>livre journal</a:t>
            </a:r>
            <a:r>
              <a:rPr lang="fr-FR" sz="2400" dirty="0">
                <a:solidFill>
                  <a:prstClr val="black"/>
                </a:solidFill>
              </a:rPr>
              <a:t>.</a:t>
            </a:r>
          </a:p>
          <a:p>
            <a:pPr marL="0" lvl="0" indent="0">
              <a:spcBef>
                <a:spcPts val="0"/>
              </a:spcBef>
              <a:buNone/>
            </a:pPr>
            <a:endParaRPr lang="fr-FR" sz="2400" dirty="0">
              <a:solidFill>
                <a:prstClr val="black"/>
              </a:solidFill>
            </a:endParaRPr>
          </a:p>
          <a:p>
            <a:pPr marL="0" lvl="0" indent="0">
              <a:spcBef>
                <a:spcPts val="0"/>
              </a:spcBef>
              <a:buNone/>
            </a:pPr>
            <a:r>
              <a:rPr lang="fr-FR" sz="2400" dirty="0">
                <a:solidFill>
                  <a:prstClr val="black"/>
                </a:solidFill>
              </a:rPr>
              <a:t>Chaque inscription comporte le numéro et le nom des comptes à débiter et</a:t>
            </a:r>
          </a:p>
          <a:p>
            <a:pPr marL="0" lvl="0" indent="0">
              <a:spcBef>
                <a:spcPts val="0"/>
              </a:spcBef>
              <a:buNone/>
            </a:pPr>
            <a:r>
              <a:rPr lang="fr-FR" sz="2400" dirty="0">
                <a:solidFill>
                  <a:prstClr val="black"/>
                </a:solidFill>
              </a:rPr>
              <a:t>à créditer, et les montants correspondants.</a:t>
            </a:r>
          </a:p>
          <a:p>
            <a:pPr marL="0" lvl="0" indent="0">
              <a:spcBef>
                <a:spcPts val="0"/>
              </a:spcBef>
              <a:buNone/>
            </a:pPr>
            <a:endParaRPr lang="fr-FR" sz="2400" dirty="0">
              <a:solidFill>
                <a:prstClr val="black"/>
              </a:solidFill>
            </a:endParaRPr>
          </a:p>
          <a:p>
            <a:pPr marL="0" lvl="0" indent="0">
              <a:spcBef>
                <a:spcPts val="0"/>
              </a:spcBef>
              <a:buNone/>
            </a:pPr>
            <a:r>
              <a:rPr lang="fr-FR" sz="2400" dirty="0">
                <a:solidFill>
                  <a:prstClr val="black"/>
                </a:solidFill>
              </a:rPr>
              <a:t>Chaque inscription renvoie à une pièce comptable numérotée, qui sert de justificatif.</a:t>
            </a:r>
          </a:p>
          <a:p>
            <a:pPr marL="0" lvl="0" indent="0">
              <a:spcBef>
                <a:spcPts val="0"/>
              </a:spcBef>
              <a:buNone/>
            </a:pPr>
            <a:endParaRPr lang="fr-FR" sz="2400" dirty="0">
              <a:solidFill>
                <a:prstClr val="black"/>
              </a:solidFill>
            </a:endParaRPr>
          </a:p>
          <a:p>
            <a:pPr marL="0" lvl="0" indent="0">
              <a:spcBef>
                <a:spcPts val="0"/>
              </a:spcBef>
              <a:buNone/>
            </a:pPr>
            <a:r>
              <a:rPr lang="fr-FR" sz="2400" dirty="0">
                <a:solidFill>
                  <a:prstClr val="black"/>
                </a:solidFill>
              </a:rPr>
              <a:t>A intervalles fixes (chaque mois, chaque jour…) les inscriptions du livres journal sont</a:t>
            </a:r>
          </a:p>
          <a:p>
            <a:pPr marL="0" lvl="0" indent="0">
              <a:spcBef>
                <a:spcPts val="0"/>
              </a:spcBef>
              <a:buNone/>
            </a:pPr>
            <a:r>
              <a:rPr lang="fr-FR" sz="2400" dirty="0">
                <a:solidFill>
                  <a:prstClr val="black"/>
                </a:solidFill>
              </a:rPr>
              <a:t>reportées dans le </a:t>
            </a:r>
            <a:r>
              <a:rPr lang="fr-FR" sz="2400" b="1" dirty="0">
                <a:solidFill>
                  <a:prstClr val="black"/>
                </a:solidFill>
              </a:rPr>
              <a:t>grand livre</a:t>
            </a:r>
          </a:p>
          <a:p>
            <a:pPr marL="0" indent="0">
              <a:buNone/>
            </a:pPr>
            <a:endParaRPr lang="fr-FR" dirty="0"/>
          </a:p>
        </p:txBody>
      </p:sp>
    </p:spTree>
    <p:extLst>
      <p:ext uri="{BB962C8B-B14F-4D97-AF65-F5344CB8AC3E}">
        <p14:creationId xmlns:p14="http://schemas.microsoft.com/office/powerpoint/2010/main" val="11542913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10380663"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2627784" y="147990"/>
            <a:ext cx="3343672" cy="369332"/>
          </a:xfrm>
          <a:prstGeom prst="rect">
            <a:avLst/>
          </a:prstGeom>
          <a:noFill/>
        </p:spPr>
        <p:txBody>
          <a:bodyPr wrap="none" rtlCol="0">
            <a:spAutoFit/>
          </a:bodyPr>
          <a:lstStyle/>
          <a:p>
            <a:r>
              <a:rPr lang="fr-FR" dirty="0" smtClean="0"/>
              <a:t>PARIS 6 compte de produits  2008</a:t>
            </a:r>
            <a:endParaRPr lang="fr-FR" dirty="0"/>
          </a:p>
        </p:txBody>
      </p:sp>
    </p:spTree>
    <p:extLst>
      <p:ext uri="{BB962C8B-B14F-4D97-AF65-F5344CB8AC3E}">
        <p14:creationId xmlns:p14="http://schemas.microsoft.com/office/powerpoint/2010/main" val="19446110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C\Desktop\44CF_upmc_saic08_CR_charges_Page_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911"/>
            <a:ext cx="9144000" cy="646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600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C\Desktop\44CF_upmc_saic08_CR_charges_Page_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911"/>
            <a:ext cx="9144000" cy="646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7605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C\Desktop\9CF_upmc08_Bil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911"/>
            <a:ext cx="9144000" cy="646217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547664" y="620688"/>
            <a:ext cx="1656184" cy="369332"/>
          </a:xfrm>
          <a:prstGeom prst="rect">
            <a:avLst/>
          </a:prstGeom>
          <a:noFill/>
        </p:spPr>
        <p:txBody>
          <a:bodyPr wrap="square" rtlCol="0">
            <a:spAutoFit/>
          </a:bodyPr>
          <a:lstStyle/>
          <a:p>
            <a:r>
              <a:rPr lang="fr-FR" dirty="0" smtClean="0"/>
              <a:t>2008</a:t>
            </a:r>
            <a:endParaRPr lang="fr-FR" dirty="0"/>
          </a:p>
        </p:txBody>
      </p:sp>
    </p:spTree>
    <p:extLst>
      <p:ext uri="{BB962C8B-B14F-4D97-AF65-F5344CB8AC3E}">
        <p14:creationId xmlns:p14="http://schemas.microsoft.com/office/powerpoint/2010/main" val="22925561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C\Desktop\Compte_financier_2007[1]_Page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217" y="0"/>
            <a:ext cx="48495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084168" y="75982"/>
            <a:ext cx="550151" cy="307777"/>
          </a:xfrm>
          <a:prstGeom prst="rect">
            <a:avLst/>
          </a:prstGeom>
          <a:noFill/>
        </p:spPr>
        <p:txBody>
          <a:bodyPr wrap="none" rtlCol="0">
            <a:spAutoFit/>
          </a:bodyPr>
          <a:lstStyle/>
          <a:p>
            <a:r>
              <a:rPr lang="fr-FR" sz="1400" dirty="0" smtClean="0"/>
              <a:t>2007</a:t>
            </a:r>
            <a:endParaRPr lang="fr-FR" sz="1400" dirty="0"/>
          </a:p>
        </p:txBody>
      </p:sp>
    </p:spTree>
    <p:extLst>
      <p:ext uri="{BB962C8B-B14F-4D97-AF65-F5344CB8AC3E}">
        <p14:creationId xmlns:p14="http://schemas.microsoft.com/office/powerpoint/2010/main" val="5550010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473" y="31845"/>
            <a:ext cx="9144000" cy="6463308"/>
          </a:xfrm>
          <a:prstGeom prst="rect">
            <a:avLst/>
          </a:prstGeom>
          <a:noFill/>
        </p:spPr>
        <p:txBody>
          <a:bodyPr wrap="square" rtlCol="0">
            <a:spAutoFit/>
          </a:bodyPr>
          <a:lstStyle/>
          <a:p>
            <a:pPr algn="ctr"/>
            <a:r>
              <a:rPr lang="fr-FR" b="1" dirty="0" smtClean="0"/>
              <a:t>PARIS 6- Comptes 2007  Amortissement </a:t>
            </a:r>
            <a:r>
              <a:rPr lang="fr-FR" b="1" dirty="0"/>
              <a:t>des actifs</a:t>
            </a:r>
          </a:p>
          <a:p>
            <a:r>
              <a:rPr lang="fr-FR" dirty="0"/>
              <a:t>Aucune indication n'est fournie sur le mode d'évaluation des actifs. Le bilan fait apparaître des</a:t>
            </a:r>
          </a:p>
          <a:p>
            <a:r>
              <a:rPr lang="fr-FR" dirty="0"/>
              <a:t>immobilisations incorporelles (compte 20) pour un montant brut de 7 708 573 brut. On aimerait connaître </a:t>
            </a:r>
            <a:r>
              <a:rPr lang="fr-FR" dirty="0" smtClean="0"/>
              <a:t>la nature </a:t>
            </a:r>
            <a:r>
              <a:rPr lang="fr-FR" dirty="0"/>
              <a:t>et la composition de ces immobilisations et le mode de calcul des amortissements correspondants. </a:t>
            </a:r>
            <a:r>
              <a:rPr lang="fr-FR" dirty="0" smtClean="0"/>
              <a:t>De même </a:t>
            </a:r>
            <a:r>
              <a:rPr lang="fr-FR" dirty="0"/>
              <a:t>l'amortissement des actifs des comptes 213 (constructions</a:t>
            </a:r>
            <a:r>
              <a:rPr lang="fr-FR" dirty="0" smtClean="0"/>
              <a:t>), 215 </a:t>
            </a:r>
            <a:r>
              <a:rPr lang="fr-FR" dirty="0"/>
              <a:t>(Matériel scientifique, </a:t>
            </a:r>
            <a:r>
              <a:rPr lang="fr-FR" dirty="0" smtClean="0"/>
              <a:t>matériel d'enseignement</a:t>
            </a:r>
            <a:r>
              <a:rPr lang="fr-FR" dirty="0"/>
              <a:t>), 2181 (Installations générales, agencements), 2182,2183, 2184, 2187 (Mobilier, matériel </a:t>
            </a:r>
            <a:r>
              <a:rPr lang="fr-FR" dirty="0" smtClean="0"/>
              <a:t>de bureau</a:t>
            </a:r>
            <a:r>
              <a:rPr lang="fr-FR" dirty="0"/>
              <a:t>, matériel de transport, matériel informatique) est regroupé sur un compte unique pour un montant de</a:t>
            </a:r>
          </a:p>
          <a:p>
            <a:r>
              <a:rPr lang="fr-FR" dirty="0"/>
              <a:t>116 726 681, sans aucune ventilation entre ces comptes. Le total des actifs faisant l'objet d'un </a:t>
            </a:r>
            <a:r>
              <a:rPr lang="fr-FR" dirty="0" smtClean="0"/>
              <a:t>amortissement (comptes </a:t>
            </a:r>
            <a:r>
              <a:rPr lang="fr-FR" dirty="0"/>
              <a:t>20, 213, 215 et 218) s'élève à 270 721 319 brut ou. Ce montant est à comparer à la dotation </a:t>
            </a:r>
            <a:r>
              <a:rPr lang="fr-FR" dirty="0" smtClean="0"/>
              <a:t>aux amortissements </a:t>
            </a:r>
            <a:r>
              <a:rPr lang="fr-FR" dirty="0"/>
              <a:t>(compte 6811 du compte de charges) pour un montant de 10 840776, soit 7,11% de </a:t>
            </a:r>
            <a:r>
              <a:rPr lang="fr-FR" dirty="0" smtClean="0"/>
              <a:t>la valeur </a:t>
            </a:r>
            <a:r>
              <a:rPr lang="fr-FR" dirty="0"/>
              <a:t>nette des actifs amortissables (les terrains et les collections ne sont pas amortis). Sur la base </a:t>
            </a:r>
            <a:r>
              <a:rPr lang="fr-FR" dirty="0" smtClean="0"/>
              <a:t>des éléments </a:t>
            </a:r>
            <a:r>
              <a:rPr lang="fr-FR" dirty="0"/>
              <a:t>fournis au bilan, et en utilisant la durée habituelle d'amortissement de 50 ans pour </a:t>
            </a:r>
            <a:r>
              <a:rPr lang="fr-FR" dirty="0" smtClean="0"/>
              <a:t>les constructions</a:t>
            </a:r>
            <a:r>
              <a:rPr lang="fr-FR" dirty="0"/>
              <a:t>, un simple calcul montre que la durée d'amortissement des actifs hors construction (</a:t>
            </a:r>
            <a:r>
              <a:rPr lang="fr-FR" dirty="0" smtClean="0"/>
              <a:t>comptes 20</a:t>
            </a:r>
            <a:r>
              <a:rPr lang="fr-FR" dirty="0"/>
              <a:t>, 215 et 218) s'établit entre 15,22 années et 16 années selon que les constructions sont neuves </a:t>
            </a:r>
            <a:r>
              <a:rPr lang="fr-FR" dirty="0" smtClean="0"/>
              <a:t>ou totalement </a:t>
            </a:r>
            <a:r>
              <a:rPr lang="fr-FR" dirty="0"/>
              <a:t>amorties. Or il s'agit là d'actifs dont la durée d'amortissement normale est de 1 à 3 ans pour </a:t>
            </a:r>
            <a:r>
              <a:rPr lang="fr-FR" dirty="0" smtClean="0"/>
              <a:t>le matériel </a:t>
            </a:r>
            <a:r>
              <a:rPr lang="fr-FR" dirty="0"/>
              <a:t>informatique, 4 ans pour le matériel scientifique, les logiciels et les brevets, 4 ans pour le </a:t>
            </a:r>
            <a:r>
              <a:rPr lang="fr-FR" dirty="0" smtClean="0"/>
              <a:t>matériel de </a:t>
            </a:r>
            <a:r>
              <a:rPr lang="fr-FR" dirty="0"/>
              <a:t>transport, 5 ans pour le mobilier et 8 ans pour les agencements (voir délibération du CA du 21 </a:t>
            </a:r>
            <a:r>
              <a:rPr lang="fr-FR" dirty="0" smtClean="0"/>
              <a:t>janvier 2008</a:t>
            </a:r>
            <a:r>
              <a:rPr lang="fr-FR" dirty="0"/>
              <a:t>). Un calcul grossier basé </a:t>
            </a:r>
            <a:r>
              <a:rPr lang="fr-FR" dirty="0" smtClean="0"/>
              <a:t>sur la </a:t>
            </a:r>
            <a:r>
              <a:rPr lang="fr-FR" dirty="0"/>
              <a:t>moyenne pondérée des actifs bruts donne une estimation </a:t>
            </a:r>
            <a:r>
              <a:rPr lang="fr-FR" dirty="0" smtClean="0"/>
              <a:t>réaliste d'environ </a:t>
            </a:r>
            <a:r>
              <a:rPr lang="fr-FR" dirty="0"/>
              <a:t>4,5 années pour la durée moyenne d'amortissement de ces actifs. Il semble qu'il y ait là </a:t>
            </a:r>
            <a:r>
              <a:rPr lang="fr-FR" dirty="0" smtClean="0"/>
              <a:t>une sérieuse </a:t>
            </a:r>
            <a:r>
              <a:rPr lang="fr-FR" dirty="0"/>
              <a:t>anomalie, qui n'est pas sans incidence sur le résultat de l'exercice puisque la dotation </a:t>
            </a:r>
            <a:r>
              <a:rPr lang="fr-FR" dirty="0" smtClean="0"/>
              <a:t>aux amortissement </a:t>
            </a:r>
            <a:r>
              <a:rPr lang="fr-FR" dirty="0"/>
              <a:t>apparaît sous-évaluée d'un facteur de 3. . .</a:t>
            </a:r>
          </a:p>
        </p:txBody>
      </p:sp>
    </p:spTree>
    <p:extLst>
      <p:ext uri="{BB962C8B-B14F-4D97-AF65-F5344CB8AC3E}">
        <p14:creationId xmlns:p14="http://schemas.microsoft.com/office/powerpoint/2010/main" val="31450069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universités n’ont pas de capital, mais elles ont des réserves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Et c’est la source d’un quiproquo.</a:t>
            </a:r>
          </a:p>
          <a:p>
            <a:pPr marL="0" indent="0">
              <a:buNone/>
            </a:pPr>
            <a:endParaRPr lang="fr-FR" dirty="0" smtClean="0"/>
          </a:p>
          <a:p>
            <a:pPr marL="0" indent="0">
              <a:buNone/>
            </a:pPr>
            <a:r>
              <a:rPr lang="fr-FR" dirty="0" smtClean="0"/>
              <a:t>Certains ont cru (ou fait croire) que les importantes « réserves » qui figurent au bilan des universités représentaient des sommes épargnées, et qu’en leur donnant l’autonomie financière on pourrait leur faire supporter sans dommage des charges supplémentaires, tout en réduisant leur dotation.</a:t>
            </a:r>
          </a:p>
          <a:p>
            <a:pPr marL="0" indent="0">
              <a:buNone/>
            </a:pPr>
            <a:endParaRPr lang="fr-FR" dirty="0" smtClean="0"/>
          </a:p>
          <a:p>
            <a:pPr marL="0" indent="0">
              <a:buNone/>
            </a:pPr>
            <a:r>
              <a:rPr lang="fr-FR" dirty="0" smtClean="0"/>
              <a:t>En réalité, ces réserves </a:t>
            </a:r>
            <a:r>
              <a:rPr lang="fr-FR" dirty="0"/>
              <a:t>figurent au passif du </a:t>
            </a:r>
            <a:r>
              <a:rPr lang="fr-FR" dirty="0" smtClean="0"/>
              <a:t>bilan et, tout comme le capital d’une entreprise, ne sont que la trace (le fantôme ?) de ressources dès longtemps dépensées pour acquérir les actifs qui leur font face dans la partie gauche du bilan.</a:t>
            </a:r>
          </a:p>
        </p:txBody>
      </p:sp>
    </p:spTree>
    <p:extLst>
      <p:ext uri="{BB962C8B-B14F-4D97-AF65-F5344CB8AC3E}">
        <p14:creationId xmlns:p14="http://schemas.microsoft.com/office/powerpoint/2010/main" val="13280204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universités n’ont pas de capital, mais ont-elles vraiment des réserves ?</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Il y a pire : les réserves sont surévaluées.</a:t>
            </a:r>
          </a:p>
          <a:p>
            <a:pPr marL="0" indent="0">
              <a:buNone/>
            </a:pPr>
            <a:r>
              <a:rPr lang="fr-FR" dirty="0" smtClean="0"/>
              <a:t>L’irruption des commissaires aux comptes a contraint les universités à nettoyer leur haut de bilan, et à prendre enfin au sérieux le calcul des amortissements, jusqu’ici grossièrement sous-estimés.</a:t>
            </a:r>
          </a:p>
          <a:p>
            <a:pPr marL="0" indent="0">
              <a:buNone/>
            </a:pPr>
            <a:r>
              <a:rPr lang="fr-FR" dirty="0" smtClean="0"/>
              <a:t>On s’est alors aperçu que le résultat positif des </a:t>
            </a:r>
            <a:r>
              <a:rPr lang="fr-FR" dirty="0"/>
              <a:t>exercices </a:t>
            </a:r>
            <a:r>
              <a:rPr lang="fr-FR" dirty="0" smtClean="0"/>
              <a:t>précédents était largement fictif, et dans certains cas il a fallu opérer un rattrapage spectaculaire.</a:t>
            </a:r>
          </a:p>
          <a:p>
            <a:pPr marL="0" indent="0">
              <a:buNone/>
            </a:pPr>
            <a:r>
              <a:rPr lang="fr-FR" dirty="0" smtClean="0"/>
              <a:t>Un exemple : le cas de l’université de Strasbourg.</a:t>
            </a:r>
          </a:p>
          <a:p>
            <a:pPr marL="0" indent="0">
              <a:buNone/>
            </a:pPr>
            <a:endParaRPr lang="fr-FR" dirty="0"/>
          </a:p>
          <a:p>
            <a:pPr marL="0" indent="0">
              <a:buNone/>
            </a:pPr>
            <a:r>
              <a:rPr lang="fr-FR" sz="2100" i="1" dirty="0" smtClean="0"/>
              <a:t>« And how </a:t>
            </a:r>
            <a:r>
              <a:rPr lang="fr-FR" sz="2100" i="1" dirty="0" err="1" smtClean="0"/>
              <a:t>his</a:t>
            </a:r>
            <a:r>
              <a:rPr lang="fr-FR" sz="2100" i="1" dirty="0" smtClean="0"/>
              <a:t> audit stands, </a:t>
            </a:r>
            <a:r>
              <a:rPr lang="fr-FR" sz="2100" i="1" dirty="0" err="1" smtClean="0"/>
              <a:t>who</a:t>
            </a:r>
            <a:r>
              <a:rPr lang="fr-FR" sz="2100" i="1" dirty="0" smtClean="0"/>
              <a:t> </a:t>
            </a:r>
            <a:r>
              <a:rPr lang="fr-FR" sz="2100" i="1" dirty="0" err="1" smtClean="0"/>
              <a:t>knows</a:t>
            </a:r>
            <a:r>
              <a:rPr lang="fr-FR" sz="2100" i="1" dirty="0" smtClean="0"/>
              <a:t> </a:t>
            </a:r>
            <a:r>
              <a:rPr lang="fr-FR" sz="2100" i="1" dirty="0" err="1" smtClean="0"/>
              <a:t>save</a:t>
            </a:r>
            <a:r>
              <a:rPr lang="fr-FR" sz="2100" i="1" dirty="0" smtClean="0"/>
              <a:t> </a:t>
            </a:r>
            <a:r>
              <a:rPr lang="fr-FR" sz="2100" i="1" dirty="0" err="1" smtClean="0"/>
              <a:t>heaven</a:t>
            </a:r>
            <a:r>
              <a:rPr lang="fr-FR" sz="2100" i="1" dirty="0" smtClean="0"/>
              <a:t> »</a:t>
            </a:r>
          </a:p>
          <a:p>
            <a:pPr marL="0" indent="0">
              <a:buNone/>
            </a:pPr>
            <a:r>
              <a:rPr lang="fr-FR" sz="2100" dirty="0" smtClean="0"/>
              <a:t>(Hamlet, </a:t>
            </a:r>
            <a:r>
              <a:rPr lang="fr-FR" sz="2100" dirty="0" err="1" smtClean="0"/>
              <a:t>III,iii</a:t>
            </a:r>
            <a:r>
              <a:rPr lang="fr-FR" sz="2100" dirty="0" smtClean="0"/>
              <a:t>)</a:t>
            </a:r>
          </a:p>
          <a:p>
            <a:pPr marL="0" indent="0">
              <a:buNone/>
            </a:pPr>
            <a:endParaRPr lang="fr-FR" dirty="0"/>
          </a:p>
          <a:p>
            <a:pPr marL="0" indent="0">
              <a:buNone/>
            </a:pPr>
            <a:endParaRPr lang="fr-FR" dirty="0" smtClean="0"/>
          </a:p>
        </p:txBody>
      </p:sp>
    </p:spTree>
    <p:extLst>
      <p:ext uri="{BB962C8B-B14F-4D97-AF65-F5344CB8AC3E}">
        <p14:creationId xmlns:p14="http://schemas.microsoft.com/office/powerpoint/2010/main" val="39480913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Université de Strasbourg</a:t>
            </a:r>
            <a:endParaRPr lang="fr-FR" dirty="0"/>
          </a:p>
        </p:txBody>
      </p:sp>
      <p:sp>
        <p:nvSpPr>
          <p:cNvPr id="4" name="Espace réservé du contenu 3"/>
          <p:cNvSpPr>
            <a:spLocks noGrp="1"/>
          </p:cNvSpPr>
          <p:nvPr>
            <p:ph idx="1"/>
          </p:nvPr>
        </p:nvSpPr>
        <p:spPr/>
        <p:txBody>
          <a:bodyPr>
            <a:normAutofit fontScale="85000" lnSpcReduction="10000"/>
          </a:bodyPr>
          <a:lstStyle/>
          <a:p>
            <a:pPr marL="0" indent="0">
              <a:buNone/>
            </a:pPr>
            <a:r>
              <a:rPr lang="fr-FR" dirty="0" smtClean="0"/>
              <a:t>Lorsque les universités strasbourgeoises ont fusionné, elles offraient l’apparence d’une situation financière saine, avec </a:t>
            </a:r>
            <a:r>
              <a:rPr lang="fr-FR" dirty="0"/>
              <a:t>au passif </a:t>
            </a:r>
            <a:r>
              <a:rPr lang="fr-FR" dirty="0" smtClean="0"/>
              <a:t>des r</a:t>
            </a:r>
            <a:r>
              <a:rPr lang="fr-FR" dirty="0"/>
              <a:t>é</a:t>
            </a:r>
            <a:r>
              <a:rPr lang="fr-FR" dirty="0" smtClean="0"/>
              <a:t>serves agrégées de 155 M€, résultat du cumul des exercices bénéficiaires antérieurs cumulés.</a:t>
            </a:r>
          </a:p>
          <a:p>
            <a:pPr marL="0" indent="0">
              <a:buNone/>
            </a:pPr>
            <a:r>
              <a:rPr lang="fr-FR" dirty="0" smtClean="0"/>
              <a:t>Fin 2009, les commissaires aux comptes ont contraint l’université à un rattrapage massif des amortissements pour 203 M€. Depuis, le bilan de l’</a:t>
            </a:r>
            <a:r>
              <a:rPr lang="fr-FR" dirty="0" err="1" smtClean="0"/>
              <a:t>UdS</a:t>
            </a:r>
            <a:r>
              <a:rPr lang="fr-FR" dirty="0" smtClean="0"/>
              <a:t> fait apparaître au passif un « report à nouveau » négatif de 221 M€ dont on peut se demander comment il sera absorbé puisqu’il dépasse de 39 M€ le montant actuel des réserves…</a:t>
            </a:r>
            <a:endParaRPr lang="fr-FR" dirty="0"/>
          </a:p>
        </p:txBody>
      </p:sp>
    </p:spTree>
    <p:extLst>
      <p:ext uri="{BB962C8B-B14F-4D97-AF65-F5344CB8AC3E}">
        <p14:creationId xmlns:p14="http://schemas.microsoft.com/office/powerpoint/2010/main" val="38140541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Aggiornamento à l’</a:t>
            </a:r>
            <a:r>
              <a:rPr lang="fr-FR" dirty="0" err="1" smtClean="0"/>
              <a:t>UdS</a:t>
            </a:r>
            <a:endParaRPr lang="fr-FR" dirty="0"/>
          </a:p>
        </p:txBody>
      </p:sp>
      <p:graphicFrame>
        <p:nvGraphicFramePr>
          <p:cNvPr id="5" name="Espace réservé du contenu 4"/>
          <p:cNvGraphicFramePr>
            <a:graphicFrameLocks noGrp="1"/>
          </p:cNvGraphicFramePr>
          <p:nvPr>
            <p:ph idx="1"/>
          </p:nvPr>
        </p:nvGraphicFramePr>
        <p:xfrm>
          <a:off x="1212215" y="1616170"/>
          <a:ext cx="6719570" cy="4494022"/>
        </p:xfrm>
        <a:graphic>
          <a:graphicData uri="http://schemas.openxmlformats.org/drawingml/2006/table">
            <a:tbl>
              <a:tblPr/>
              <a:tblGrid>
                <a:gridCol w="3473450"/>
                <a:gridCol w="1080770"/>
                <a:gridCol w="1082675"/>
                <a:gridCol w="1082675"/>
              </a:tblGrid>
              <a:tr h="698500">
                <a:tc>
                  <a:txBody>
                    <a:bodyPr/>
                    <a:lstStyle/>
                    <a:p>
                      <a:pPr>
                        <a:lnSpc>
                          <a:spcPct val="115000"/>
                        </a:lnSpc>
                        <a:spcAft>
                          <a:spcPts val="0"/>
                        </a:spcAft>
                      </a:pPr>
                      <a:r>
                        <a:rPr lang="fr-FR" sz="1200" dirty="0">
                          <a:solidFill>
                            <a:srgbClr val="000000"/>
                          </a:solidFill>
                          <a:effectLst/>
                          <a:latin typeface="Times New Roman"/>
                          <a:ea typeface="Times New Roman"/>
                          <a:cs typeface="Times New Roman"/>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i="1">
                          <a:solidFill>
                            <a:srgbClr val="000000"/>
                          </a:solidFill>
                          <a:effectLst/>
                          <a:latin typeface="Times New Roman"/>
                          <a:ea typeface="Times New Roman"/>
                          <a:cs typeface="Times New Roman"/>
                        </a:rPr>
                        <a:t>Retraitement </a:t>
                      </a:r>
                      <a:r>
                        <a:rPr lang="fr-FR" sz="1000" b="1">
                          <a:solidFill>
                            <a:srgbClr val="000000"/>
                          </a:solidFill>
                          <a:effectLst/>
                          <a:latin typeface="Times New Roman"/>
                          <a:ea typeface="Times New Roman"/>
                          <a:cs typeface="Times New Roman"/>
                        </a:rPr>
                        <a:t>Bilan de sortie 2010 retraité des corrections 2009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i="1">
                          <a:solidFill>
                            <a:srgbClr val="000000"/>
                          </a:solidFill>
                          <a:effectLst/>
                          <a:latin typeface="Times New Roman"/>
                          <a:ea typeface="Times New Roman"/>
                          <a:cs typeface="Times New Roman"/>
                        </a:rPr>
                        <a:t>Retraitement </a:t>
                      </a:r>
                      <a:r>
                        <a:rPr lang="fr-FR" sz="1000" b="1">
                          <a:solidFill>
                            <a:srgbClr val="000000"/>
                          </a:solidFill>
                          <a:effectLst/>
                          <a:latin typeface="Times New Roman"/>
                          <a:ea typeface="Times New Roman"/>
                          <a:cs typeface="Times New Roman"/>
                        </a:rPr>
                        <a:t>Bilan d'entrée 2010 retraité des corrections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Bilan d'entrée 2009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nSpc>
                          <a:spcPct val="115000"/>
                        </a:lnSpc>
                        <a:spcAft>
                          <a:spcPts val="0"/>
                        </a:spcAft>
                      </a:pPr>
                      <a:r>
                        <a:rPr lang="fr-FR" sz="1100" b="1" i="1">
                          <a:solidFill>
                            <a:srgbClr val="000000"/>
                          </a:solidFill>
                          <a:effectLst/>
                          <a:latin typeface="Times New Roman"/>
                          <a:ea typeface="Times New Roman"/>
                          <a:cs typeface="Times New Roman"/>
                        </a:rPr>
                        <a:t>(A) Ressources stables </a:t>
                      </a:r>
                      <a:endParaRPr lang="fr-FR" sz="1200">
                        <a:solidFill>
                          <a:srgbClr val="000000"/>
                        </a:solidFill>
                        <a:effectLst/>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362 939 374,73 </a:t>
                      </a:r>
                      <a:endParaRPr lang="fr-FR" sz="1200">
                        <a:solidFill>
                          <a:srgbClr val="000000"/>
                        </a:solidFill>
                        <a:effectLst/>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348 430 141,18 </a:t>
                      </a:r>
                      <a:endParaRPr lang="fr-FR" sz="1200">
                        <a:solidFill>
                          <a:srgbClr val="000000"/>
                        </a:solidFill>
                        <a:effectLst/>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569 695 988,97 </a:t>
                      </a:r>
                      <a:endParaRPr lang="fr-FR" sz="1200">
                        <a:solidFill>
                          <a:srgbClr val="000000"/>
                        </a:solidFill>
                        <a:effectLst/>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a:txBody>
                    <a:bodyPr/>
                    <a:lstStyle/>
                    <a:p>
                      <a:pPr>
                        <a:lnSpc>
                          <a:spcPct val="115000"/>
                        </a:lnSpc>
                        <a:spcAft>
                          <a:spcPts val="0"/>
                        </a:spcAft>
                      </a:pPr>
                      <a:r>
                        <a:rPr lang="fr-FR" sz="1100" i="1">
                          <a:solidFill>
                            <a:srgbClr val="000000"/>
                          </a:solidFill>
                          <a:effectLst/>
                          <a:latin typeface="Times New Roman"/>
                          <a:ea typeface="Times New Roman"/>
                          <a:cs typeface="Times New Roman"/>
                        </a:rPr>
                        <a:t>* Ressources propres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360 222 408,70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346 706 729,03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568 095 725,63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3675">
                <a:tc>
                  <a:txBody>
                    <a:bodyPr/>
                    <a:lstStyle/>
                    <a:p>
                      <a:pPr>
                        <a:lnSpc>
                          <a:spcPct val="115000"/>
                        </a:lnSpc>
                        <a:spcAft>
                          <a:spcPts val="0"/>
                        </a:spcAft>
                      </a:pPr>
                      <a:r>
                        <a:rPr lang="fr-FR" sz="1100">
                          <a:solidFill>
                            <a:srgbClr val="000000"/>
                          </a:solidFill>
                          <a:effectLst/>
                          <a:latin typeface="Times New Roman"/>
                          <a:ea typeface="Times New Roman"/>
                          <a:cs typeface="Times New Roman"/>
                        </a:rPr>
                        <a:t>Fonds de dotation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75 583 385,53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76 227 709,33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76 872 263,77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4945">
                <a:tc>
                  <a:txBody>
                    <a:bodyPr/>
                    <a:lstStyle/>
                    <a:p>
                      <a:pPr>
                        <a:lnSpc>
                          <a:spcPct val="115000"/>
                        </a:lnSpc>
                        <a:spcAft>
                          <a:spcPts val="0"/>
                        </a:spcAft>
                      </a:pPr>
                      <a:r>
                        <a:rPr lang="fr-FR" sz="1100">
                          <a:solidFill>
                            <a:srgbClr val="000000"/>
                          </a:solidFill>
                          <a:effectLst/>
                          <a:latin typeface="Times New Roman"/>
                          <a:ea typeface="Times New Roman"/>
                          <a:cs typeface="Times New Roman"/>
                        </a:rPr>
                        <a:t>Réserves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182 064 972,23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182 565 521,77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155 709 572,25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1770">
                <a:tc>
                  <a:txBody>
                    <a:bodyPr/>
                    <a:lstStyle/>
                    <a:p>
                      <a:pPr>
                        <a:lnSpc>
                          <a:spcPct val="115000"/>
                        </a:lnSpc>
                        <a:spcAft>
                          <a:spcPts val="0"/>
                        </a:spcAft>
                      </a:pPr>
                      <a:r>
                        <a:rPr lang="fr-FR" sz="800">
                          <a:solidFill>
                            <a:srgbClr val="000000"/>
                          </a:solidFill>
                          <a:effectLst/>
                          <a:latin typeface="Times New Roman"/>
                          <a:ea typeface="Times New Roman"/>
                          <a:cs typeface="Times New Roman"/>
                        </a:rPr>
                        <a:t>Réserves facultatives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800">
                          <a:solidFill>
                            <a:srgbClr val="000000"/>
                          </a:solidFill>
                          <a:effectLst/>
                          <a:latin typeface="Times New Roman"/>
                          <a:ea typeface="Times New Roman"/>
                          <a:cs typeface="Times New Roman"/>
                        </a:rPr>
                        <a:t>180 719 912,06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800">
                          <a:solidFill>
                            <a:srgbClr val="000000"/>
                          </a:solidFill>
                          <a:effectLst/>
                          <a:latin typeface="Times New Roman"/>
                          <a:ea typeface="Times New Roman"/>
                          <a:cs typeface="Times New Roman"/>
                        </a:rPr>
                        <a:t>181 795 183,60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000">
                          <a:solidFill>
                            <a:srgbClr val="000000"/>
                          </a:solidFill>
                          <a:effectLst/>
                          <a:latin typeface="Times New Roman"/>
                          <a:ea typeface="Times New Roman"/>
                          <a:cs typeface="Times New Roman"/>
                        </a:rPr>
                        <a:t>154 922 988,08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3675">
                <a:tc>
                  <a:txBody>
                    <a:bodyPr/>
                    <a:lstStyle/>
                    <a:p>
                      <a:pPr>
                        <a:lnSpc>
                          <a:spcPct val="115000"/>
                        </a:lnSpc>
                        <a:spcAft>
                          <a:spcPts val="0"/>
                        </a:spcAft>
                      </a:pPr>
                      <a:r>
                        <a:rPr lang="fr-FR" sz="800">
                          <a:solidFill>
                            <a:srgbClr val="000000"/>
                          </a:solidFill>
                          <a:effectLst/>
                          <a:latin typeface="Times New Roman"/>
                          <a:ea typeface="Times New Roman"/>
                          <a:cs typeface="Times New Roman"/>
                        </a:rPr>
                        <a:t>Réserves activités fiscales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800">
                          <a:solidFill>
                            <a:srgbClr val="000000"/>
                          </a:solidFill>
                          <a:effectLst/>
                          <a:latin typeface="Times New Roman"/>
                          <a:ea typeface="Times New Roman"/>
                          <a:cs typeface="Times New Roman"/>
                        </a:rPr>
                        <a:t>1 345 060,17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800">
                          <a:solidFill>
                            <a:srgbClr val="000000"/>
                          </a:solidFill>
                          <a:effectLst/>
                          <a:latin typeface="Times New Roman"/>
                          <a:ea typeface="Times New Roman"/>
                          <a:cs typeface="Times New Roman"/>
                        </a:rPr>
                        <a:t>770 338,17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000">
                          <a:solidFill>
                            <a:srgbClr val="000000"/>
                          </a:solidFill>
                          <a:effectLst/>
                          <a:latin typeface="Times New Roman"/>
                          <a:ea typeface="Times New Roman"/>
                          <a:cs typeface="Times New Roman"/>
                        </a:rPr>
                        <a:t>786 584,17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6850">
                <a:tc>
                  <a:txBody>
                    <a:bodyPr/>
                    <a:lstStyle/>
                    <a:p>
                      <a:pPr>
                        <a:lnSpc>
                          <a:spcPct val="115000"/>
                        </a:lnSpc>
                        <a:spcAft>
                          <a:spcPts val="0"/>
                        </a:spcAft>
                      </a:pPr>
                      <a:r>
                        <a:rPr lang="fr-FR" sz="1100">
                          <a:solidFill>
                            <a:srgbClr val="000000"/>
                          </a:solidFill>
                          <a:effectLst/>
                          <a:latin typeface="Times New Roman"/>
                          <a:ea typeface="Times New Roman"/>
                          <a:cs typeface="Times New Roman"/>
                        </a:rPr>
                        <a:t>Résultat de fonctionnement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dirty="0">
                          <a:solidFill>
                            <a:srgbClr val="000000"/>
                          </a:solidFill>
                          <a:effectLst/>
                          <a:latin typeface="Times New Roman"/>
                          <a:ea typeface="Times New Roman"/>
                          <a:cs typeface="Times New Roman"/>
                        </a:rPr>
                        <a:t>1 418 074,06 </a:t>
                      </a:r>
                      <a:endParaRPr lang="fr-FR" sz="1200" dirty="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-221 532 759,48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26 855 949,52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4945">
                <a:tc>
                  <a:txBody>
                    <a:bodyPr/>
                    <a:lstStyle/>
                    <a:p>
                      <a:pPr>
                        <a:lnSpc>
                          <a:spcPct val="115000"/>
                        </a:lnSpc>
                        <a:spcAft>
                          <a:spcPts val="0"/>
                        </a:spcAft>
                      </a:pPr>
                      <a:r>
                        <a:rPr lang="fr-FR" sz="1100">
                          <a:solidFill>
                            <a:srgbClr val="000000"/>
                          </a:solidFill>
                          <a:effectLst/>
                          <a:latin typeface="Times New Roman"/>
                          <a:ea typeface="Times New Roman"/>
                          <a:cs typeface="Times New Roman"/>
                        </a:rPr>
                        <a:t>Report à nouveau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-221 032 209,94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200">
                          <a:solidFill>
                            <a:srgbClr val="000000"/>
                          </a:solidFill>
                          <a:effectLst/>
                          <a:latin typeface="Times New Roman"/>
                          <a:ea typeface="Times New Roman"/>
                          <a:cs typeface="Times New Roman"/>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200">
                          <a:solidFill>
                            <a:srgbClr val="000000"/>
                          </a:solidFill>
                          <a:effectLst/>
                          <a:latin typeface="Times New Roman"/>
                          <a:ea typeface="Times New Roman"/>
                          <a:cs typeface="Times New Roman"/>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4945">
                <a:tc>
                  <a:txBody>
                    <a:bodyPr/>
                    <a:lstStyle/>
                    <a:p>
                      <a:pPr>
                        <a:lnSpc>
                          <a:spcPct val="115000"/>
                        </a:lnSpc>
                        <a:spcAft>
                          <a:spcPts val="0"/>
                        </a:spcAft>
                      </a:pPr>
                      <a:r>
                        <a:rPr lang="fr-FR" sz="1100">
                          <a:solidFill>
                            <a:srgbClr val="000000"/>
                          </a:solidFill>
                          <a:effectLst/>
                          <a:latin typeface="Times New Roman"/>
                          <a:ea typeface="Times New Roman"/>
                          <a:cs typeface="Times New Roman"/>
                        </a:rPr>
                        <a:t>Subventions d'investissement nettes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181 785 789,08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189 412 480,43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189 647 376,55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3675">
                <a:tc>
                  <a:txBody>
                    <a:bodyPr/>
                    <a:lstStyle/>
                    <a:p>
                      <a:pPr>
                        <a:lnSpc>
                          <a:spcPct val="115000"/>
                        </a:lnSpc>
                        <a:spcAft>
                          <a:spcPts val="0"/>
                        </a:spcAft>
                      </a:pPr>
                      <a:r>
                        <a:rPr lang="fr-FR" sz="1100">
                          <a:solidFill>
                            <a:srgbClr val="000000"/>
                          </a:solidFill>
                          <a:effectLst/>
                          <a:latin typeface="Times New Roman"/>
                          <a:ea typeface="Times New Roman"/>
                          <a:cs typeface="Times New Roman"/>
                        </a:rPr>
                        <a:t>Provisions pour risques et charges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2 772 500,67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2 096 618,28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154 076,38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3675">
                <a:tc>
                  <a:txBody>
                    <a:bodyPr/>
                    <a:lstStyle/>
                    <a:p>
                      <a:pPr>
                        <a:lnSpc>
                          <a:spcPct val="115000"/>
                        </a:lnSpc>
                        <a:spcAft>
                          <a:spcPts val="0"/>
                        </a:spcAft>
                      </a:pPr>
                      <a:r>
                        <a:rPr lang="fr-FR" sz="1100">
                          <a:solidFill>
                            <a:srgbClr val="000000"/>
                          </a:solidFill>
                          <a:effectLst/>
                          <a:latin typeface="Times New Roman"/>
                          <a:ea typeface="Times New Roman"/>
                          <a:cs typeface="Times New Roman"/>
                        </a:rPr>
                        <a:t>Amortissements cumulés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128 514 385,35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108 690 587,80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117 611 743,57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94945">
                <a:tc>
                  <a:txBody>
                    <a:bodyPr/>
                    <a:lstStyle/>
                    <a:p>
                      <a:pPr>
                        <a:lnSpc>
                          <a:spcPct val="115000"/>
                        </a:lnSpc>
                        <a:spcAft>
                          <a:spcPts val="0"/>
                        </a:spcAft>
                      </a:pPr>
                      <a:r>
                        <a:rPr lang="fr-FR" sz="1100">
                          <a:solidFill>
                            <a:srgbClr val="000000"/>
                          </a:solidFill>
                          <a:effectLst/>
                          <a:latin typeface="Times New Roman"/>
                          <a:ea typeface="Times New Roman"/>
                          <a:cs typeface="Times New Roman"/>
                        </a:rPr>
                        <a:t>Provisions pour dépréciation des comptes de tiers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9 115 511,72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9 246 570,90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a:solidFill>
                            <a:srgbClr val="000000"/>
                          </a:solidFill>
                          <a:effectLst/>
                          <a:latin typeface="Times New Roman"/>
                          <a:ea typeface="Times New Roman"/>
                          <a:cs typeface="Times New Roman"/>
                        </a:rPr>
                        <a:t>1 244 743,59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480695">
                <a:tc>
                  <a:txBody>
                    <a:bodyPr/>
                    <a:lstStyle/>
                    <a:p>
                      <a:pPr>
                        <a:lnSpc>
                          <a:spcPct val="115000"/>
                        </a:lnSpc>
                        <a:spcAft>
                          <a:spcPts val="0"/>
                        </a:spcAft>
                      </a:pPr>
                      <a:r>
                        <a:rPr lang="fr-FR" sz="1100" i="1">
                          <a:solidFill>
                            <a:srgbClr val="000000"/>
                          </a:solidFill>
                          <a:effectLst/>
                          <a:latin typeface="Times New Roman"/>
                          <a:ea typeface="Times New Roman"/>
                          <a:cs typeface="Times New Roman"/>
                        </a:rPr>
                        <a:t>* Emprunts et dettes assimilées </a:t>
                      </a:r>
                      <a:r>
                        <a:rPr lang="fr-FR" sz="1100" b="1" i="1">
                          <a:solidFill>
                            <a:srgbClr val="000000"/>
                          </a:solidFill>
                          <a:effectLst/>
                          <a:latin typeface="Times New Roman"/>
                          <a:ea typeface="Times New Roman"/>
                          <a:cs typeface="Times New Roman"/>
                        </a:rPr>
                        <a:t>(B) Emplois stables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2 716 966,03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1 723 412,15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fr-FR" sz="1100" i="1">
                          <a:solidFill>
                            <a:srgbClr val="000000"/>
                          </a:solidFill>
                          <a:effectLst/>
                          <a:latin typeface="Times New Roman"/>
                          <a:ea typeface="Times New Roman"/>
                          <a:cs typeface="Times New Roman"/>
                        </a:rPr>
                        <a:t>1 600 263,34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66700">
                <a:tc>
                  <a:txBody>
                    <a:bodyPr/>
                    <a:lstStyle/>
                    <a:p>
                      <a:pPr>
                        <a:lnSpc>
                          <a:spcPct val="115000"/>
                        </a:lnSpc>
                        <a:spcAft>
                          <a:spcPts val="0"/>
                        </a:spcAft>
                      </a:pPr>
                      <a:r>
                        <a:rPr lang="fr-FR" sz="1100">
                          <a:solidFill>
                            <a:srgbClr val="000000"/>
                          </a:solidFill>
                          <a:effectLst/>
                          <a:latin typeface="Times New Roman"/>
                          <a:ea typeface="Times New Roman"/>
                          <a:cs typeface="Times New Roman"/>
                        </a:rPr>
                        <a:t>Actif immobilisé brut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309 325 272,94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278 903 953,81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i="1">
                          <a:solidFill>
                            <a:srgbClr val="000000"/>
                          </a:solidFill>
                          <a:effectLst/>
                          <a:latin typeface="Times New Roman"/>
                          <a:ea typeface="Times New Roman"/>
                          <a:cs typeface="Times New Roman"/>
                        </a:rPr>
                        <a:t>481 928 505,41 </a:t>
                      </a:r>
                      <a:endParaRPr lang="fr-FR" sz="1200">
                        <a:solidFill>
                          <a:srgbClr val="000000"/>
                        </a:solidFill>
                        <a:effectLst/>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5745">
                <a:tc>
                  <a:txBody>
                    <a:bodyPr/>
                    <a:lstStyle/>
                    <a:p>
                      <a:pPr>
                        <a:lnSpc>
                          <a:spcPct val="115000"/>
                        </a:lnSpc>
                        <a:spcAft>
                          <a:spcPts val="0"/>
                        </a:spcAft>
                      </a:pPr>
                      <a:r>
                        <a:rPr lang="fr-FR" sz="1100" b="1">
                          <a:solidFill>
                            <a:srgbClr val="000000"/>
                          </a:solidFill>
                          <a:effectLst/>
                          <a:latin typeface="Times New Roman"/>
                          <a:ea typeface="Times New Roman"/>
                          <a:cs typeface="Times New Roman"/>
                        </a:rPr>
                        <a:t>(A)-(B) FONDS DE ROULEMENT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53 614 101,79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69 526 187,37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87 767 483,56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a:lnSpc>
                          <a:spcPct val="115000"/>
                        </a:lnSpc>
                        <a:spcAft>
                          <a:spcPts val="0"/>
                        </a:spcAft>
                      </a:pPr>
                      <a:r>
                        <a:rPr lang="fr-FR" sz="1100" b="1">
                          <a:solidFill>
                            <a:srgbClr val="000000"/>
                          </a:solidFill>
                          <a:effectLst/>
                          <a:latin typeface="Times New Roman"/>
                          <a:ea typeface="Times New Roman"/>
                          <a:cs typeface="Times New Roman"/>
                        </a:rPr>
                        <a:t>VARIATION DU FONDS DE ROULEMENT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-15 912 085,58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effectLst/>
                          <a:latin typeface="Times New Roman"/>
                          <a:ea typeface="Times New Roman"/>
                          <a:cs typeface="Times New Roman"/>
                        </a:rPr>
                        <a:t>-18 241 296,19 </a:t>
                      </a:r>
                      <a:endParaRPr lang="fr-FR" sz="1200">
                        <a:solidFill>
                          <a:srgbClr val="000000"/>
                        </a:solidFill>
                        <a:effectLst/>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dirty="0">
                          <a:solidFill>
                            <a:srgbClr val="000000"/>
                          </a:solidFill>
                          <a:effectLst/>
                          <a:latin typeface="Times New Roman"/>
                          <a:ea typeface="Times New Roman"/>
                          <a:cs typeface="Times New Roman"/>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r>
            </a:tbl>
          </a:graphicData>
        </a:graphic>
      </p:graphicFrame>
      <p:sp>
        <p:nvSpPr>
          <p:cNvPr id="6" name="Rectangle 1"/>
          <p:cNvSpPr>
            <a:spLocks noChangeArrowheads="1"/>
          </p:cNvSpPr>
          <p:nvPr/>
        </p:nvSpPr>
        <p:spPr bwMode="auto">
          <a:xfrm>
            <a:off x="1212850" y="161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Ellipse 10"/>
          <p:cNvSpPr/>
          <p:nvPr/>
        </p:nvSpPr>
        <p:spPr>
          <a:xfrm>
            <a:off x="4638780" y="3690720"/>
            <a:ext cx="1169280" cy="40284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
        <p:nvSpPr>
          <p:cNvPr id="14" name="Ellipse 13"/>
          <p:cNvSpPr/>
          <p:nvPr/>
        </p:nvSpPr>
        <p:spPr>
          <a:xfrm>
            <a:off x="5581440" y="3530880"/>
            <a:ext cx="1354320" cy="40644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mc:AlternateContent xmlns:mc="http://schemas.openxmlformats.org/markup-compatibility/2006" xmlns:p14="http://schemas.microsoft.com/office/powerpoint/2010/main">
        <mc:Choice Requires="p14">
          <p:contentPart p14:bwMode="auto" r:id="rId2">
            <p14:nvContentPartPr>
              <p14:cNvPr id="16" name="Encre 15"/>
              <p14:cNvContentPartPr/>
              <p14:nvPr/>
            </p14:nvContentPartPr>
            <p14:xfrm>
              <a:off x="1230892" y="3947473"/>
              <a:ext cx="1110600" cy="52920"/>
            </p14:xfrm>
          </p:contentPart>
        </mc:Choice>
        <mc:Fallback xmlns="">
          <p:pic>
            <p:nvPicPr>
              <p:cNvPr id="16" name="Encre 15"/>
              <p:cNvPicPr/>
              <p:nvPr/>
            </p:nvPicPr>
            <p:blipFill>
              <a:blip r:embed="rId3"/>
              <a:stretch>
                <a:fillRect/>
              </a:stretch>
            </p:blipFill>
            <p:spPr>
              <a:xfrm>
                <a:off x="1220812" y="3942793"/>
                <a:ext cx="1132920" cy="69480"/>
              </a:xfrm>
              <a:prstGeom prst="rect">
                <a:avLst/>
              </a:prstGeom>
            </p:spPr>
          </p:pic>
        </mc:Fallback>
      </mc:AlternateContent>
      <p:sp>
        <p:nvSpPr>
          <p:cNvPr id="19" name="Ellipse 18"/>
          <p:cNvSpPr/>
          <p:nvPr/>
        </p:nvSpPr>
        <p:spPr>
          <a:xfrm>
            <a:off x="4619520" y="2943720"/>
            <a:ext cx="1116720" cy="341640"/>
          </a:xfrm>
          <a:prstGeom prst="ellipse">
            <a:avLst/>
          </a:prstGeom>
          <a:noFill/>
          <a:ln w="168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1C24"/>
              </a:solidFill>
            </a:endParaRPr>
          </a:p>
        </p:txBody>
      </p:sp>
    </p:spTree>
    <p:extLst>
      <p:ext uri="{BB962C8B-B14F-4D97-AF65-F5344CB8AC3E}">
        <p14:creationId xmlns:p14="http://schemas.microsoft.com/office/powerpoint/2010/main" val="995089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4937</Words>
  <Application>Microsoft Office PowerPoint</Application>
  <PresentationFormat>Affichage à l'écran (4:3)</PresentationFormat>
  <Paragraphs>1092</Paragraphs>
  <Slides>103</Slides>
  <Notes>1</Notes>
  <HiddenSlides>0</HiddenSlides>
  <MMClips>0</MMClips>
  <ScaleCrop>false</ScaleCrop>
  <HeadingPairs>
    <vt:vector size="4" baseType="variant">
      <vt:variant>
        <vt:lpstr>Thème</vt:lpstr>
      </vt:variant>
      <vt:variant>
        <vt:i4>10</vt:i4>
      </vt:variant>
      <vt:variant>
        <vt:lpstr>Titres des diapositives</vt:lpstr>
      </vt:variant>
      <vt:variant>
        <vt:i4>103</vt:i4>
      </vt:variant>
    </vt:vector>
  </HeadingPairs>
  <TitlesOfParts>
    <vt:vector size="113" baseType="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Présentation PowerPoint</vt:lpstr>
      <vt:lpstr>La comptabilitÉ des UNIVERSITÉS</vt:lpstr>
      <vt:lpstr>Luca Pacioli (1445-1517)</vt:lpstr>
      <vt:lpstr>La comptabilité en partie double</vt:lpstr>
      <vt:lpstr>DÉBIT = CRÉDIT</vt:lpstr>
      <vt:lpstr>Présentation PowerPoint</vt:lpstr>
      <vt:lpstr>Présentation PowerPoint</vt:lpstr>
      <vt:lpstr>Présentation PowerPoint</vt:lpstr>
      <vt:lpstr>Présentation PowerPoint</vt:lpstr>
      <vt:lpstr>Présentation PowerPoint</vt:lpstr>
      <vt:lpstr>Présentation PowerPoint</vt:lpstr>
      <vt:lpstr>Le plan comptable</vt:lpstr>
      <vt:lpstr>Le plan comptable des universités</vt:lpstr>
      <vt:lpstr>Quelques grands principes</vt:lpstr>
      <vt:lpstr>La nomenclature des comptes</vt:lpstr>
      <vt:lpstr>La nomenclature des comptes</vt:lpstr>
      <vt:lpstr>Un exemple de comptabilité : la boulangerie Dupin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amortissements</vt:lpstr>
      <vt:lpstr>Les amortissements</vt:lpstr>
      <vt:lpstr>Les amortissements</vt:lpstr>
      <vt:lpstr>Présentation PowerPoint</vt:lpstr>
      <vt:lpstr>Présentation PowerPoint</vt:lpstr>
      <vt:lpstr>Présentation PowerPoint</vt:lpstr>
      <vt:lpstr>Présentation PowerPoint</vt:lpstr>
      <vt:lpstr>Présentation PowerPoint</vt:lpstr>
      <vt:lpstr>Les grands indicateurs</vt:lpstr>
      <vt:lpstr>La capacité d’autofinancement</vt:lpstr>
      <vt:lpstr>Le fonds de roulement</vt:lpstr>
      <vt:lpstr>Le Besoin en Fonds de Roulement (BFR)</vt:lpstr>
      <vt:lpstr>La trésorerie</vt:lpstr>
      <vt:lpstr>Les investissements</vt:lpstr>
      <vt:lpstr>Présentation PowerPoint</vt:lpstr>
      <vt:lpstr>Un indicateur peu pertinent</vt:lpstr>
      <vt:lpstr>L’agent comptable d’Orsay ne sait pas ce qu’est le BFR ! </vt:lpstr>
      <vt:lpstr>Présentation PowerPoint</vt:lpstr>
      <vt:lpstr>Présentation PowerPoint</vt:lpstr>
      <vt:lpstr>Présentation PowerPoint</vt:lpstr>
      <vt:lpstr>Présentation PowerPoint</vt:lpstr>
      <vt:lpstr>Présentation PowerPoint</vt:lpstr>
      <vt:lpstr>Présentation PowerPoint</vt:lpstr>
      <vt:lpstr>Les universités n’ont pas de capital, mais elles ont des réserves</vt:lpstr>
      <vt:lpstr>Les universités n’ont pas de capital, mais ont-elles vraiment des réserves ?</vt:lpstr>
      <vt:lpstr>Université de Strasbourg</vt:lpstr>
      <vt:lpstr>Aggiornamento à l’UdS</vt:lpstr>
      <vt:lpstr>La balance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MC</dc:creator>
  <cp:lastModifiedBy>MC2</cp:lastModifiedBy>
  <cp:revision>295</cp:revision>
  <cp:lastPrinted>2012-10-10T21:29:19Z</cp:lastPrinted>
  <dcterms:created xsi:type="dcterms:W3CDTF">2012-09-30T13:19:33Z</dcterms:created>
  <dcterms:modified xsi:type="dcterms:W3CDTF">2012-10-16T16:33:11Z</dcterms:modified>
</cp:coreProperties>
</file>