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9" r:id="rId4"/>
    <p:sldId id="260" r:id="rId5"/>
    <p:sldId id="261" r:id="rId6"/>
    <p:sldId id="259" r:id="rId7"/>
    <p:sldId id="258" r:id="rId8"/>
    <p:sldId id="276" r:id="rId9"/>
    <p:sldId id="263" r:id="rId10"/>
    <p:sldId id="265" r:id="rId11"/>
    <p:sldId id="264" r:id="rId12"/>
    <p:sldId id="262" r:id="rId13"/>
    <p:sldId id="257" r:id="rId14"/>
    <p:sldId id="266" r:id="rId15"/>
    <p:sldId id="274" r:id="rId16"/>
    <p:sldId id="267" r:id="rId17"/>
    <p:sldId id="268" r:id="rId18"/>
    <p:sldId id="269" r:id="rId19"/>
    <p:sldId id="277" r:id="rId20"/>
    <p:sldId id="270" r:id="rId21"/>
    <p:sldId id="271" r:id="rId22"/>
    <p:sldId id="272" r:id="rId23"/>
    <p:sldId id="273" r:id="rId24"/>
    <p:sldId id="278"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0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10B5EA9-0F00-47B3-89EC-5E3C7231C2C9}" type="datetimeFigureOut">
              <a:rPr lang="fr-FR" smtClean="0"/>
              <a:t>29/09/2013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273548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0B5EA9-0F00-47B3-89EC-5E3C7231C2C9}" type="datetimeFigureOut">
              <a:rPr lang="fr-FR" smtClean="0"/>
              <a:t>29/09/2013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1397959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0B5EA9-0F00-47B3-89EC-5E3C7231C2C9}" type="datetimeFigureOut">
              <a:rPr lang="fr-FR" smtClean="0"/>
              <a:t>29/09/2013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407739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0B5EA9-0F00-47B3-89EC-5E3C7231C2C9}" type="datetimeFigureOut">
              <a:rPr lang="fr-FR" smtClean="0"/>
              <a:t>29/09/2013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296812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10B5EA9-0F00-47B3-89EC-5E3C7231C2C9}" type="datetimeFigureOut">
              <a:rPr lang="fr-FR" smtClean="0"/>
              <a:t>29/09/2013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301005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10B5EA9-0F00-47B3-89EC-5E3C7231C2C9}" type="datetimeFigureOut">
              <a:rPr lang="fr-FR" smtClean="0"/>
              <a:t>29/09/2013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2548776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10B5EA9-0F00-47B3-89EC-5E3C7231C2C9}" type="datetimeFigureOut">
              <a:rPr lang="fr-FR" smtClean="0"/>
              <a:t>29/09/2013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258192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10B5EA9-0F00-47B3-89EC-5E3C7231C2C9}" type="datetimeFigureOut">
              <a:rPr lang="fr-FR" smtClean="0"/>
              <a:t>29/09/2013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67627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0B5EA9-0F00-47B3-89EC-5E3C7231C2C9}" type="datetimeFigureOut">
              <a:rPr lang="fr-FR" smtClean="0"/>
              <a:t>29/09/2013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1600798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0B5EA9-0F00-47B3-89EC-5E3C7231C2C9}" type="datetimeFigureOut">
              <a:rPr lang="fr-FR" smtClean="0"/>
              <a:t>29/09/2013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341005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0B5EA9-0F00-47B3-89EC-5E3C7231C2C9}" type="datetimeFigureOut">
              <a:rPr lang="fr-FR" smtClean="0"/>
              <a:t>29/09/2013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4CCA8A-0120-4C22-9886-BB764FC8D3AD}" type="slidenum">
              <a:rPr lang="fr-FR" smtClean="0"/>
              <a:t>‹N°›</a:t>
            </a:fld>
            <a:endParaRPr lang="fr-FR"/>
          </a:p>
        </p:txBody>
      </p:sp>
    </p:spTree>
    <p:extLst>
      <p:ext uri="{BB962C8B-B14F-4D97-AF65-F5344CB8AC3E}">
        <p14:creationId xmlns:p14="http://schemas.microsoft.com/office/powerpoint/2010/main" val="84316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B5EA9-0F00-47B3-89EC-5E3C7231C2C9}" type="datetimeFigureOut">
              <a:rPr lang="fr-FR" smtClean="0"/>
              <a:t>29/09/2013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CCA8A-0120-4C22-9886-BB764FC8D3AD}" type="slidenum">
              <a:rPr lang="fr-FR" smtClean="0"/>
              <a:t>‹N°›</a:t>
            </a:fld>
            <a:endParaRPr lang="fr-FR"/>
          </a:p>
        </p:txBody>
      </p:sp>
    </p:spTree>
    <p:extLst>
      <p:ext uri="{BB962C8B-B14F-4D97-AF65-F5344CB8AC3E}">
        <p14:creationId xmlns:p14="http://schemas.microsoft.com/office/powerpoint/2010/main" val="789028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legifrance.gouv.fr/affichTexte.do?cidTexte=JORFTEXT000027905225" TargetMode="External"/><Relationship Id="rId2" Type="http://schemas.openxmlformats.org/officeDocument/2006/relationships/hyperlink" Target="http://www.legifrance.gouv.fr/affichTexte.do?cidTexte=JORFTEXT000027677984&amp;dateTexte=&amp;categorieLien=i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t>ESPE :</a:t>
            </a:r>
            <a:br>
              <a:rPr lang="fr-FR" b="1" dirty="0" smtClean="0"/>
            </a:br>
            <a:r>
              <a:rPr lang="fr-FR" b="1" dirty="0" smtClean="0"/>
              <a:t>Composante de l’UPEC</a:t>
            </a:r>
            <a:br>
              <a:rPr lang="fr-FR" b="1" dirty="0" smtClean="0"/>
            </a:br>
            <a:r>
              <a:rPr lang="fr-FR" b="1" dirty="0" smtClean="0"/>
              <a:t>et ESPE de l’académie de Créteil</a:t>
            </a:r>
            <a:endParaRPr lang="fr-FR" b="1" dirty="0"/>
          </a:p>
        </p:txBody>
      </p:sp>
      <p:sp>
        <p:nvSpPr>
          <p:cNvPr id="3" name="Sous-titre 2"/>
          <p:cNvSpPr>
            <a:spLocks noGrp="1"/>
          </p:cNvSpPr>
          <p:nvPr>
            <p:ph type="subTitle" idx="1"/>
          </p:nvPr>
        </p:nvSpPr>
        <p:spPr>
          <a:xfrm>
            <a:off x="2051720" y="5301208"/>
            <a:ext cx="6400800" cy="982960"/>
          </a:xfrm>
        </p:spPr>
        <p:txBody>
          <a:bodyPr/>
          <a:lstStyle/>
          <a:p>
            <a:pPr algn="r"/>
            <a:r>
              <a:rPr lang="fr-FR" sz="2000" dirty="0" smtClean="0"/>
              <a:t>M-A de </a:t>
            </a:r>
            <a:r>
              <a:rPr lang="fr-FR" sz="2000" dirty="0" err="1" smtClean="0"/>
              <a:t>Suremain</a:t>
            </a:r>
            <a:r>
              <a:rPr lang="fr-FR" sz="2000" dirty="0" smtClean="0"/>
              <a:t>,</a:t>
            </a:r>
          </a:p>
          <a:p>
            <a:pPr algn="r"/>
            <a:r>
              <a:rPr lang="fr-FR" sz="2000" dirty="0" smtClean="0"/>
              <a:t>Section SNESUP ESPE de Créteil</a:t>
            </a:r>
          </a:p>
          <a:p>
            <a:endParaRPr lang="fr-FR" dirty="0"/>
          </a:p>
        </p:txBody>
      </p:sp>
    </p:spTree>
    <p:extLst>
      <p:ext uri="{BB962C8B-B14F-4D97-AF65-F5344CB8AC3E}">
        <p14:creationId xmlns:p14="http://schemas.microsoft.com/office/powerpoint/2010/main" val="2048689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899592" y="764703"/>
            <a:ext cx="7056784" cy="511256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1048" y="1725884"/>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smtClean="0"/>
              <a:t>Les conseils de  l’UPEC</a:t>
            </a:r>
            <a:endParaRPr lang="fr-FR" sz="2800" b="1" dirty="0"/>
          </a:p>
        </p:txBody>
      </p:sp>
      <p:sp>
        <p:nvSpPr>
          <p:cNvPr id="16" name="Rectangle à coins arrondis 15"/>
          <p:cNvSpPr/>
          <p:nvPr/>
        </p:nvSpPr>
        <p:spPr>
          <a:xfrm>
            <a:off x="3275856" y="969840"/>
            <a:ext cx="2376264" cy="52928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382865" y="1049816"/>
            <a:ext cx="2162245" cy="369332"/>
          </a:xfrm>
          <a:prstGeom prst="rect">
            <a:avLst/>
          </a:prstGeom>
          <a:noFill/>
        </p:spPr>
        <p:txBody>
          <a:bodyPr wrap="square" rtlCol="0">
            <a:spAutoFit/>
          </a:bodyPr>
          <a:lstStyle/>
          <a:p>
            <a:r>
              <a:rPr lang="fr-FR" b="1" dirty="0" smtClean="0"/>
              <a:t>Président Université</a:t>
            </a:r>
            <a:endParaRPr lang="fr-FR" b="1" dirty="0"/>
          </a:p>
        </p:txBody>
      </p:sp>
    </p:spTree>
    <p:extLst>
      <p:ext uri="{BB962C8B-B14F-4D97-AF65-F5344CB8AC3E}">
        <p14:creationId xmlns:p14="http://schemas.microsoft.com/office/powerpoint/2010/main" val="254557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899592" y="764703"/>
            <a:ext cx="7056784" cy="511256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1048" y="1725884"/>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smtClean="0"/>
              <a:t>Les conseils de  l’UPEC</a:t>
            </a:r>
            <a:endParaRPr lang="fr-FR" sz="2800" b="1" dirty="0"/>
          </a:p>
        </p:txBody>
      </p:sp>
      <p:sp>
        <p:nvSpPr>
          <p:cNvPr id="5" name="Rectangle à coins arrondis 4"/>
          <p:cNvSpPr/>
          <p:nvPr/>
        </p:nvSpPr>
        <p:spPr>
          <a:xfrm>
            <a:off x="3529790" y="1757700"/>
            <a:ext cx="1728192" cy="9144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1101169" y="2757853"/>
            <a:ext cx="2608740" cy="102033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5257982" y="2757853"/>
            <a:ext cx="2554378" cy="9144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3275856" y="969840"/>
            <a:ext cx="2376264" cy="52928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382865" y="1049816"/>
            <a:ext cx="2162245" cy="369332"/>
          </a:xfrm>
          <a:prstGeom prst="rect">
            <a:avLst/>
          </a:prstGeom>
          <a:noFill/>
        </p:spPr>
        <p:txBody>
          <a:bodyPr wrap="square" rtlCol="0">
            <a:spAutoFit/>
          </a:bodyPr>
          <a:lstStyle/>
          <a:p>
            <a:r>
              <a:rPr lang="fr-FR" b="1" dirty="0" smtClean="0"/>
              <a:t>Président Université</a:t>
            </a:r>
            <a:endParaRPr lang="fr-FR" b="1" dirty="0"/>
          </a:p>
        </p:txBody>
      </p:sp>
      <p:sp>
        <p:nvSpPr>
          <p:cNvPr id="7" name="ZoneTexte 6"/>
          <p:cNvSpPr txBox="1"/>
          <p:nvPr/>
        </p:nvSpPr>
        <p:spPr>
          <a:xfrm>
            <a:off x="3741881" y="2018271"/>
            <a:ext cx="1334175" cy="400110"/>
          </a:xfrm>
          <a:prstGeom prst="rect">
            <a:avLst/>
          </a:prstGeom>
          <a:noFill/>
        </p:spPr>
        <p:txBody>
          <a:bodyPr wrap="square" rtlCol="0">
            <a:spAutoFit/>
          </a:bodyPr>
          <a:lstStyle/>
          <a:p>
            <a:pPr algn="ctr"/>
            <a:r>
              <a:rPr lang="fr-FR" sz="2000" b="1" dirty="0" smtClean="0"/>
              <a:t>C.A</a:t>
            </a:r>
            <a:endParaRPr lang="fr-FR" sz="2000" b="1" dirty="0"/>
          </a:p>
        </p:txBody>
      </p:sp>
      <p:sp>
        <p:nvSpPr>
          <p:cNvPr id="17" name="ZoneTexte 16"/>
          <p:cNvSpPr txBox="1"/>
          <p:nvPr/>
        </p:nvSpPr>
        <p:spPr>
          <a:xfrm>
            <a:off x="1101168" y="2877365"/>
            <a:ext cx="2428622" cy="707886"/>
          </a:xfrm>
          <a:prstGeom prst="rect">
            <a:avLst/>
          </a:prstGeom>
          <a:noFill/>
        </p:spPr>
        <p:txBody>
          <a:bodyPr wrap="square" rtlCol="0">
            <a:spAutoFit/>
          </a:bodyPr>
          <a:lstStyle/>
          <a:p>
            <a:pPr algn="ctr"/>
            <a:r>
              <a:rPr lang="fr-FR" sz="2000" b="1" dirty="0" smtClean="0"/>
              <a:t>Conseil scientifique</a:t>
            </a:r>
          </a:p>
          <a:p>
            <a:pPr algn="ctr"/>
            <a:r>
              <a:rPr lang="fr-FR" sz="2000" b="1" dirty="0" smtClean="0"/>
              <a:t>C. S.</a:t>
            </a:r>
            <a:endParaRPr lang="fr-FR" sz="2000" b="1" dirty="0"/>
          </a:p>
        </p:txBody>
      </p:sp>
      <p:sp>
        <p:nvSpPr>
          <p:cNvPr id="18" name="ZoneTexte 17"/>
          <p:cNvSpPr txBox="1"/>
          <p:nvPr/>
        </p:nvSpPr>
        <p:spPr>
          <a:xfrm>
            <a:off x="5211412" y="2707208"/>
            <a:ext cx="2592288" cy="1015663"/>
          </a:xfrm>
          <a:prstGeom prst="rect">
            <a:avLst/>
          </a:prstGeom>
          <a:noFill/>
        </p:spPr>
        <p:txBody>
          <a:bodyPr wrap="square" rtlCol="0">
            <a:spAutoFit/>
          </a:bodyPr>
          <a:lstStyle/>
          <a:p>
            <a:pPr algn="ctr"/>
            <a:r>
              <a:rPr lang="fr-FR" sz="2000" b="1" dirty="0" smtClean="0"/>
              <a:t>Conseil des études et de la vie universitaire</a:t>
            </a:r>
          </a:p>
          <a:p>
            <a:pPr algn="ctr"/>
            <a:r>
              <a:rPr lang="fr-FR" sz="2000" b="1" dirty="0" smtClean="0"/>
              <a:t>C.E.V.U.</a:t>
            </a:r>
            <a:endParaRPr lang="fr-FR" sz="2000" b="1" dirty="0"/>
          </a:p>
        </p:txBody>
      </p:sp>
    </p:spTree>
    <p:extLst>
      <p:ext uri="{BB962C8B-B14F-4D97-AF65-F5344CB8AC3E}">
        <p14:creationId xmlns:p14="http://schemas.microsoft.com/office/powerpoint/2010/main" val="254557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899592" y="764703"/>
            <a:ext cx="7056784" cy="511256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1048" y="1725884"/>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smtClean="0"/>
              <a:t>Les conseils de  l’UPEC</a:t>
            </a:r>
            <a:endParaRPr lang="fr-FR" sz="2800" b="1" dirty="0"/>
          </a:p>
        </p:txBody>
      </p:sp>
      <p:sp>
        <p:nvSpPr>
          <p:cNvPr id="5" name="Rectangle à coins arrondis 4"/>
          <p:cNvSpPr/>
          <p:nvPr/>
        </p:nvSpPr>
        <p:spPr>
          <a:xfrm>
            <a:off x="3529790" y="1757700"/>
            <a:ext cx="1728192" cy="9144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1101169" y="2757853"/>
            <a:ext cx="2608740" cy="102033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5257982" y="2757853"/>
            <a:ext cx="2554378" cy="9144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à coins arrondis 11"/>
          <p:cNvSpPr/>
          <p:nvPr/>
        </p:nvSpPr>
        <p:spPr>
          <a:xfrm>
            <a:off x="3709909" y="3778187"/>
            <a:ext cx="1728192"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à coins arrondis 14"/>
          <p:cNvSpPr/>
          <p:nvPr/>
        </p:nvSpPr>
        <p:spPr>
          <a:xfrm>
            <a:off x="3741881" y="4902301"/>
            <a:ext cx="1728192"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3275856" y="969840"/>
            <a:ext cx="2376264" cy="52928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382865" y="1049816"/>
            <a:ext cx="2162245" cy="369332"/>
          </a:xfrm>
          <a:prstGeom prst="rect">
            <a:avLst/>
          </a:prstGeom>
          <a:noFill/>
        </p:spPr>
        <p:txBody>
          <a:bodyPr wrap="square" rtlCol="0">
            <a:spAutoFit/>
          </a:bodyPr>
          <a:lstStyle/>
          <a:p>
            <a:r>
              <a:rPr lang="fr-FR" b="1" dirty="0" smtClean="0"/>
              <a:t>Président Université</a:t>
            </a:r>
            <a:endParaRPr lang="fr-FR" b="1" dirty="0"/>
          </a:p>
        </p:txBody>
      </p:sp>
      <p:sp>
        <p:nvSpPr>
          <p:cNvPr id="7" name="ZoneTexte 6"/>
          <p:cNvSpPr txBox="1"/>
          <p:nvPr/>
        </p:nvSpPr>
        <p:spPr>
          <a:xfrm>
            <a:off x="3741881" y="2018271"/>
            <a:ext cx="1334175" cy="400110"/>
          </a:xfrm>
          <a:prstGeom prst="rect">
            <a:avLst/>
          </a:prstGeom>
          <a:noFill/>
        </p:spPr>
        <p:txBody>
          <a:bodyPr wrap="square" rtlCol="0">
            <a:spAutoFit/>
          </a:bodyPr>
          <a:lstStyle/>
          <a:p>
            <a:pPr algn="ctr"/>
            <a:r>
              <a:rPr lang="fr-FR" sz="2000" b="1" dirty="0" smtClean="0"/>
              <a:t>C.A</a:t>
            </a:r>
            <a:endParaRPr lang="fr-FR" sz="2000" b="1" dirty="0"/>
          </a:p>
        </p:txBody>
      </p:sp>
      <p:sp>
        <p:nvSpPr>
          <p:cNvPr id="17" name="ZoneTexte 16"/>
          <p:cNvSpPr txBox="1"/>
          <p:nvPr/>
        </p:nvSpPr>
        <p:spPr>
          <a:xfrm>
            <a:off x="1101168" y="2877365"/>
            <a:ext cx="2428622" cy="707886"/>
          </a:xfrm>
          <a:prstGeom prst="rect">
            <a:avLst/>
          </a:prstGeom>
          <a:noFill/>
        </p:spPr>
        <p:txBody>
          <a:bodyPr wrap="square" rtlCol="0">
            <a:spAutoFit/>
          </a:bodyPr>
          <a:lstStyle/>
          <a:p>
            <a:pPr algn="ctr"/>
            <a:r>
              <a:rPr lang="fr-FR" sz="2000" b="1" dirty="0" smtClean="0"/>
              <a:t>Conseil scientifique</a:t>
            </a:r>
          </a:p>
          <a:p>
            <a:pPr algn="ctr"/>
            <a:r>
              <a:rPr lang="fr-FR" sz="2000" b="1" dirty="0" smtClean="0"/>
              <a:t>C. S.</a:t>
            </a:r>
            <a:endParaRPr lang="fr-FR" sz="2000" b="1" dirty="0"/>
          </a:p>
        </p:txBody>
      </p:sp>
      <p:sp>
        <p:nvSpPr>
          <p:cNvPr id="18" name="ZoneTexte 17"/>
          <p:cNvSpPr txBox="1"/>
          <p:nvPr/>
        </p:nvSpPr>
        <p:spPr>
          <a:xfrm>
            <a:off x="5211412" y="2707208"/>
            <a:ext cx="2592288" cy="1015663"/>
          </a:xfrm>
          <a:prstGeom prst="rect">
            <a:avLst/>
          </a:prstGeom>
          <a:noFill/>
        </p:spPr>
        <p:txBody>
          <a:bodyPr wrap="square" rtlCol="0">
            <a:spAutoFit/>
          </a:bodyPr>
          <a:lstStyle/>
          <a:p>
            <a:pPr algn="ctr"/>
            <a:r>
              <a:rPr lang="fr-FR" sz="2000" b="1" dirty="0" smtClean="0"/>
              <a:t>Conseil des études et de la vie universitaire</a:t>
            </a:r>
          </a:p>
          <a:p>
            <a:pPr algn="ctr"/>
            <a:r>
              <a:rPr lang="fr-FR" sz="2000" b="1" dirty="0" smtClean="0"/>
              <a:t>C.E.V.U.</a:t>
            </a:r>
            <a:endParaRPr lang="fr-FR" sz="2000" b="1" dirty="0"/>
          </a:p>
        </p:txBody>
      </p:sp>
      <p:sp>
        <p:nvSpPr>
          <p:cNvPr id="20" name="ZoneTexte 19"/>
          <p:cNvSpPr txBox="1"/>
          <p:nvPr/>
        </p:nvSpPr>
        <p:spPr>
          <a:xfrm>
            <a:off x="3882448" y="3722871"/>
            <a:ext cx="1334175" cy="1015663"/>
          </a:xfrm>
          <a:prstGeom prst="rect">
            <a:avLst/>
          </a:prstGeom>
          <a:noFill/>
        </p:spPr>
        <p:txBody>
          <a:bodyPr wrap="square" rtlCol="0">
            <a:spAutoFit/>
          </a:bodyPr>
          <a:lstStyle/>
          <a:p>
            <a:pPr algn="ctr"/>
            <a:r>
              <a:rPr lang="fr-FR" sz="2000" b="1" dirty="0" smtClean="0"/>
              <a:t>Comité technique</a:t>
            </a:r>
          </a:p>
          <a:p>
            <a:pPr algn="ctr"/>
            <a:r>
              <a:rPr lang="fr-FR" sz="2000" b="1" dirty="0" smtClean="0"/>
              <a:t>C.T.</a:t>
            </a:r>
            <a:endParaRPr lang="fr-FR" sz="2000" b="1" dirty="0"/>
          </a:p>
        </p:txBody>
      </p:sp>
      <p:sp>
        <p:nvSpPr>
          <p:cNvPr id="21" name="ZoneTexte 20"/>
          <p:cNvSpPr txBox="1"/>
          <p:nvPr/>
        </p:nvSpPr>
        <p:spPr>
          <a:xfrm>
            <a:off x="3882447" y="5159446"/>
            <a:ext cx="1334175" cy="400110"/>
          </a:xfrm>
          <a:prstGeom prst="rect">
            <a:avLst/>
          </a:prstGeom>
          <a:noFill/>
        </p:spPr>
        <p:txBody>
          <a:bodyPr wrap="square" rtlCol="0">
            <a:spAutoFit/>
          </a:bodyPr>
          <a:lstStyle/>
          <a:p>
            <a:pPr algn="ctr"/>
            <a:r>
              <a:rPr lang="fr-FR" sz="2000" b="1" dirty="0" smtClean="0"/>
              <a:t>C.H.S.C.T.</a:t>
            </a:r>
            <a:endParaRPr lang="fr-FR" sz="2000" b="1" dirty="0"/>
          </a:p>
        </p:txBody>
      </p:sp>
    </p:spTree>
    <p:extLst>
      <p:ext uri="{BB962C8B-B14F-4D97-AF65-F5344CB8AC3E}">
        <p14:creationId xmlns:p14="http://schemas.microsoft.com/office/powerpoint/2010/main" val="3618740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722881426"/>
              </p:ext>
            </p:extLst>
          </p:nvPr>
        </p:nvGraphicFramePr>
        <p:xfrm>
          <a:off x="177113" y="4509120"/>
          <a:ext cx="8712968" cy="1992545"/>
        </p:xfrm>
        <a:graphic>
          <a:graphicData uri="http://schemas.openxmlformats.org/drawingml/2006/table">
            <a:tbl>
              <a:tblPr>
                <a:tableStyleId>{5C22544A-7EE6-4342-B048-85BDC9FD1C3A}</a:tableStyleId>
              </a:tblPr>
              <a:tblGrid>
                <a:gridCol w="1368152"/>
                <a:gridCol w="1440160"/>
                <a:gridCol w="1512168"/>
                <a:gridCol w="1368152"/>
                <a:gridCol w="1152128"/>
                <a:gridCol w="1872208"/>
              </a:tblGrid>
              <a:tr h="1011505">
                <a:tc>
                  <a:txBody>
                    <a:bodyPr/>
                    <a:lstStyle/>
                    <a:p>
                      <a:pPr>
                        <a:lnSpc>
                          <a:spcPct val="115000"/>
                        </a:lnSpc>
                        <a:spcAft>
                          <a:spcPts val="0"/>
                        </a:spcAft>
                      </a:pPr>
                      <a:r>
                        <a:rPr lang="fr-FR" sz="1800" dirty="0">
                          <a:effectLst/>
                        </a:rPr>
                        <a:t>Collèges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a:effectLst/>
                        </a:rPr>
                        <a:t>PROFESSEURS </a:t>
                      </a:r>
                    </a:p>
                    <a:p>
                      <a:pPr>
                        <a:lnSpc>
                          <a:spcPct val="115000"/>
                        </a:lnSpc>
                        <a:spcAft>
                          <a:spcPts val="0"/>
                        </a:spcAft>
                      </a:pPr>
                      <a:r>
                        <a:rPr lang="fr-FR" sz="1800" dirty="0">
                          <a:effectLst/>
                        </a:rPr>
                        <a:t>ET ASSIMILES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a:effectLst/>
                        </a:rPr>
                        <a:t>AUTRES </a:t>
                      </a:r>
                    </a:p>
                    <a:p>
                      <a:pPr>
                        <a:lnSpc>
                          <a:spcPct val="115000"/>
                        </a:lnSpc>
                        <a:spcAft>
                          <a:spcPts val="0"/>
                        </a:spcAft>
                      </a:pPr>
                      <a:r>
                        <a:rPr lang="fr-FR" sz="1800" dirty="0">
                          <a:effectLst/>
                        </a:rPr>
                        <a:t>ENSEIGNANTS </a:t>
                      </a:r>
                    </a:p>
                    <a:p>
                      <a:pPr>
                        <a:lnSpc>
                          <a:spcPct val="115000"/>
                        </a:lnSpc>
                        <a:spcAft>
                          <a:spcPts val="0"/>
                        </a:spcAft>
                      </a:pPr>
                      <a:r>
                        <a:rPr lang="fr-FR" sz="1800" dirty="0">
                          <a:effectLst/>
                        </a:rPr>
                        <a:t>ET ASSIMILES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a:effectLst/>
                        </a:rPr>
                        <a:t>USAGERS </a:t>
                      </a:r>
                    </a:p>
                    <a:p>
                      <a:pPr>
                        <a:lnSpc>
                          <a:spcPct val="115000"/>
                        </a:lnSpc>
                        <a:spcAft>
                          <a:spcPts val="0"/>
                        </a:spcAft>
                      </a:pPr>
                      <a:r>
                        <a:rPr lang="fr-FR" sz="1800" dirty="0">
                          <a:effectLst/>
                        </a:rPr>
                        <a:t>TITULAIRES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smtClean="0">
                          <a:effectLst/>
                        </a:rPr>
                        <a:t>BIATOSS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a:effectLst/>
                        </a:rPr>
                        <a:t>PERSONNALITES </a:t>
                      </a:r>
                    </a:p>
                    <a:p>
                      <a:pPr>
                        <a:lnSpc>
                          <a:spcPct val="115000"/>
                        </a:lnSpc>
                        <a:spcAft>
                          <a:spcPts val="0"/>
                        </a:spcAft>
                      </a:pPr>
                      <a:r>
                        <a:rPr lang="fr-FR" sz="1800">
                          <a:effectLst/>
                        </a:rPr>
                        <a:t>EXTERIEURES </a:t>
                      </a:r>
                      <a:endParaRPr lang="fr-FR" sz="1800">
                        <a:solidFill>
                          <a:srgbClr val="000000"/>
                        </a:solidFill>
                        <a:effectLst/>
                        <a:latin typeface="Lucida Sans"/>
                        <a:ea typeface="Calibri"/>
                        <a:cs typeface="Lucida Sans"/>
                      </a:endParaRPr>
                    </a:p>
                  </a:txBody>
                  <a:tcPr marL="68580" marR="68580" marT="0" marB="0"/>
                </a:tc>
              </a:tr>
              <a:tr h="981040">
                <a:tc>
                  <a:txBody>
                    <a:bodyPr/>
                    <a:lstStyle/>
                    <a:p>
                      <a:pPr>
                        <a:lnSpc>
                          <a:spcPct val="115000"/>
                        </a:lnSpc>
                        <a:spcAft>
                          <a:spcPts val="0"/>
                        </a:spcAft>
                      </a:pPr>
                      <a:r>
                        <a:rPr lang="fr-FR" sz="1800">
                          <a:effectLst/>
                        </a:rPr>
                        <a:t>30 MEMBRES </a:t>
                      </a:r>
                      <a:endParaRPr lang="fr-FR" sz="180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a:effectLst/>
                        </a:rPr>
                        <a:t>7 </a:t>
                      </a:r>
                      <a:endParaRPr lang="fr-FR" sz="180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a:effectLst/>
                        </a:rPr>
                        <a:t>7 </a:t>
                      </a:r>
                      <a:endParaRPr lang="fr-FR" sz="180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a:effectLst/>
                        </a:rPr>
                        <a:t>5 titulaires </a:t>
                      </a:r>
                    </a:p>
                    <a:p>
                      <a:pPr>
                        <a:lnSpc>
                          <a:spcPct val="115000"/>
                        </a:lnSpc>
                        <a:spcAft>
                          <a:spcPts val="0"/>
                        </a:spcAft>
                      </a:pPr>
                      <a:r>
                        <a:rPr lang="fr-FR" sz="1800" dirty="0">
                          <a:effectLst/>
                        </a:rPr>
                        <a:t>5 suppléants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a:effectLst/>
                        </a:rPr>
                        <a:t>3 </a:t>
                      </a:r>
                      <a:endParaRPr lang="fr-FR" sz="1800" dirty="0">
                        <a:solidFill>
                          <a:srgbClr val="000000"/>
                        </a:solidFill>
                        <a:effectLst/>
                        <a:latin typeface="Lucida Sans"/>
                        <a:ea typeface="Calibri"/>
                        <a:cs typeface="Lucida Sans"/>
                      </a:endParaRPr>
                    </a:p>
                  </a:txBody>
                  <a:tcPr marL="68580" marR="68580" marT="0" marB="0"/>
                </a:tc>
                <a:tc>
                  <a:txBody>
                    <a:bodyPr/>
                    <a:lstStyle/>
                    <a:p>
                      <a:pPr>
                        <a:lnSpc>
                          <a:spcPct val="115000"/>
                        </a:lnSpc>
                        <a:spcAft>
                          <a:spcPts val="0"/>
                        </a:spcAft>
                      </a:pPr>
                      <a:r>
                        <a:rPr lang="fr-FR" sz="1800" dirty="0">
                          <a:effectLst/>
                        </a:rPr>
                        <a:t>8 </a:t>
                      </a:r>
                      <a:endParaRPr lang="fr-FR" sz="1800" dirty="0">
                        <a:solidFill>
                          <a:srgbClr val="000000"/>
                        </a:solidFill>
                        <a:effectLst/>
                        <a:latin typeface="Lucida Sans"/>
                        <a:ea typeface="Calibri"/>
                        <a:cs typeface="Lucida Sans"/>
                      </a:endParaRPr>
                    </a:p>
                  </a:txBody>
                  <a:tcPr marL="68580" marR="68580" marT="0" marB="0"/>
                </a:tc>
              </a:tr>
            </a:tbl>
          </a:graphicData>
        </a:graphic>
      </p:graphicFrame>
      <p:sp>
        <p:nvSpPr>
          <p:cNvPr id="5" name="Rectangle 1"/>
          <p:cNvSpPr>
            <a:spLocks noChangeArrowheads="1"/>
          </p:cNvSpPr>
          <p:nvPr/>
        </p:nvSpPr>
        <p:spPr bwMode="auto">
          <a:xfrm>
            <a:off x="1066306" y="53981"/>
            <a:ext cx="69345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a:solidFill>
                  <a:srgbClr val="000000"/>
                </a:solidFill>
                <a:ea typeface="Calibri" pitchFamily="34" charset="0"/>
                <a:cs typeface="Lucida Sans"/>
              </a:rPr>
              <a:t>M</a:t>
            </a:r>
            <a:r>
              <a:rPr kumimoji="0" lang="fr-FR" altLang="fr-FR" sz="2400" b="1" i="0" u="none" strike="noStrike" cap="none" normalizeH="0" baseline="0" dirty="0" smtClean="0">
                <a:ln>
                  <a:noFill/>
                </a:ln>
                <a:solidFill>
                  <a:srgbClr val="000000"/>
                </a:solidFill>
                <a:effectLst/>
                <a:ea typeface="Calibri" pitchFamily="34" charset="0"/>
                <a:cs typeface="Lucida Sans"/>
              </a:rPr>
              <a:t>issions </a:t>
            </a:r>
            <a:r>
              <a:rPr lang="fr-FR" altLang="fr-FR" sz="2400" b="1" dirty="0" smtClean="0">
                <a:solidFill>
                  <a:srgbClr val="000000"/>
                </a:solidFill>
                <a:ea typeface="Calibri" pitchFamily="34" charset="0"/>
                <a:cs typeface="Lucida Sans"/>
              </a:rPr>
              <a:t>et c</a:t>
            </a:r>
            <a:r>
              <a:rPr kumimoji="0" lang="fr-FR" altLang="fr-FR" sz="2400" b="1" i="0" u="none" strike="noStrike" cap="none" normalizeH="0" baseline="0" dirty="0" smtClean="0">
                <a:ln>
                  <a:noFill/>
                </a:ln>
                <a:solidFill>
                  <a:srgbClr val="000000"/>
                </a:solidFill>
                <a:effectLst/>
                <a:ea typeface="Calibri" pitchFamily="34" charset="0"/>
                <a:cs typeface="Lucida Sans"/>
              </a:rPr>
              <a:t>omposition du Conseil d’Administration </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6" name="ZoneTexte 5"/>
          <p:cNvSpPr txBox="1"/>
          <p:nvPr/>
        </p:nvSpPr>
        <p:spPr>
          <a:xfrm>
            <a:off x="609160" y="692696"/>
            <a:ext cx="7848872" cy="3170099"/>
          </a:xfrm>
          <a:prstGeom prst="rect">
            <a:avLst/>
          </a:prstGeom>
          <a:noFill/>
        </p:spPr>
        <p:txBody>
          <a:bodyPr wrap="square" rtlCol="0">
            <a:spAutoFit/>
          </a:bodyPr>
          <a:lstStyle/>
          <a:p>
            <a:r>
              <a:rPr lang="fr-FR" sz="2000" dirty="0" smtClean="0"/>
              <a:t>Il détermine </a:t>
            </a:r>
            <a:r>
              <a:rPr lang="fr-FR" sz="2000" dirty="0"/>
              <a:t>la politique de l'établissement. </a:t>
            </a:r>
            <a:endParaRPr lang="fr-FR" sz="2000" dirty="0" smtClean="0"/>
          </a:p>
          <a:p>
            <a:endParaRPr lang="fr-FR" sz="2000" dirty="0" smtClean="0"/>
          </a:p>
          <a:p>
            <a:r>
              <a:rPr lang="fr-FR" sz="2000" dirty="0" smtClean="0"/>
              <a:t>A </a:t>
            </a:r>
            <a:r>
              <a:rPr lang="fr-FR" sz="2000" dirty="0"/>
              <a:t>ce titre : </a:t>
            </a:r>
          </a:p>
          <a:p>
            <a:r>
              <a:rPr lang="fr-FR" sz="2000" dirty="0"/>
              <a:t>	</a:t>
            </a:r>
            <a:r>
              <a:rPr lang="fr-FR" sz="2000" dirty="0" smtClean="0"/>
              <a:t>- Il </a:t>
            </a:r>
            <a:r>
              <a:rPr lang="fr-FR" sz="2000" dirty="0"/>
              <a:t>approuve le contrat d'établissement de l'université ;</a:t>
            </a:r>
            <a:endParaRPr lang="fr-FR" sz="2000" dirty="0" smtClean="0"/>
          </a:p>
          <a:p>
            <a:r>
              <a:rPr lang="fr-FR" sz="2000" dirty="0"/>
              <a:t>	</a:t>
            </a:r>
            <a:r>
              <a:rPr lang="fr-FR" sz="2000" dirty="0" smtClean="0"/>
              <a:t>- Il </a:t>
            </a:r>
            <a:r>
              <a:rPr lang="fr-FR" sz="2000" dirty="0"/>
              <a:t>vote le budget et approuve les comptes ; </a:t>
            </a:r>
          </a:p>
          <a:p>
            <a:r>
              <a:rPr lang="fr-FR" sz="2000" dirty="0" smtClean="0"/>
              <a:t>	- Il </a:t>
            </a:r>
            <a:r>
              <a:rPr lang="fr-FR" sz="2000" dirty="0"/>
              <a:t>adopte le règlement intérieur de l'université ;</a:t>
            </a:r>
          </a:p>
          <a:p>
            <a:r>
              <a:rPr lang="fr-FR" sz="2000" dirty="0"/>
              <a:t>	</a:t>
            </a:r>
            <a:r>
              <a:rPr lang="fr-FR" sz="2000" dirty="0" smtClean="0"/>
              <a:t>- Il </a:t>
            </a:r>
            <a:r>
              <a:rPr lang="fr-FR" sz="2000" dirty="0"/>
              <a:t>fixe, sur proposition du président et dans le respect des </a:t>
            </a:r>
            <a:r>
              <a:rPr lang="fr-FR" sz="2000" dirty="0" smtClean="0"/>
              <a:t>			priorités nationales</a:t>
            </a:r>
            <a:r>
              <a:rPr lang="fr-FR" sz="2000" dirty="0"/>
              <a:t>, la répartition des emplois qui lui </a:t>
            </a:r>
            <a:r>
              <a:rPr lang="fr-FR" sz="2000" dirty="0" smtClean="0"/>
              <a:t>		sont </a:t>
            </a:r>
            <a:r>
              <a:rPr lang="fr-FR" sz="2000" dirty="0"/>
              <a:t>alloués par </a:t>
            </a:r>
            <a:r>
              <a:rPr lang="fr-FR" sz="2000" dirty="0" smtClean="0"/>
              <a:t>les ministres </a:t>
            </a:r>
            <a:r>
              <a:rPr lang="fr-FR" sz="2000" dirty="0"/>
              <a:t>compétents</a:t>
            </a:r>
          </a:p>
          <a:p>
            <a:r>
              <a:rPr lang="fr-FR" sz="2000" dirty="0" smtClean="0"/>
              <a:t>	- Il </a:t>
            </a:r>
            <a:r>
              <a:rPr lang="fr-FR" sz="2000" dirty="0"/>
              <a:t>adopte les règles relatives aux examens </a:t>
            </a:r>
          </a:p>
        </p:txBody>
      </p:sp>
    </p:spTree>
    <p:extLst>
      <p:ext uri="{BB962C8B-B14F-4D97-AF65-F5344CB8AC3E}">
        <p14:creationId xmlns:p14="http://schemas.microsoft.com/office/powerpoint/2010/main" val="884423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338767" y="53981"/>
            <a:ext cx="43896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smtClean="0">
                <a:solidFill>
                  <a:srgbClr val="000000"/>
                </a:solidFill>
                <a:ea typeface="Calibri" pitchFamily="34" charset="0"/>
                <a:cs typeface="Lucida Sans"/>
              </a:rPr>
              <a:t>M</a:t>
            </a:r>
            <a:r>
              <a:rPr kumimoji="0" lang="fr-FR" altLang="fr-FR" sz="2400" b="1" i="0" u="none" strike="noStrike" cap="none" normalizeH="0" baseline="0" dirty="0" smtClean="0">
                <a:ln>
                  <a:noFill/>
                </a:ln>
                <a:solidFill>
                  <a:srgbClr val="000000"/>
                </a:solidFill>
                <a:effectLst/>
                <a:ea typeface="Calibri" pitchFamily="34" charset="0"/>
                <a:cs typeface="Lucida Sans"/>
              </a:rPr>
              <a:t>issions</a:t>
            </a:r>
            <a:r>
              <a:rPr kumimoji="0" lang="fr-FR" altLang="fr-FR" sz="2400" b="1" i="0" u="none" strike="noStrike" cap="none" normalizeH="0" dirty="0" smtClean="0">
                <a:ln>
                  <a:noFill/>
                </a:ln>
                <a:solidFill>
                  <a:srgbClr val="000000"/>
                </a:solidFill>
                <a:effectLst/>
                <a:ea typeface="Calibri" pitchFamily="34" charset="0"/>
                <a:cs typeface="Lucida Sans"/>
              </a:rPr>
              <a:t> </a:t>
            </a:r>
            <a:r>
              <a:rPr kumimoji="0" lang="fr-FR" altLang="fr-FR" sz="2400" b="1" i="0" u="none" strike="noStrike" cap="none" normalizeH="0" baseline="0" dirty="0" smtClean="0">
                <a:ln>
                  <a:noFill/>
                </a:ln>
                <a:solidFill>
                  <a:srgbClr val="000000"/>
                </a:solidFill>
                <a:effectLst/>
                <a:ea typeface="Calibri" pitchFamily="34" charset="0"/>
                <a:cs typeface="Lucida Sans"/>
              </a:rPr>
              <a:t> du Conseil</a:t>
            </a:r>
            <a:r>
              <a:rPr kumimoji="0" lang="fr-FR" altLang="fr-FR" sz="2400" b="1" i="0" u="none" strike="noStrike" cap="none" normalizeH="0" dirty="0" smtClean="0">
                <a:ln>
                  <a:noFill/>
                </a:ln>
                <a:solidFill>
                  <a:srgbClr val="000000"/>
                </a:solidFill>
                <a:effectLst/>
                <a:ea typeface="Calibri" pitchFamily="34" charset="0"/>
                <a:cs typeface="Lucida Sans"/>
              </a:rPr>
              <a:t> scientifique</a:t>
            </a:r>
            <a:r>
              <a:rPr kumimoji="0" lang="fr-FR" altLang="fr-FR" sz="2400" b="1" i="0" u="none" strike="noStrike" cap="none" normalizeH="0" baseline="0" dirty="0" smtClean="0">
                <a:ln>
                  <a:noFill/>
                </a:ln>
                <a:solidFill>
                  <a:srgbClr val="000000"/>
                </a:solidFill>
                <a:effectLst/>
                <a:ea typeface="Calibri" pitchFamily="34" charset="0"/>
                <a:cs typeface="Lucida Sans"/>
              </a:rPr>
              <a:t> </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5" name="ZoneTexte 4"/>
          <p:cNvSpPr txBox="1"/>
          <p:nvPr/>
        </p:nvSpPr>
        <p:spPr>
          <a:xfrm>
            <a:off x="319716" y="1196752"/>
            <a:ext cx="8280920" cy="4955203"/>
          </a:xfrm>
          <a:prstGeom prst="rect">
            <a:avLst/>
          </a:prstGeom>
          <a:noFill/>
        </p:spPr>
        <p:txBody>
          <a:bodyPr wrap="square" rtlCol="0">
            <a:spAutoFit/>
          </a:bodyPr>
          <a:lstStyle/>
          <a:p>
            <a:r>
              <a:rPr lang="fr-FR" sz="2000" dirty="0"/>
              <a:t>Le conseil Scientifique est consulté sur les orientations des politiques de recherche, de documentation scientifique et </a:t>
            </a:r>
            <a:r>
              <a:rPr lang="fr-FR" sz="2000" dirty="0" smtClean="0"/>
              <a:t>technique et sur </a:t>
            </a:r>
            <a:r>
              <a:rPr lang="fr-FR" sz="2000" dirty="0"/>
              <a:t>la répartition des crédits de recherche. </a:t>
            </a:r>
            <a:endParaRPr lang="fr-FR" sz="2000" dirty="0" smtClean="0"/>
          </a:p>
          <a:p>
            <a:endParaRPr lang="fr-FR" sz="2000" dirty="0"/>
          </a:p>
          <a:p>
            <a:r>
              <a:rPr lang="fr-FR" sz="2000" dirty="0" smtClean="0"/>
              <a:t>Il </a:t>
            </a:r>
            <a:r>
              <a:rPr lang="fr-FR" sz="2000" dirty="0"/>
              <a:t>est consulté sur : </a:t>
            </a:r>
          </a:p>
          <a:p>
            <a:r>
              <a:rPr lang="fr-FR" sz="2000" dirty="0" smtClean="0"/>
              <a:t>	- </a:t>
            </a:r>
            <a:r>
              <a:rPr lang="fr-FR" sz="2000" dirty="0"/>
              <a:t>les programmes de formation initiale et continue, </a:t>
            </a:r>
          </a:p>
          <a:p>
            <a:r>
              <a:rPr lang="fr-FR" sz="2000" dirty="0" smtClean="0"/>
              <a:t>	- </a:t>
            </a:r>
            <a:r>
              <a:rPr lang="fr-FR" sz="2000" dirty="0"/>
              <a:t>la qualification à </a:t>
            </a:r>
            <a:r>
              <a:rPr lang="fr-FR" sz="2000" dirty="0" smtClean="0"/>
              <a:t>donner aux </a:t>
            </a:r>
            <a:r>
              <a:rPr lang="fr-FR" sz="2000" dirty="0"/>
              <a:t>emplois d'enseignants-chercheurs et </a:t>
            </a:r>
            <a:r>
              <a:rPr lang="fr-FR" sz="2000" dirty="0" smtClean="0"/>
              <a:t>		de  chercheurs </a:t>
            </a:r>
            <a:r>
              <a:rPr lang="fr-FR" sz="2000" dirty="0"/>
              <a:t>vacants ou demandés, </a:t>
            </a:r>
          </a:p>
          <a:p>
            <a:r>
              <a:rPr lang="fr-FR" sz="2000" dirty="0" smtClean="0"/>
              <a:t>	- </a:t>
            </a:r>
            <a:r>
              <a:rPr lang="fr-FR" sz="2000" dirty="0"/>
              <a:t>les programmes et contrats de recherche proposés par </a:t>
            </a:r>
            <a:r>
              <a:rPr lang="fr-FR" sz="2000" dirty="0" smtClean="0"/>
              <a:t>les 			composantes </a:t>
            </a:r>
            <a:r>
              <a:rPr lang="fr-FR" sz="2000" dirty="0"/>
              <a:t>de </a:t>
            </a:r>
            <a:r>
              <a:rPr lang="fr-FR" sz="2000" dirty="0" smtClean="0"/>
              <a:t>	l'université</a:t>
            </a:r>
            <a:r>
              <a:rPr lang="fr-FR" sz="2000" dirty="0"/>
              <a:t>, </a:t>
            </a:r>
          </a:p>
          <a:p>
            <a:r>
              <a:rPr lang="fr-FR" sz="2000" dirty="0" smtClean="0"/>
              <a:t>	- </a:t>
            </a:r>
            <a:r>
              <a:rPr lang="fr-FR" sz="2000" dirty="0"/>
              <a:t>les demandes d'habilitation à délivrer des diplômes nationaux, </a:t>
            </a:r>
          </a:p>
          <a:p>
            <a:r>
              <a:rPr lang="fr-FR" sz="2000" dirty="0" smtClean="0"/>
              <a:t>	- </a:t>
            </a:r>
            <a:r>
              <a:rPr lang="fr-FR" sz="2000" dirty="0"/>
              <a:t>les projets de création ou de modification des diplômes </a:t>
            </a:r>
            <a:r>
              <a:rPr lang="fr-FR" sz="2000" dirty="0" smtClean="0"/>
              <a:t>			d'établissement</a:t>
            </a:r>
            <a:r>
              <a:rPr lang="fr-FR" sz="2000" dirty="0"/>
              <a:t>, </a:t>
            </a:r>
          </a:p>
          <a:p>
            <a:r>
              <a:rPr lang="fr-FR" sz="2000" dirty="0" smtClean="0"/>
              <a:t>	- </a:t>
            </a:r>
            <a:r>
              <a:rPr lang="fr-FR" sz="2000" dirty="0"/>
              <a:t>le contrat d'établissement. </a:t>
            </a:r>
            <a:endParaRPr lang="fr-FR" sz="2000" dirty="0" smtClean="0"/>
          </a:p>
          <a:p>
            <a:endParaRPr lang="fr-FR" dirty="0"/>
          </a:p>
          <a:p>
            <a:endParaRPr lang="fr-FR" dirty="0"/>
          </a:p>
        </p:txBody>
      </p:sp>
    </p:spTree>
    <p:extLst>
      <p:ext uri="{BB962C8B-B14F-4D97-AF65-F5344CB8AC3E}">
        <p14:creationId xmlns:p14="http://schemas.microsoft.com/office/powerpoint/2010/main" val="3014357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628800"/>
            <a:ext cx="8784976" cy="4555093"/>
          </a:xfrm>
          <a:prstGeom prst="rect">
            <a:avLst/>
          </a:prstGeom>
        </p:spPr>
        <p:txBody>
          <a:bodyPr wrap="square">
            <a:spAutoFit/>
          </a:bodyPr>
          <a:lstStyle/>
          <a:p>
            <a:r>
              <a:rPr lang="fr-FR" sz="2000" b="1" dirty="0" smtClean="0"/>
              <a:t>36 </a:t>
            </a:r>
            <a:r>
              <a:rPr lang="fr-FR" sz="2000" b="1" dirty="0"/>
              <a:t>membres élus </a:t>
            </a:r>
            <a:r>
              <a:rPr lang="fr-FR" dirty="0" smtClean="0"/>
              <a:t>: </a:t>
            </a:r>
            <a:endParaRPr lang="fr-FR" dirty="0"/>
          </a:p>
          <a:p>
            <a:r>
              <a:rPr lang="fr-FR" dirty="0"/>
              <a:t>- </a:t>
            </a:r>
            <a:r>
              <a:rPr lang="fr-FR" b="1" dirty="0"/>
              <a:t>32 </a:t>
            </a:r>
            <a:r>
              <a:rPr lang="fr-FR" dirty="0"/>
              <a:t>membres représentant les personnels : </a:t>
            </a:r>
          </a:p>
          <a:p>
            <a:r>
              <a:rPr lang="fr-FR" b="1" dirty="0" smtClean="0"/>
              <a:t>	17 </a:t>
            </a:r>
            <a:r>
              <a:rPr lang="fr-FR" dirty="0"/>
              <a:t>représentants des professeurs et assimilés, </a:t>
            </a:r>
          </a:p>
          <a:p>
            <a:r>
              <a:rPr lang="fr-FR" dirty="0" smtClean="0"/>
              <a:t>	</a:t>
            </a:r>
            <a:r>
              <a:rPr lang="fr-FR" b="1" dirty="0" smtClean="0"/>
              <a:t>2 </a:t>
            </a:r>
            <a:r>
              <a:rPr lang="fr-FR" dirty="0"/>
              <a:t>représentants </a:t>
            </a:r>
            <a:r>
              <a:rPr lang="fr-FR" dirty="0" smtClean="0"/>
              <a:t>des </a:t>
            </a:r>
            <a:r>
              <a:rPr lang="fr-FR" dirty="0"/>
              <a:t>personnels habilités à diriger des recherches et des docteurs </a:t>
            </a:r>
            <a:r>
              <a:rPr lang="fr-FR" dirty="0" smtClean="0"/>
              <a:t>			d'Etat</a:t>
            </a:r>
            <a:r>
              <a:rPr lang="fr-FR" dirty="0"/>
              <a:t>, </a:t>
            </a:r>
          </a:p>
          <a:p>
            <a:r>
              <a:rPr lang="fr-FR" dirty="0"/>
              <a:t>	</a:t>
            </a:r>
            <a:r>
              <a:rPr lang="fr-FR" b="1" dirty="0" smtClean="0"/>
              <a:t>9 </a:t>
            </a:r>
            <a:r>
              <a:rPr lang="fr-FR" dirty="0"/>
              <a:t>représentants des personnels docteurs non habilités à diriger des recherches, </a:t>
            </a:r>
          </a:p>
          <a:p>
            <a:r>
              <a:rPr lang="fr-FR" dirty="0"/>
              <a:t>	</a:t>
            </a:r>
            <a:r>
              <a:rPr lang="fr-FR" b="1" dirty="0" smtClean="0"/>
              <a:t>1 </a:t>
            </a:r>
            <a:r>
              <a:rPr lang="fr-FR" dirty="0"/>
              <a:t>représentant des autres personnels enseignants et chercheurs, </a:t>
            </a:r>
          </a:p>
          <a:p>
            <a:r>
              <a:rPr lang="fr-FR" dirty="0"/>
              <a:t>	</a:t>
            </a:r>
            <a:r>
              <a:rPr lang="fr-FR" b="1" dirty="0" smtClean="0"/>
              <a:t>2 </a:t>
            </a:r>
            <a:r>
              <a:rPr lang="fr-FR" dirty="0"/>
              <a:t>représentants des ingénieurs et techniciens, </a:t>
            </a:r>
          </a:p>
          <a:p>
            <a:r>
              <a:rPr lang="fr-FR" dirty="0" smtClean="0"/>
              <a:t>	</a:t>
            </a:r>
            <a:r>
              <a:rPr lang="fr-FR" b="1" dirty="0" smtClean="0"/>
              <a:t>1 </a:t>
            </a:r>
            <a:r>
              <a:rPr lang="fr-FR" dirty="0"/>
              <a:t>représentant des autres personnels. </a:t>
            </a:r>
          </a:p>
          <a:p>
            <a:r>
              <a:rPr lang="fr-FR" dirty="0"/>
              <a:t>- </a:t>
            </a:r>
            <a:r>
              <a:rPr lang="fr-FR" b="1" dirty="0"/>
              <a:t>4 </a:t>
            </a:r>
            <a:r>
              <a:rPr lang="fr-FR" dirty="0"/>
              <a:t>représentants titulaires et 4 représentants suppléants des usagers, inscrits en doctorat en </a:t>
            </a:r>
            <a:r>
              <a:rPr lang="fr-FR" dirty="0" smtClean="0"/>
              <a:t>	formation </a:t>
            </a:r>
            <a:r>
              <a:rPr lang="fr-FR" dirty="0"/>
              <a:t>initiale ou continue. </a:t>
            </a:r>
          </a:p>
          <a:p>
            <a:r>
              <a:rPr lang="fr-FR" dirty="0"/>
              <a:t> </a:t>
            </a:r>
          </a:p>
          <a:p>
            <a:r>
              <a:rPr lang="fr-FR" dirty="0" smtClean="0"/>
              <a:t> </a:t>
            </a:r>
            <a:r>
              <a:rPr lang="fr-FR" sz="2000" b="1" dirty="0"/>
              <a:t>4 personnalités extérieures </a:t>
            </a:r>
            <a:r>
              <a:rPr lang="fr-FR" dirty="0"/>
              <a:t>: </a:t>
            </a:r>
          </a:p>
          <a:p>
            <a:r>
              <a:rPr lang="fr-FR" dirty="0" smtClean="0"/>
              <a:t>	</a:t>
            </a:r>
            <a:r>
              <a:rPr lang="fr-FR" b="1" dirty="0" smtClean="0"/>
              <a:t>1 </a:t>
            </a:r>
            <a:r>
              <a:rPr lang="fr-FR" dirty="0"/>
              <a:t>représentant du C.N.R.S., </a:t>
            </a:r>
          </a:p>
          <a:p>
            <a:r>
              <a:rPr lang="fr-FR" dirty="0"/>
              <a:t>	</a:t>
            </a:r>
            <a:r>
              <a:rPr lang="fr-FR" b="1" dirty="0" smtClean="0"/>
              <a:t>1 </a:t>
            </a:r>
            <a:r>
              <a:rPr lang="fr-FR" dirty="0"/>
              <a:t>représentant de l'I.N.S.E.R.M., </a:t>
            </a:r>
          </a:p>
          <a:p>
            <a:r>
              <a:rPr lang="fr-FR" dirty="0"/>
              <a:t>	</a:t>
            </a:r>
            <a:r>
              <a:rPr lang="fr-FR" b="1" dirty="0" smtClean="0"/>
              <a:t>2 </a:t>
            </a:r>
            <a:r>
              <a:rPr lang="fr-FR" dirty="0"/>
              <a:t>personnalités extérieures désignées à titre personnel par le conseil Scientifique </a:t>
            </a:r>
          </a:p>
        </p:txBody>
      </p:sp>
      <p:sp>
        <p:nvSpPr>
          <p:cNvPr id="6" name="Rectangle 1"/>
          <p:cNvSpPr>
            <a:spLocks noChangeArrowheads="1"/>
          </p:cNvSpPr>
          <p:nvPr/>
        </p:nvSpPr>
        <p:spPr bwMode="auto">
          <a:xfrm>
            <a:off x="3174148" y="292491"/>
            <a:ext cx="265168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smtClean="0">
                <a:solidFill>
                  <a:srgbClr val="000000"/>
                </a:solidFill>
                <a:ea typeface="Calibri" pitchFamily="34" charset="0"/>
                <a:cs typeface="Lucida Sans"/>
              </a:rPr>
              <a:t>Composition</a:t>
            </a:r>
            <a:r>
              <a:rPr kumimoji="0" lang="fr-FR" altLang="fr-FR" sz="2400" b="1" i="0" u="none" strike="noStrike" cap="none" normalizeH="0" dirty="0" smtClean="0">
                <a:ln>
                  <a:noFill/>
                </a:ln>
                <a:solidFill>
                  <a:srgbClr val="000000"/>
                </a:solidFill>
                <a:effectLst/>
                <a:ea typeface="Calibri" pitchFamily="34" charset="0"/>
                <a:cs typeface="Lucida Sans"/>
              </a:rPr>
              <a:t> </a:t>
            </a:r>
            <a:r>
              <a:rPr kumimoji="0" lang="fr-FR" altLang="fr-FR" sz="2400" b="1" i="0" u="none" strike="noStrike" cap="none" normalizeH="0" baseline="0" dirty="0" smtClean="0">
                <a:ln>
                  <a:noFill/>
                </a:ln>
                <a:solidFill>
                  <a:srgbClr val="000000"/>
                </a:solidFill>
                <a:effectLst/>
                <a:ea typeface="Calibri" pitchFamily="34" charset="0"/>
                <a:cs typeface="Lucida Sans"/>
              </a:rPr>
              <a:t> du CS</a:t>
            </a:r>
          </a:p>
          <a:p>
            <a:pPr lvl="0" algn="ctr" fontAlgn="base">
              <a:spcBef>
                <a:spcPct val="0"/>
              </a:spcBef>
              <a:spcAft>
                <a:spcPct val="0"/>
              </a:spcAft>
            </a:pPr>
            <a:r>
              <a:rPr lang="fr-FR" altLang="fr-FR" sz="2400" b="1" dirty="0" smtClean="0">
                <a:solidFill>
                  <a:srgbClr val="000000"/>
                </a:solidFill>
                <a:ea typeface="Calibri" pitchFamily="34" charset="0"/>
                <a:cs typeface="Lucida Sans"/>
              </a:rPr>
              <a:t>40 membres</a:t>
            </a:r>
            <a:r>
              <a:rPr kumimoji="0" lang="fr-FR" altLang="fr-FR" sz="2400" b="1" i="0" u="none" strike="noStrike" cap="none" normalizeH="0" baseline="0" dirty="0" smtClean="0">
                <a:ln>
                  <a:noFill/>
                </a:ln>
                <a:solidFill>
                  <a:srgbClr val="000000"/>
                </a:solidFill>
                <a:effectLst/>
                <a:ea typeface="Calibri" pitchFamily="34" charset="0"/>
                <a:cs typeface="Lucida Sans"/>
              </a:rPr>
              <a:t> </a:t>
            </a:r>
            <a:endParaRPr kumimoji="0" lang="fr-FR" altLang="fr-FR" sz="2400" b="1"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3094986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64508" y="53981"/>
            <a:ext cx="93962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a:solidFill>
                  <a:srgbClr val="000000"/>
                </a:solidFill>
                <a:ea typeface="Calibri" pitchFamily="34" charset="0"/>
                <a:cs typeface="Lucida Sans"/>
              </a:rPr>
              <a:t>M</a:t>
            </a:r>
            <a:r>
              <a:rPr kumimoji="0" lang="fr-FR" altLang="fr-FR" sz="2400" b="1" i="0" u="none" strike="noStrike" cap="none" normalizeH="0" baseline="0" dirty="0" smtClean="0">
                <a:ln>
                  <a:noFill/>
                </a:ln>
                <a:solidFill>
                  <a:srgbClr val="000000"/>
                </a:solidFill>
                <a:effectLst/>
                <a:ea typeface="Calibri" pitchFamily="34" charset="0"/>
                <a:cs typeface="Lucida Sans"/>
              </a:rPr>
              <a:t>issions </a:t>
            </a:r>
            <a:r>
              <a:rPr lang="fr-FR" altLang="fr-FR" sz="2400" b="1" dirty="0" smtClean="0">
                <a:solidFill>
                  <a:srgbClr val="000000"/>
                </a:solidFill>
                <a:ea typeface="Calibri" pitchFamily="34" charset="0"/>
                <a:cs typeface="Lucida Sans"/>
              </a:rPr>
              <a:t>et c</a:t>
            </a:r>
            <a:r>
              <a:rPr kumimoji="0" lang="fr-FR" altLang="fr-FR" sz="2400" b="1" i="0" u="none" strike="noStrike" cap="none" normalizeH="0" baseline="0" dirty="0" smtClean="0">
                <a:ln>
                  <a:noFill/>
                </a:ln>
                <a:solidFill>
                  <a:srgbClr val="000000"/>
                </a:solidFill>
                <a:effectLst/>
                <a:ea typeface="Calibri" pitchFamily="34" charset="0"/>
                <a:cs typeface="Lucida Sans"/>
              </a:rPr>
              <a:t>omposition du Conseil des Etudes et de la Vie Universitaire </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5" name="ZoneTexte 4"/>
          <p:cNvSpPr txBox="1"/>
          <p:nvPr/>
        </p:nvSpPr>
        <p:spPr>
          <a:xfrm>
            <a:off x="861189" y="764704"/>
            <a:ext cx="7344816" cy="1908215"/>
          </a:xfrm>
          <a:prstGeom prst="rect">
            <a:avLst/>
          </a:prstGeom>
          <a:noFill/>
        </p:spPr>
        <p:txBody>
          <a:bodyPr wrap="square" rtlCol="0">
            <a:spAutoFit/>
          </a:bodyPr>
          <a:lstStyle/>
          <a:p>
            <a:r>
              <a:rPr lang="fr-FR" sz="2000" dirty="0"/>
              <a:t>Le conseil des études et de la vie universitaire est consulté </a:t>
            </a:r>
            <a:endParaRPr lang="fr-FR" sz="2000" dirty="0" smtClean="0"/>
          </a:p>
          <a:p>
            <a:r>
              <a:rPr lang="fr-FR" sz="2000" dirty="0" smtClean="0"/>
              <a:t>- sur </a:t>
            </a:r>
            <a:r>
              <a:rPr lang="fr-FR" sz="2000" dirty="0"/>
              <a:t>les orientations des enseignements de formation initiale et continue, </a:t>
            </a:r>
            <a:r>
              <a:rPr lang="fr-FR" sz="2000" dirty="0" smtClean="0"/>
              <a:t>sur </a:t>
            </a:r>
            <a:r>
              <a:rPr lang="fr-FR" sz="2000" dirty="0"/>
              <a:t>les demandes d'habilitation et les projets de nouvelles filières et sur l'évaluation des </a:t>
            </a:r>
            <a:r>
              <a:rPr lang="fr-FR" sz="2000" dirty="0" smtClean="0"/>
              <a:t>enseignements,</a:t>
            </a:r>
          </a:p>
          <a:p>
            <a:r>
              <a:rPr lang="fr-FR" sz="2000" dirty="0" smtClean="0"/>
              <a:t>- sur les conditions d’études et la vie étudiante.</a:t>
            </a:r>
            <a:endParaRPr lang="fr-FR" sz="2000" dirty="0"/>
          </a:p>
          <a:p>
            <a:endParaRPr lang="fr-FR" dirty="0"/>
          </a:p>
        </p:txBody>
      </p:sp>
      <p:sp>
        <p:nvSpPr>
          <p:cNvPr id="6" name="ZoneTexte 5"/>
          <p:cNvSpPr txBox="1"/>
          <p:nvPr/>
        </p:nvSpPr>
        <p:spPr>
          <a:xfrm>
            <a:off x="645165" y="2564904"/>
            <a:ext cx="7776864" cy="4093428"/>
          </a:xfrm>
          <a:prstGeom prst="rect">
            <a:avLst/>
          </a:prstGeom>
          <a:noFill/>
        </p:spPr>
        <p:txBody>
          <a:bodyPr wrap="square" rtlCol="0">
            <a:spAutoFit/>
          </a:bodyPr>
          <a:lstStyle/>
          <a:p>
            <a:r>
              <a:rPr lang="fr-FR" sz="2000" dirty="0" smtClean="0"/>
              <a:t>Il comprend </a:t>
            </a:r>
            <a:r>
              <a:rPr lang="fr-FR" sz="2000" b="1" dirty="0"/>
              <a:t>40 </a:t>
            </a:r>
            <a:r>
              <a:rPr lang="fr-FR" sz="2000" dirty="0"/>
              <a:t>membres </a:t>
            </a:r>
          </a:p>
          <a:p>
            <a:r>
              <a:rPr lang="fr-FR" sz="2000" b="1" dirty="0" smtClean="0"/>
              <a:t>- 36 </a:t>
            </a:r>
            <a:r>
              <a:rPr lang="fr-FR" sz="2000" dirty="0"/>
              <a:t>membres élus : </a:t>
            </a:r>
          </a:p>
          <a:p>
            <a:r>
              <a:rPr lang="fr-FR" sz="2000" dirty="0"/>
              <a:t>	</a:t>
            </a:r>
            <a:r>
              <a:rPr lang="fr-FR" sz="2000" b="1" dirty="0" smtClean="0"/>
              <a:t>16 </a:t>
            </a:r>
            <a:r>
              <a:rPr lang="fr-FR" sz="2000" dirty="0"/>
              <a:t>représentants des enseignants-chercheurs et enseignants, </a:t>
            </a:r>
          </a:p>
          <a:p>
            <a:r>
              <a:rPr lang="fr-FR" sz="2000" dirty="0"/>
              <a:t>	</a:t>
            </a:r>
            <a:r>
              <a:rPr lang="fr-FR" sz="2000" b="1" dirty="0" smtClean="0"/>
              <a:t>16 </a:t>
            </a:r>
            <a:r>
              <a:rPr lang="fr-FR" sz="2000" dirty="0"/>
              <a:t>représentants titulaires et 16 représentants suppléants des </a:t>
            </a:r>
            <a:r>
              <a:rPr lang="fr-FR" sz="2000" dirty="0" smtClean="0"/>
              <a:t>		usagers</a:t>
            </a:r>
            <a:r>
              <a:rPr lang="fr-FR" sz="2000" dirty="0"/>
              <a:t>, </a:t>
            </a:r>
          </a:p>
          <a:p>
            <a:r>
              <a:rPr lang="fr-FR" sz="2000" dirty="0"/>
              <a:t>	</a:t>
            </a:r>
            <a:r>
              <a:rPr lang="fr-FR" sz="2000" b="1" dirty="0" smtClean="0"/>
              <a:t>4 </a:t>
            </a:r>
            <a:r>
              <a:rPr lang="fr-FR" sz="2000" dirty="0"/>
              <a:t>représentants des personnels </a:t>
            </a:r>
            <a:r>
              <a:rPr lang="fr-FR" sz="2000" dirty="0" smtClean="0"/>
              <a:t>BIATOSS</a:t>
            </a:r>
            <a:endParaRPr lang="fr-FR" sz="2000" dirty="0"/>
          </a:p>
          <a:p>
            <a:r>
              <a:rPr lang="fr-FR" sz="2000" dirty="0"/>
              <a:t> </a:t>
            </a:r>
          </a:p>
          <a:p>
            <a:r>
              <a:rPr lang="fr-FR" sz="2000" b="1" dirty="0" smtClean="0"/>
              <a:t>- 4 </a:t>
            </a:r>
            <a:r>
              <a:rPr lang="fr-FR" sz="2000" dirty="0"/>
              <a:t>personnalités extérieures : </a:t>
            </a:r>
          </a:p>
          <a:p>
            <a:r>
              <a:rPr lang="fr-FR" sz="2000" dirty="0"/>
              <a:t>	</a:t>
            </a:r>
            <a:r>
              <a:rPr lang="fr-FR" sz="2000" b="1" dirty="0"/>
              <a:t>1</a:t>
            </a:r>
            <a:r>
              <a:rPr lang="fr-FR" sz="2000" dirty="0" smtClean="0"/>
              <a:t> </a:t>
            </a:r>
            <a:r>
              <a:rPr lang="fr-FR" sz="2000" dirty="0"/>
              <a:t>représentant du monde éducatif, </a:t>
            </a:r>
          </a:p>
          <a:p>
            <a:r>
              <a:rPr lang="fr-FR" sz="2000" dirty="0"/>
              <a:t>	</a:t>
            </a:r>
            <a:r>
              <a:rPr lang="fr-FR" sz="2000" b="1" dirty="0" smtClean="0"/>
              <a:t>1</a:t>
            </a:r>
            <a:r>
              <a:rPr lang="fr-FR" sz="2000" dirty="0" smtClean="0"/>
              <a:t> </a:t>
            </a:r>
            <a:r>
              <a:rPr lang="fr-FR" sz="2000" dirty="0"/>
              <a:t>représentant du CROUS de l'Académie de Créteil, </a:t>
            </a:r>
          </a:p>
          <a:p>
            <a:r>
              <a:rPr lang="fr-FR" sz="2000" dirty="0"/>
              <a:t>	</a:t>
            </a:r>
            <a:r>
              <a:rPr lang="fr-FR" sz="2000" b="1" dirty="0" smtClean="0"/>
              <a:t>1</a:t>
            </a:r>
            <a:r>
              <a:rPr lang="fr-FR" sz="2000" dirty="0" smtClean="0"/>
              <a:t> </a:t>
            </a:r>
            <a:r>
              <a:rPr lang="fr-FR" sz="2000" dirty="0"/>
              <a:t>représentant d'un organisme chargé du suivi de l’insertion </a:t>
            </a:r>
            <a:r>
              <a:rPr lang="fr-FR" sz="2000" dirty="0" smtClean="0"/>
              <a:t>			professionnelle</a:t>
            </a:r>
            <a:r>
              <a:rPr lang="fr-FR" sz="2000" dirty="0"/>
              <a:t>, </a:t>
            </a:r>
          </a:p>
          <a:p>
            <a:r>
              <a:rPr lang="fr-FR" sz="2000" dirty="0"/>
              <a:t>	</a:t>
            </a:r>
            <a:r>
              <a:rPr lang="fr-FR" sz="2000" b="1" dirty="0" smtClean="0"/>
              <a:t>1 </a:t>
            </a:r>
            <a:r>
              <a:rPr lang="fr-FR" sz="2000" dirty="0" smtClean="0"/>
              <a:t>personnalité </a:t>
            </a:r>
            <a:r>
              <a:rPr lang="fr-FR" sz="2000" dirty="0"/>
              <a:t>désignée à titre personnel </a:t>
            </a:r>
          </a:p>
        </p:txBody>
      </p:sp>
    </p:spTree>
    <p:extLst>
      <p:ext uri="{BB962C8B-B14F-4D97-AF65-F5344CB8AC3E}">
        <p14:creationId xmlns:p14="http://schemas.microsoft.com/office/powerpoint/2010/main" val="3014357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479881" y="53981"/>
            <a:ext cx="610744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a:solidFill>
                  <a:srgbClr val="000000"/>
                </a:solidFill>
                <a:ea typeface="Calibri" pitchFamily="34" charset="0"/>
                <a:cs typeface="Lucida Sans"/>
              </a:rPr>
              <a:t>M</a:t>
            </a:r>
            <a:r>
              <a:rPr kumimoji="0" lang="fr-FR" altLang="fr-FR" sz="2400" b="1" i="0" u="none" strike="noStrike" cap="none" normalizeH="0" baseline="0" dirty="0" smtClean="0">
                <a:ln>
                  <a:noFill/>
                </a:ln>
                <a:solidFill>
                  <a:srgbClr val="000000"/>
                </a:solidFill>
                <a:effectLst/>
                <a:ea typeface="Calibri" pitchFamily="34" charset="0"/>
                <a:cs typeface="Lucida Sans"/>
              </a:rPr>
              <a:t>issions </a:t>
            </a:r>
            <a:r>
              <a:rPr lang="fr-FR" altLang="fr-FR" sz="2400" b="1" dirty="0" smtClean="0">
                <a:solidFill>
                  <a:srgbClr val="000000"/>
                </a:solidFill>
                <a:ea typeface="Calibri" pitchFamily="34" charset="0"/>
                <a:cs typeface="Lucida Sans"/>
              </a:rPr>
              <a:t>et c</a:t>
            </a:r>
            <a:r>
              <a:rPr kumimoji="0" lang="fr-FR" altLang="fr-FR" sz="2400" b="1" i="0" u="none" strike="noStrike" cap="none" normalizeH="0" baseline="0" dirty="0" smtClean="0">
                <a:ln>
                  <a:noFill/>
                </a:ln>
                <a:solidFill>
                  <a:srgbClr val="000000"/>
                </a:solidFill>
                <a:effectLst/>
                <a:ea typeface="Calibri" pitchFamily="34" charset="0"/>
                <a:cs typeface="Lucida Sans"/>
              </a:rPr>
              <a:t>omposition du Comité Technique </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5" name="ZoneTexte 4"/>
          <p:cNvSpPr txBox="1"/>
          <p:nvPr/>
        </p:nvSpPr>
        <p:spPr>
          <a:xfrm>
            <a:off x="323528" y="1052736"/>
            <a:ext cx="8820472" cy="4708981"/>
          </a:xfrm>
          <a:prstGeom prst="rect">
            <a:avLst/>
          </a:prstGeom>
          <a:noFill/>
        </p:spPr>
        <p:txBody>
          <a:bodyPr wrap="square" rtlCol="0">
            <a:spAutoFit/>
          </a:bodyPr>
          <a:lstStyle/>
          <a:p>
            <a:r>
              <a:rPr lang="fr-FR" sz="2000" dirty="0" smtClean="0"/>
              <a:t>Le comité technique est consulté </a:t>
            </a:r>
            <a:r>
              <a:rPr lang="fr-FR" sz="2000" dirty="0"/>
              <a:t>sur</a:t>
            </a:r>
            <a:br>
              <a:rPr lang="fr-FR" sz="2000" dirty="0"/>
            </a:br>
            <a:r>
              <a:rPr lang="fr-FR" sz="2000" dirty="0" smtClean="0"/>
              <a:t>	-  </a:t>
            </a:r>
            <a:r>
              <a:rPr lang="fr-FR" sz="2000" dirty="0"/>
              <a:t>l'organisation et le fonctionnement de l’établissement ;</a:t>
            </a:r>
            <a:br>
              <a:rPr lang="fr-FR" sz="2000" dirty="0"/>
            </a:br>
            <a:r>
              <a:rPr lang="fr-FR" sz="2000" dirty="0" smtClean="0"/>
              <a:t>	-  </a:t>
            </a:r>
            <a:r>
              <a:rPr lang="fr-FR" sz="2000" dirty="0"/>
              <a:t>la gestion prévisionnelle des effectifs, des emplois et des compétences ;</a:t>
            </a:r>
            <a:br>
              <a:rPr lang="fr-FR" sz="2000" dirty="0"/>
            </a:br>
            <a:r>
              <a:rPr lang="fr-FR" sz="2000" dirty="0" smtClean="0"/>
              <a:t>	- </a:t>
            </a:r>
            <a:r>
              <a:rPr lang="fr-FR" sz="2000" dirty="0"/>
              <a:t>les règles statutaires et les règles relatives à l'échelonnement indiciaire ;</a:t>
            </a:r>
            <a:br>
              <a:rPr lang="fr-FR" sz="2000" dirty="0"/>
            </a:br>
            <a:r>
              <a:rPr lang="fr-FR" sz="2000" dirty="0" smtClean="0"/>
              <a:t>	- </a:t>
            </a:r>
            <a:r>
              <a:rPr lang="fr-FR" sz="2000" dirty="0"/>
              <a:t>les évolutions technologiques et de méthodes de travail </a:t>
            </a:r>
            <a:r>
              <a:rPr lang="fr-FR" sz="2000" dirty="0" smtClean="0"/>
              <a:t>de 				l’établissement et </a:t>
            </a:r>
            <a:r>
              <a:rPr lang="fr-FR" sz="2000" dirty="0"/>
              <a:t>à leur incidence sur les </a:t>
            </a:r>
            <a:r>
              <a:rPr lang="fr-FR" sz="2000" dirty="0" smtClean="0"/>
              <a:t>personnels </a:t>
            </a:r>
            <a:r>
              <a:rPr lang="fr-FR" sz="2000" dirty="0"/>
              <a:t>;</a:t>
            </a:r>
            <a:br>
              <a:rPr lang="fr-FR" sz="2000" dirty="0"/>
            </a:br>
            <a:r>
              <a:rPr lang="fr-FR" sz="2000" dirty="0" smtClean="0"/>
              <a:t>	- </a:t>
            </a:r>
            <a:r>
              <a:rPr lang="fr-FR" sz="2000" dirty="0"/>
              <a:t>les grandes orientations en matière de politique indemnitaire et de </a:t>
            </a:r>
            <a:r>
              <a:rPr lang="fr-FR" sz="2000" dirty="0" smtClean="0"/>
              <a:t>			critères </a:t>
            </a:r>
            <a:r>
              <a:rPr lang="fr-FR" sz="2000" dirty="0"/>
              <a:t>de répartition y afférents ;</a:t>
            </a:r>
            <a:br>
              <a:rPr lang="fr-FR" sz="2000" dirty="0"/>
            </a:br>
            <a:r>
              <a:rPr lang="fr-FR" sz="2000" dirty="0" smtClean="0"/>
              <a:t>	-  </a:t>
            </a:r>
            <a:r>
              <a:rPr lang="fr-FR" sz="2000" dirty="0"/>
              <a:t>la formation et au développement des compétences et qualifications </a:t>
            </a:r>
            <a:r>
              <a:rPr lang="fr-FR" sz="2000" dirty="0" smtClean="0"/>
              <a:t>		professionnelles </a:t>
            </a:r>
            <a:r>
              <a:rPr lang="fr-FR" sz="2000" dirty="0"/>
              <a:t>;</a:t>
            </a:r>
            <a:br>
              <a:rPr lang="fr-FR" sz="2000" dirty="0"/>
            </a:br>
            <a:r>
              <a:rPr lang="fr-FR" sz="2000" dirty="0" smtClean="0"/>
              <a:t>	-  </a:t>
            </a:r>
            <a:r>
              <a:rPr lang="fr-FR" sz="2000" dirty="0"/>
              <a:t>l'insertion professionnelle ;</a:t>
            </a:r>
          </a:p>
          <a:p>
            <a:pPr marL="1200150" lvl="2" indent="-285750">
              <a:buFontTx/>
              <a:buChar char="-"/>
            </a:pPr>
            <a:r>
              <a:rPr lang="fr-FR" sz="2000" dirty="0" smtClean="0"/>
              <a:t>l'égalité </a:t>
            </a:r>
            <a:r>
              <a:rPr lang="fr-FR" sz="2000" dirty="0"/>
              <a:t>professionnelle, la parité et à la lutte contre toutes les </a:t>
            </a:r>
            <a:r>
              <a:rPr lang="fr-FR" sz="2000" dirty="0" smtClean="0"/>
              <a:t>discriminations</a:t>
            </a:r>
          </a:p>
          <a:p>
            <a:pPr marL="285750" indent="-285750">
              <a:buFontTx/>
              <a:buChar char="-"/>
            </a:pPr>
            <a:endParaRPr lang="fr-FR" sz="2000" dirty="0"/>
          </a:p>
          <a:p>
            <a:r>
              <a:rPr lang="fr-FR" sz="2000" dirty="0" smtClean="0"/>
              <a:t>Il comprend </a:t>
            </a:r>
            <a:r>
              <a:rPr lang="fr-FR" sz="2000" dirty="0"/>
              <a:t>10 représentants </a:t>
            </a:r>
            <a:r>
              <a:rPr lang="fr-FR" sz="2000" dirty="0" smtClean="0"/>
              <a:t> élus des </a:t>
            </a:r>
            <a:r>
              <a:rPr lang="fr-FR" sz="2000" dirty="0"/>
              <a:t>personnels titulaires et 10 suppléants</a:t>
            </a:r>
          </a:p>
        </p:txBody>
      </p:sp>
    </p:spTree>
    <p:extLst>
      <p:ext uri="{BB962C8B-B14F-4D97-AF65-F5344CB8AC3E}">
        <p14:creationId xmlns:p14="http://schemas.microsoft.com/office/powerpoint/2010/main" val="4180695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29220" y="58501"/>
            <a:ext cx="720876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a:solidFill>
                  <a:srgbClr val="000000"/>
                </a:solidFill>
                <a:ea typeface="Calibri" pitchFamily="34" charset="0"/>
                <a:cs typeface="Lucida Sans"/>
              </a:rPr>
              <a:t>M</a:t>
            </a:r>
            <a:r>
              <a:rPr kumimoji="0" lang="fr-FR" altLang="fr-FR" sz="2400" b="1" i="0" u="none" strike="noStrike" cap="none" normalizeH="0" baseline="0" dirty="0" smtClean="0">
                <a:ln>
                  <a:noFill/>
                </a:ln>
                <a:solidFill>
                  <a:srgbClr val="000000"/>
                </a:solidFill>
                <a:effectLst/>
                <a:ea typeface="Calibri" pitchFamily="34" charset="0"/>
                <a:cs typeface="Lucida Sans"/>
              </a:rPr>
              <a:t>issions </a:t>
            </a:r>
            <a:r>
              <a:rPr lang="fr-FR" altLang="fr-FR" sz="2400" b="1" dirty="0" smtClean="0">
                <a:solidFill>
                  <a:srgbClr val="000000"/>
                </a:solidFill>
                <a:ea typeface="Calibri" pitchFamily="34" charset="0"/>
                <a:cs typeface="Lucida Sans"/>
              </a:rPr>
              <a:t>et c</a:t>
            </a:r>
            <a:r>
              <a:rPr kumimoji="0" lang="fr-FR" altLang="fr-FR" sz="2400" b="1" i="0" u="none" strike="noStrike" cap="none" normalizeH="0" baseline="0" dirty="0" smtClean="0">
                <a:ln>
                  <a:noFill/>
                </a:ln>
                <a:solidFill>
                  <a:srgbClr val="000000"/>
                </a:solidFill>
                <a:effectLst/>
                <a:ea typeface="Calibri" pitchFamily="34" charset="0"/>
                <a:cs typeface="Lucida Sans"/>
              </a:rPr>
              <a:t>omposition du Comité Hygiène</a:t>
            </a:r>
            <a:r>
              <a:rPr kumimoji="0" lang="fr-FR" altLang="fr-FR" sz="2400" b="1" i="0" u="none" strike="noStrike" cap="none" normalizeH="0" dirty="0" smtClean="0">
                <a:ln>
                  <a:noFill/>
                </a:ln>
                <a:solidFill>
                  <a:srgbClr val="000000"/>
                </a:solidFill>
                <a:effectLst/>
                <a:ea typeface="Calibri" pitchFamily="34" charset="0"/>
                <a:cs typeface="Lucida Sans"/>
              </a:rPr>
              <a:t> et </a:t>
            </a:r>
            <a:r>
              <a:rPr kumimoji="0" lang="fr-FR" altLang="fr-FR" sz="2400" b="1" i="0" u="none" strike="noStrike" cap="none" normalizeH="0" baseline="0" dirty="0" smtClean="0">
                <a:ln>
                  <a:noFill/>
                </a:ln>
                <a:solidFill>
                  <a:srgbClr val="000000"/>
                </a:solidFill>
                <a:effectLst/>
                <a:ea typeface="Calibri" pitchFamily="34" charset="0"/>
                <a:cs typeface="Lucida Sans"/>
              </a:rPr>
              <a:t>Sécurité</a:t>
            </a:r>
          </a:p>
          <a:p>
            <a:pPr lvl="0" algn="ctr" fontAlgn="base">
              <a:spcBef>
                <a:spcPct val="0"/>
              </a:spcBef>
              <a:spcAft>
                <a:spcPct val="0"/>
              </a:spcAft>
            </a:pPr>
            <a:r>
              <a:rPr lang="fr-FR" altLang="fr-FR" sz="2400" b="1" dirty="0">
                <a:solidFill>
                  <a:srgbClr val="000000"/>
                </a:solidFill>
                <a:ea typeface="Calibri" pitchFamily="34" charset="0"/>
                <a:cs typeface="Lucida Sans"/>
              </a:rPr>
              <a:t>d</a:t>
            </a:r>
            <a:r>
              <a:rPr lang="fr-FR" altLang="fr-FR" sz="2400" b="1" dirty="0" smtClean="0">
                <a:solidFill>
                  <a:srgbClr val="000000"/>
                </a:solidFill>
                <a:ea typeface="Calibri" pitchFamily="34" charset="0"/>
                <a:cs typeface="Lucida Sans"/>
              </a:rPr>
              <a:t>es </a:t>
            </a:r>
            <a:r>
              <a:rPr kumimoji="0" lang="fr-FR" altLang="fr-FR" sz="2400" b="1" i="0" u="none" strike="noStrike" cap="none" normalizeH="0" baseline="0" dirty="0" smtClean="0">
                <a:ln>
                  <a:noFill/>
                </a:ln>
                <a:solidFill>
                  <a:srgbClr val="000000"/>
                </a:solidFill>
                <a:effectLst/>
                <a:ea typeface="Calibri" pitchFamily="34" charset="0"/>
                <a:cs typeface="Lucida Sans"/>
              </a:rPr>
              <a:t>Conditions de Travail</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5" name="ZoneTexte 4"/>
          <p:cNvSpPr txBox="1"/>
          <p:nvPr/>
        </p:nvSpPr>
        <p:spPr>
          <a:xfrm>
            <a:off x="537160" y="1484784"/>
            <a:ext cx="7992888" cy="4093428"/>
          </a:xfrm>
          <a:prstGeom prst="rect">
            <a:avLst/>
          </a:prstGeom>
          <a:noFill/>
        </p:spPr>
        <p:txBody>
          <a:bodyPr wrap="square" rtlCol="0">
            <a:spAutoFit/>
          </a:bodyPr>
          <a:lstStyle/>
          <a:p>
            <a:r>
              <a:rPr lang="fr-FR" sz="2000" dirty="0"/>
              <a:t>Il a pour mission de contribuer à la protection de la santé et de la sécurité des personnels ainsi qu’à l’amélioration des conditions de travail</a:t>
            </a:r>
            <a:r>
              <a:rPr lang="fr-FR" sz="2000" dirty="0" smtClean="0"/>
              <a:t>.</a:t>
            </a:r>
          </a:p>
          <a:p>
            <a:endParaRPr lang="fr-FR" sz="2000" dirty="0"/>
          </a:p>
          <a:p>
            <a:r>
              <a:rPr lang="fr-FR" sz="2000" dirty="0" smtClean="0"/>
              <a:t>En recourant notamment à</a:t>
            </a:r>
            <a:r>
              <a:rPr lang="fr-FR" sz="2000" dirty="0"/>
              <a:t> :</a:t>
            </a:r>
          </a:p>
          <a:p>
            <a:pPr lvl="0"/>
            <a:r>
              <a:rPr lang="fr-FR" sz="2000" dirty="0" smtClean="0"/>
              <a:t>	- l’analyse </a:t>
            </a:r>
            <a:r>
              <a:rPr lang="fr-FR" sz="2000" dirty="0"/>
              <a:t>des conditions de travail et des risques professionnels</a:t>
            </a:r>
          </a:p>
          <a:p>
            <a:pPr lvl="0"/>
            <a:r>
              <a:rPr lang="fr-FR" sz="2000" dirty="0" smtClean="0"/>
              <a:t>	- le </a:t>
            </a:r>
            <a:r>
              <a:rPr lang="fr-FR" sz="2000" dirty="0"/>
              <a:t>développement de la prévention par des actions de </a:t>
            </a:r>
            <a:r>
              <a:rPr lang="fr-FR" sz="2000" dirty="0" smtClean="0"/>
              <a:t>			sensibilisation </a:t>
            </a:r>
            <a:r>
              <a:rPr lang="fr-FR" sz="2000" dirty="0"/>
              <a:t>et d’information. </a:t>
            </a:r>
            <a:endParaRPr lang="fr-FR" sz="2000" dirty="0" smtClean="0"/>
          </a:p>
          <a:p>
            <a:pPr lvl="0"/>
            <a:r>
              <a:rPr lang="fr-FR" sz="2000" dirty="0"/>
              <a:t>	</a:t>
            </a:r>
            <a:r>
              <a:rPr lang="fr-FR" sz="2000" dirty="0" smtClean="0"/>
              <a:t>- l’analyse </a:t>
            </a:r>
            <a:r>
              <a:rPr lang="fr-FR" sz="2000" dirty="0"/>
              <a:t>des circonstances et des causes des accidents du travail </a:t>
            </a:r>
            <a:r>
              <a:rPr lang="fr-FR" sz="2000" dirty="0" smtClean="0"/>
              <a:t>	    ou </a:t>
            </a:r>
            <a:r>
              <a:rPr lang="fr-FR" sz="2000" dirty="0"/>
              <a:t>des maladies professionnelles ou à caractère professionnel.</a:t>
            </a:r>
          </a:p>
          <a:p>
            <a:endParaRPr lang="fr-FR" sz="2000" dirty="0" smtClean="0"/>
          </a:p>
          <a:p>
            <a:endParaRPr lang="fr-FR" sz="2000" dirty="0"/>
          </a:p>
          <a:p>
            <a:r>
              <a:rPr lang="fr-FR" sz="2000" dirty="0" smtClean="0"/>
              <a:t>Il comprend le président de l’Université, des membres de l’administration et 9 élus </a:t>
            </a:r>
            <a:r>
              <a:rPr lang="fr-FR" sz="2000" dirty="0"/>
              <a:t>des personnels, élus par les membres élus du CT.</a:t>
            </a:r>
          </a:p>
        </p:txBody>
      </p:sp>
    </p:spTree>
    <p:extLst>
      <p:ext uri="{BB962C8B-B14F-4D97-AF65-F5344CB8AC3E}">
        <p14:creationId xmlns:p14="http://schemas.microsoft.com/office/powerpoint/2010/main" val="210629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fr-FR" dirty="0" smtClean="0"/>
          </a:p>
          <a:p>
            <a:r>
              <a:rPr lang="fr-FR" dirty="0" smtClean="0"/>
              <a:t>L’ESPE doit être dotée de deux conseils qui lui sont propres :</a:t>
            </a:r>
          </a:p>
          <a:p>
            <a:pPr marL="0" indent="0">
              <a:buNone/>
            </a:pPr>
            <a:r>
              <a:rPr lang="fr-FR" dirty="0"/>
              <a:t>	</a:t>
            </a:r>
            <a:r>
              <a:rPr lang="fr-FR" dirty="0" smtClean="0"/>
              <a:t>- Le Conseil de l’ESPE </a:t>
            </a:r>
          </a:p>
          <a:p>
            <a:pPr marL="0" indent="0">
              <a:buNone/>
            </a:pPr>
            <a:r>
              <a:rPr lang="fr-FR" dirty="0"/>
              <a:t>	</a:t>
            </a:r>
            <a:r>
              <a:rPr lang="fr-FR" dirty="0" smtClean="0"/>
              <a:t>- Le Conseil d’orientation scientifique et 		pédagogique</a:t>
            </a:r>
          </a:p>
          <a:p>
            <a:pPr marL="0" indent="0">
              <a:buNone/>
            </a:pPr>
            <a:endParaRPr lang="fr-FR" dirty="0" smtClean="0"/>
          </a:p>
          <a:p>
            <a:endParaRPr lang="fr-FR" dirty="0"/>
          </a:p>
        </p:txBody>
      </p:sp>
    </p:spTree>
    <p:extLst>
      <p:ext uri="{BB962C8B-B14F-4D97-AF65-F5344CB8AC3E}">
        <p14:creationId xmlns:p14="http://schemas.microsoft.com/office/powerpoint/2010/main" val="3021535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229600" cy="5976664"/>
          </a:xfrm>
        </p:spPr>
        <p:txBody>
          <a:bodyPr>
            <a:normAutofit fontScale="92500" lnSpcReduction="10000"/>
          </a:bodyPr>
          <a:lstStyle/>
          <a:p>
            <a:pPr marL="0" indent="0">
              <a:buNone/>
            </a:pPr>
            <a:r>
              <a:rPr lang="fr-FR" dirty="0" smtClean="0"/>
              <a:t>La loi de refondation de l’Ecole a prévu</a:t>
            </a:r>
          </a:p>
          <a:p>
            <a:pPr>
              <a:buFontTx/>
              <a:buChar char="-"/>
            </a:pPr>
            <a:r>
              <a:rPr lang="fr-FR" dirty="0" smtClean="0"/>
              <a:t>la disparition des IUFM au 31 août 2013</a:t>
            </a:r>
          </a:p>
          <a:p>
            <a:pPr>
              <a:buFontTx/>
              <a:buChar char="-"/>
            </a:pPr>
            <a:r>
              <a:rPr lang="fr-FR" dirty="0" smtClean="0"/>
              <a:t>et la création d’une ESPE par académie au 1</a:t>
            </a:r>
            <a:r>
              <a:rPr lang="fr-FR" baseline="30000" dirty="0" smtClean="0"/>
              <a:t>er</a:t>
            </a:r>
            <a:r>
              <a:rPr lang="fr-FR" dirty="0" smtClean="0"/>
              <a:t> septembre. </a:t>
            </a:r>
          </a:p>
          <a:p>
            <a:pPr marL="0" indent="0">
              <a:buNone/>
            </a:pPr>
            <a:r>
              <a:rPr lang="fr-FR" dirty="0" smtClean="0"/>
              <a:t>Pour chacune, un administrateur provisoire a été nommé. </a:t>
            </a:r>
          </a:p>
          <a:p>
            <a:pPr marL="0" indent="0">
              <a:buNone/>
            </a:pPr>
            <a:endParaRPr lang="fr-FR" dirty="0" smtClean="0"/>
          </a:p>
          <a:p>
            <a:pPr marL="0" indent="0">
              <a:buNone/>
            </a:pPr>
            <a:r>
              <a:rPr lang="fr-FR" dirty="0"/>
              <a:t>L</a:t>
            </a:r>
            <a:r>
              <a:rPr lang="fr-FR" dirty="0" smtClean="0"/>
              <a:t>es ESPE n’ont pas encore de statuts </a:t>
            </a:r>
          </a:p>
          <a:p>
            <a:pPr marL="0" indent="0">
              <a:buNone/>
            </a:pPr>
            <a:r>
              <a:rPr lang="fr-FR" dirty="0" smtClean="0"/>
              <a:t>ni de Conseils. </a:t>
            </a:r>
          </a:p>
          <a:p>
            <a:pPr marL="0" indent="0">
              <a:buNone/>
            </a:pPr>
            <a:r>
              <a:rPr lang="fr-FR" dirty="0" smtClean="0"/>
              <a:t>Les listes électorales doivent être constituées dans le mois et des élections organisées à la suite.</a:t>
            </a:r>
          </a:p>
          <a:p>
            <a:pPr marL="0" indent="0">
              <a:buNone/>
            </a:pPr>
            <a:r>
              <a:rPr lang="fr-FR" dirty="0" smtClean="0"/>
              <a:t>La situation est complexe car :</a:t>
            </a:r>
            <a:endParaRPr lang="fr-FR" dirty="0"/>
          </a:p>
          <a:p>
            <a:pPr marL="0" indent="0">
              <a:buNone/>
            </a:pPr>
            <a:endParaRPr lang="fr-FR" dirty="0" smtClean="0"/>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2805475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18902" y="284813"/>
            <a:ext cx="268394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smtClean="0">
                <a:solidFill>
                  <a:srgbClr val="000000"/>
                </a:solidFill>
                <a:ea typeface="Calibri" pitchFamily="34" charset="0"/>
                <a:cs typeface="Lucida Sans"/>
              </a:rPr>
              <a:t>Le Conseil de l’ESPE</a:t>
            </a:r>
          </a:p>
          <a:p>
            <a:pPr lvl="0" algn="ctr" fontAlgn="base">
              <a:spcBef>
                <a:spcPct val="0"/>
              </a:spcBef>
              <a:spcAft>
                <a:spcPct val="0"/>
              </a:spcAft>
            </a:pPr>
            <a:r>
              <a:rPr kumimoji="0" lang="fr-FR" altLang="fr-FR" sz="2400" b="1" i="0" u="none" strike="noStrike" cap="none" normalizeH="0" baseline="0" dirty="0" smtClean="0">
                <a:ln>
                  <a:noFill/>
                </a:ln>
                <a:solidFill>
                  <a:srgbClr val="000000"/>
                </a:solidFill>
                <a:effectLst/>
                <a:ea typeface="Calibri" pitchFamily="34" charset="0"/>
                <a:cs typeface="Lucida Sans"/>
              </a:rPr>
              <a:t>Ses missions </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5" name="ZoneTexte 4"/>
          <p:cNvSpPr txBox="1"/>
          <p:nvPr/>
        </p:nvSpPr>
        <p:spPr>
          <a:xfrm>
            <a:off x="395536" y="1988840"/>
            <a:ext cx="8568952" cy="2862322"/>
          </a:xfrm>
          <a:prstGeom prst="rect">
            <a:avLst/>
          </a:prstGeom>
          <a:noFill/>
        </p:spPr>
        <p:txBody>
          <a:bodyPr wrap="square" rtlCol="0">
            <a:spAutoFit/>
          </a:bodyPr>
          <a:lstStyle/>
          <a:p>
            <a:r>
              <a:rPr lang="fr-FR" sz="2000" dirty="0"/>
              <a:t>Le conseil de l'école adopte </a:t>
            </a:r>
            <a:endParaRPr lang="fr-FR" sz="2000" dirty="0" smtClean="0"/>
          </a:p>
          <a:p>
            <a:pPr marL="342900" indent="-342900">
              <a:buFontTx/>
              <a:buChar char="-"/>
            </a:pPr>
            <a:r>
              <a:rPr lang="fr-FR" sz="2000" dirty="0" smtClean="0"/>
              <a:t>les </a:t>
            </a:r>
            <a:r>
              <a:rPr lang="fr-FR" sz="2000" dirty="0"/>
              <a:t>règles relatives aux examens et les modalités de contrôle des connaissances</a:t>
            </a:r>
            <a:r>
              <a:rPr lang="fr-FR" sz="2000" dirty="0" smtClean="0"/>
              <a:t>.</a:t>
            </a:r>
          </a:p>
          <a:p>
            <a:pPr marL="342900" indent="-342900">
              <a:buFontTx/>
              <a:buChar char="-"/>
            </a:pPr>
            <a:r>
              <a:rPr lang="fr-FR" sz="2000" dirty="0" smtClean="0"/>
              <a:t> le </a:t>
            </a:r>
            <a:r>
              <a:rPr lang="fr-FR" sz="2000" dirty="0"/>
              <a:t>budget de l'école et approuve les contrats pour les affaires intéressant l'école. </a:t>
            </a:r>
            <a:endParaRPr lang="fr-FR" sz="2000" dirty="0" smtClean="0"/>
          </a:p>
          <a:p>
            <a:pPr marL="342900" indent="-342900">
              <a:buFontTx/>
              <a:buChar char="-"/>
            </a:pPr>
            <a:r>
              <a:rPr lang="fr-FR" sz="2000" dirty="0" smtClean="0"/>
              <a:t>Il </a:t>
            </a:r>
            <a:r>
              <a:rPr lang="fr-FR" sz="2000" dirty="0"/>
              <a:t>soumet au conseil d'administration de l'établissement public à caractère scientifique, culturel et professionnel ou de l'établissement public de coopération scientifique la répartition des emplois. </a:t>
            </a:r>
            <a:endParaRPr lang="fr-FR" sz="2000" dirty="0" smtClean="0"/>
          </a:p>
          <a:p>
            <a:pPr marL="342900" indent="-342900">
              <a:buFontTx/>
              <a:buChar char="-"/>
            </a:pPr>
            <a:r>
              <a:rPr lang="fr-FR" sz="2000" dirty="0" smtClean="0"/>
              <a:t>Il </a:t>
            </a:r>
            <a:r>
              <a:rPr lang="fr-FR" sz="2000" dirty="0"/>
              <a:t>est consulté sur les recrutements de l'école.</a:t>
            </a:r>
          </a:p>
        </p:txBody>
      </p:sp>
    </p:spTree>
    <p:extLst>
      <p:ext uri="{BB962C8B-B14F-4D97-AF65-F5344CB8AC3E}">
        <p14:creationId xmlns:p14="http://schemas.microsoft.com/office/powerpoint/2010/main" val="77577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76876" y="7814"/>
            <a:ext cx="81680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smtClean="0">
                <a:solidFill>
                  <a:srgbClr val="000000"/>
                </a:solidFill>
                <a:ea typeface="Calibri" pitchFamily="34" charset="0"/>
                <a:cs typeface="Lucida Sans"/>
              </a:rPr>
              <a:t>Le Conseil de l’ESPE – composition,  au maximum 30 membres</a:t>
            </a:r>
            <a:r>
              <a:rPr kumimoji="0" lang="fr-FR" altLang="fr-FR" sz="2400" b="1" i="0" u="none" strike="noStrike" cap="none" normalizeH="0" baseline="0" dirty="0" smtClean="0">
                <a:ln>
                  <a:noFill/>
                </a:ln>
                <a:solidFill>
                  <a:srgbClr val="000000"/>
                </a:solidFill>
                <a:effectLst/>
                <a:ea typeface="Calibri" pitchFamily="34" charset="0"/>
                <a:cs typeface="Lucida Sans"/>
              </a:rPr>
              <a:t> </a:t>
            </a:r>
            <a:endParaRPr kumimoji="0" lang="fr-FR" altLang="fr-FR" sz="2400" b="1" i="0" u="none" strike="noStrike" cap="none" normalizeH="0" baseline="0" dirty="0" smtClean="0">
              <a:ln>
                <a:noFill/>
              </a:ln>
              <a:solidFill>
                <a:schemeClr val="tx1"/>
              </a:solidFill>
              <a:effectLst/>
              <a:cs typeface="Arial" pitchFamily="34" charset="0"/>
            </a:endParaRPr>
          </a:p>
        </p:txBody>
      </p:sp>
      <p:sp>
        <p:nvSpPr>
          <p:cNvPr id="5" name="ZoneTexte 4"/>
          <p:cNvSpPr txBox="1"/>
          <p:nvPr/>
        </p:nvSpPr>
        <p:spPr>
          <a:xfrm>
            <a:off x="107504" y="469479"/>
            <a:ext cx="8856984" cy="6463308"/>
          </a:xfrm>
          <a:prstGeom prst="rect">
            <a:avLst/>
          </a:prstGeom>
          <a:noFill/>
        </p:spPr>
        <p:txBody>
          <a:bodyPr wrap="square" rtlCol="0">
            <a:spAutoFit/>
          </a:bodyPr>
          <a:lstStyle/>
          <a:p>
            <a:r>
              <a:rPr lang="fr-FR" dirty="0" smtClean="0"/>
              <a:t>1°) Des </a:t>
            </a:r>
            <a:r>
              <a:rPr lang="fr-FR" dirty="0"/>
              <a:t>représentants élus des personnels enseignants et autres personnels participant aux activités </a:t>
            </a:r>
            <a:r>
              <a:rPr lang="fr-FR" dirty="0" smtClean="0"/>
              <a:t>de formation </a:t>
            </a:r>
            <a:r>
              <a:rPr lang="fr-FR" dirty="0"/>
              <a:t>de l’école et des usagers qui en bénéficient :</a:t>
            </a:r>
          </a:p>
          <a:p>
            <a:r>
              <a:rPr lang="fr-FR" i="1" dirty="0" smtClean="0"/>
              <a:t>	a</a:t>
            </a:r>
            <a:r>
              <a:rPr lang="fr-FR" i="1" dirty="0"/>
              <a:t>) </a:t>
            </a:r>
            <a:r>
              <a:rPr lang="fr-FR" i="1" dirty="0" smtClean="0"/>
              <a:t>2 </a:t>
            </a:r>
            <a:r>
              <a:rPr lang="fr-FR" dirty="0" smtClean="0"/>
              <a:t>représentants </a:t>
            </a:r>
            <a:r>
              <a:rPr lang="fr-FR" dirty="0"/>
              <a:t>des professeurs des </a:t>
            </a:r>
            <a:r>
              <a:rPr lang="fr-FR" dirty="0" smtClean="0"/>
              <a:t>universités</a:t>
            </a:r>
            <a:endParaRPr lang="fr-FR" dirty="0"/>
          </a:p>
          <a:p>
            <a:r>
              <a:rPr lang="fr-FR" i="1" dirty="0" smtClean="0"/>
              <a:t>	b</a:t>
            </a:r>
            <a:r>
              <a:rPr lang="fr-FR" i="1" dirty="0"/>
              <a:t>) </a:t>
            </a:r>
            <a:r>
              <a:rPr lang="fr-FR" i="1" dirty="0" smtClean="0"/>
              <a:t>2 </a:t>
            </a:r>
            <a:r>
              <a:rPr lang="fr-FR" dirty="0" smtClean="0"/>
              <a:t>représentants </a:t>
            </a:r>
            <a:r>
              <a:rPr lang="fr-FR" dirty="0"/>
              <a:t>des maîtres de </a:t>
            </a:r>
            <a:r>
              <a:rPr lang="fr-FR" dirty="0" smtClean="0"/>
              <a:t>conférences</a:t>
            </a:r>
            <a:endParaRPr lang="fr-FR" dirty="0"/>
          </a:p>
          <a:p>
            <a:r>
              <a:rPr lang="fr-FR" i="1" dirty="0" smtClean="0"/>
              <a:t>	c</a:t>
            </a:r>
            <a:r>
              <a:rPr lang="fr-FR" i="1" dirty="0"/>
              <a:t>) </a:t>
            </a:r>
            <a:r>
              <a:rPr lang="fr-FR" dirty="0" smtClean="0"/>
              <a:t>2 représentants </a:t>
            </a:r>
            <a:r>
              <a:rPr lang="fr-FR" dirty="0"/>
              <a:t>des autres enseignants et formateurs relevant d’un </a:t>
            </a:r>
            <a:r>
              <a:rPr lang="fr-FR" dirty="0" smtClean="0"/>
              <a:t>			établissement </a:t>
            </a:r>
            <a:r>
              <a:rPr lang="fr-FR" dirty="0"/>
              <a:t>d’enseignement supérieur ;</a:t>
            </a:r>
          </a:p>
          <a:p>
            <a:r>
              <a:rPr lang="fr-FR" i="1" dirty="0" smtClean="0"/>
              <a:t>	d</a:t>
            </a:r>
            <a:r>
              <a:rPr lang="fr-FR" i="1" dirty="0"/>
              <a:t>) </a:t>
            </a:r>
            <a:r>
              <a:rPr lang="fr-FR" i="1" dirty="0" smtClean="0"/>
              <a:t> 2 </a:t>
            </a:r>
            <a:r>
              <a:rPr lang="fr-FR" dirty="0" smtClean="0"/>
              <a:t>représentants </a:t>
            </a:r>
            <a:r>
              <a:rPr lang="fr-FR" dirty="0"/>
              <a:t>des personnels relevant du </a:t>
            </a:r>
            <a:r>
              <a:rPr lang="fr-FR" dirty="0" smtClean="0"/>
              <a:t>MEN et </a:t>
            </a:r>
            <a:r>
              <a:rPr lang="fr-FR" dirty="0"/>
              <a:t>exerçant leurs fonctions </a:t>
            </a:r>
            <a:r>
              <a:rPr lang="fr-FR" dirty="0" smtClean="0"/>
              <a:t>	dans  les </a:t>
            </a:r>
            <a:r>
              <a:rPr lang="fr-FR" dirty="0"/>
              <a:t>écoles, établissements ou services relevant de ce ministre ;</a:t>
            </a:r>
          </a:p>
          <a:p>
            <a:r>
              <a:rPr lang="fr-FR" i="1" dirty="0" smtClean="0"/>
              <a:t>	e</a:t>
            </a:r>
            <a:r>
              <a:rPr lang="fr-FR" i="1" dirty="0"/>
              <a:t>) </a:t>
            </a:r>
            <a:r>
              <a:rPr lang="fr-FR" i="1" dirty="0" smtClean="0"/>
              <a:t>2 </a:t>
            </a:r>
            <a:r>
              <a:rPr lang="fr-FR" dirty="0" smtClean="0"/>
              <a:t>représentants </a:t>
            </a:r>
            <a:r>
              <a:rPr lang="fr-FR" dirty="0"/>
              <a:t>des autres personnels ;</a:t>
            </a:r>
          </a:p>
          <a:p>
            <a:r>
              <a:rPr lang="fr-FR" i="1" dirty="0" smtClean="0"/>
              <a:t>	f</a:t>
            </a:r>
            <a:r>
              <a:rPr lang="fr-FR" i="1" dirty="0"/>
              <a:t>) </a:t>
            </a:r>
            <a:r>
              <a:rPr lang="fr-FR" i="1" dirty="0" smtClean="0"/>
              <a:t>4 </a:t>
            </a:r>
            <a:r>
              <a:rPr lang="fr-FR" dirty="0" smtClean="0"/>
              <a:t>ou 6 représentants </a:t>
            </a:r>
            <a:r>
              <a:rPr lang="fr-FR" dirty="0"/>
              <a:t>des étudiants, des fonctionnaires stagiaires, des personnels </a:t>
            </a:r>
            <a:r>
              <a:rPr lang="fr-FR" dirty="0" smtClean="0"/>
              <a:t>	enseignants </a:t>
            </a:r>
            <a:r>
              <a:rPr lang="fr-FR" dirty="0"/>
              <a:t>et d’éducation bénéficiant d’actions de </a:t>
            </a:r>
            <a:r>
              <a:rPr lang="fr-FR" dirty="0" smtClean="0"/>
              <a:t>FC </a:t>
            </a:r>
            <a:r>
              <a:rPr lang="fr-FR" dirty="0"/>
              <a:t>et des </a:t>
            </a:r>
            <a:r>
              <a:rPr lang="fr-FR" dirty="0" smtClean="0"/>
              <a:t>personnes 	bénéficiant </a:t>
            </a:r>
            <a:r>
              <a:rPr lang="fr-FR" dirty="0"/>
              <a:t>d’actions de formation aux métiers de la formation et de </a:t>
            </a:r>
            <a:r>
              <a:rPr lang="fr-FR" dirty="0" smtClean="0"/>
              <a:t>	l’éducation </a:t>
            </a:r>
            <a:r>
              <a:rPr lang="fr-FR" dirty="0"/>
              <a:t>;</a:t>
            </a:r>
          </a:p>
          <a:p>
            <a:r>
              <a:rPr lang="fr-FR" dirty="0"/>
              <a:t> </a:t>
            </a:r>
            <a:endParaRPr lang="fr-FR" dirty="0" smtClean="0"/>
          </a:p>
          <a:p>
            <a:r>
              <a:rPr lang="fr-FR" dirty="0" smtClean="0"/>
              <a:t>2°)  </a:t>
            </a:r>
            <a:r>
              <a:rPr lang="fr-FR" dirty="0"/>
              <a:t>Un ou plusieurs représentants de l’établissement dont relève l’école ;</a:t>
            </a:r>
          </a:p>
          <a:p>
            <a:r>
              <a:rPr lang="fr-FR" dirty="0"/>
              <a:t> </a:t>
            </a:r>
          </a:p>
          <a:p>
            <a:r>
              <a:rPr lang="fr-FR" dirty="0" smtClean="0"/>
              <a:t>3) </a:t>
            </a:r>
            <a:r>
              <a:rPr lang="fr-FR" dirty="0"/>
              <a:t>Au moins 30 % de personnalités extérieures comprenant :</a:t>
            </a:r>
          </a:p>
          <a:p>
            <a:r>
              <a:rPr lang="fr-FR" dirty="0"/>
              <a:t> </a:t>
            </a:r>
            <a:r>
              <a:rPr lang="fr-FR" dirty="0" smtClean="0"/>
              <a:t>	</a:t>
            </a:r>
            <a:r>
              <a:rPr lang="fr-FR" i="1" dirty="0" smtClean="0"/>
              <a:t>a</a:t>
            </a:r>
            <a:r>
              <a:rPr lang="fr-FR" i="1" dirty="0"/>
              <a:t>) </a:t>
            </a:r>
            <a:r>
              <a:rPr lang="fr-FR" dirty="0"/>
              <a:t>Au moins un représentant d’une collectivité territoriale ;</a:t>
            </a:r>
          </a:p>
          <a:p>
            <a:r>
              <a:rPr lang="fr-FR" i="1" dirty="0" smtClean="0"/>
              <a:t>	b</a:t>
            </a:r>
            <a:r>
              <a:rPr lang="fr-FR" i="1" dirty="0"/>
              <a:t>) </a:t>
            </a:r>
            <a:r>
              <a:rPr lang="fr-FR" dirty="0"/>
              <a:t>Au moins cinq personnalités désignées par le recteur d’académie ;</a:t>
            </a:r>
          </a:p>
          <a:p>
            <a:r>
              <a:rPr lang="fr-FR" i="1" dirty="0" smtClean="0"/>
              <a:t>	c</a:t>
            </a:r>
            <a:r>
              <a:rPr lang="fr-FR" i="1" dirty="0"/>
              <a:t>) </a:t>
            </a:r>
            <a:r>
              <a:rPr lang="fr-FR" dirty="0"/>
              <a:t>Des personnalités désignées par les établissements publics d’enseignement </a:t>
            </a:r>
            <a:r>
              <a:rPr lang="fr-FR" dirty="0" smtClean="0"/>
              <a:t>	supérieur </a:t>
            </a:r>
            <a:r>
              <a:rPr lang="fr-FR" dirty="0"/>
              <a:t>partenaires </a:t>
            </a:r>
            <a:r>
              <a:rPr lang="fr-FR" dirty="0" smtClean="0"/>
              <a:t> </a:t>
            </a:r>
            <a:r>
              <a:rPr lang="fr-FR" dirty="0"/>
              <a:t>;</a:t>
            </a:r>
          </a:p>
          <a:p>
            <a:r>
              <a:rPr lang="fr-FR" i="1" dirty="0" smtClean="0"/>
              <a:t>	d</a:t>
            </a:r>
            <a:r>
              <a:rPr lang="fr-FR" i="1" dirty="0"/>
              <a:t>) </a:t>
            </a:r>
            <a:r>
              <a:rPr lang="fr-FR" dirty="0"/>
              <a:t>Des personnalités désignées par les membres du conseil mentionnés au </a:t>
            </a:r>
            <a:r>
              <a:rPr lang="fr-FR" dirty="0" smtClean="0"/>
              <a:t>1°, </a:t>
            </a:r>
            <a:r>
              <a:rPr lang="fr-FR" dirty="0"/>
              <a:t>au </a:t>
            </a:r>
            <a:r>
              <a:rPr lang="fr-FR" dirty="0" smtClean="0"/>
              <a:t>	2° </a:t>
            </a:r>
            <a:r>
              <a:rPr lang="fr-FR" dirty="0"/>
              <a:t>et au </a:t>
            </a:r>
            <a:r>
              <a:rPr lang="fr-FR" i="1" dirty="0"/>
              <a:t>a, b </a:t>
            </a:r>
            <a:r>
              <a:rPr lang="fr-FR" dirty="0"/>
              <a:t>et </a:t>
            </a:r>
            <a:r>
              <a:rPr lang="fr-FR" i="1" dirty="0"/>
              <a:t>c </a:t>
            </a:r>
            <a:r>
              <a:rPr lang="fr-FR" dirty="0"/>
              <a:t>du </a:t>
            </a:r>
            <a:r>
              <a:rPr lang="fr-FR" dirty="0" smtClean="0"/>
              <a:t>3° </a:t>
            </a:r>
            <a:r>
              <a:rPr lang="fr-FR" dirty="0" err="1"/>
              <a:t>cidessus</a:t>
            </a:r>
            <a:r>
              <a:rPr lang="fr-FR" dirty="0"/>
              <a:t>.</a:t>
            </a:r>
          </a:p>
          <a:p>
            <a:endParaRPr lang="fr-FR" dirty="0"/>
          </a:p>
        </p:txBody>
      </p:sp>
    </p:spTree>
    <p:extLst>
      <p:ext uri="{BB962C8B-B14F-4D97-AF65-F5344CB8AC3E}">
        <p14:creationId xmlns:p14="http://schemas.microsoft.com/office/powerpoint/2010/main" val="3681393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699634" y="284813"/>
            <a:ext cx="372249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smtClean="0">
                <a:solidFill>
                  <a:srgbClr val="000000"/>
                </a:solidFill>
                <a:ea typeface="Calibri" pitchFamily="34" charset="0"/>
                <a:cs typeface="Lucida Sans"/>
              </a:rPr>
              <a:t>Le Conseil d’orientation </a:t>
            </a:r>
          </a:p>
          <a:p>
            <a:pPr lvl="0" algn="ctr" fontAlgn="base">
              <a:spcBef>
                <a:spcPct val="0"/>
              </a:spcBef>
              <a:spcAft>
                <a:spcPct val="0"/>
              </a:spcAft>
            </a:pPr>
            <a:r>
              <a:rPr lang="fr-FR" altLang="fr-FR" sz="2400" b="1" dirty="0" smtClean="0">
                <a:solidFill>
                  <a:srgbClr val="000000"/>
                </a:solidFill>
                <a:ea typeface="Calibri" pitchFamily="34" charset="0"/>
                <a:cs typeface="Lucida Sans"/>
              </a:rPr>
              <a:t>scientifique et pédagogique</a:t>
            </a:r>
          </a:p>
        </p:txBody>
      </p:sp>
      <p:sp>
        <p:nvSpPr>
          <p:cNvPr id="5" name="ZoneTexte 4"/>
          <p:cNvSpPr txBox="1"/>
          <p:nvPr/>
        </p:nvSpPr>
        <p:spPr>
          <a:xfrm>
            <a:off x="539552" y="1556792"/>
            <a:ext cx="8208912" cy="5078313"/>
          </a:xfrm>
          <a:prstGeom prst="rect">
            <a:avLst/>
          </a:prstGeom>
          <a:noFill/>
        </p:spPr>
        <p:txBody>
          <a:bodyPr wrap="square" rtlCol="0">
            <a:spAutoFit/>
          </a:bodyPr>
          <a:lstStyle/>
          <a:p>
            <a:r>
              <a:rPr lang="fr-FR" dirty="0"/>
              <a:t>Il  contribue à la réflexion sur les grandes orientations relatives à la politique partenariale et aux activités de formation et de recherche de l'école. </a:t>
            </a:r>
          </a:p>
          <a:p>
            <a:r>
              <a:rPr lang="fr-FR" dirty="0"/>
              <a:t> </a:t>
            </a:r>
          </a:p>
          <a:p>
            <a:r>
              <a:rPr lang="fr-FR" dirty="0" smtClean="0"/>
              <a:t>Il </a:t>
            </a:r>
            <a:r>
              <a:rPr lang="fr-FR" dirty="0"/>
              <a:t>est constitué </a:t>
            </a:r>
            <a:r>
              <a:rPr lang="fr-FR" dirty="0" smtClean="0"/>
              <a:t>:</a:t>
            </a:r>
          </a:p>
          <a:p>
            <a:endParaRPr lang="fr-FR" dirty="0"/>
          </a:p>
          <a:p>
            <a:r>
              <a:rPr lang="fr-FR" dirty="0" smtClean="0"/>
              <a:t>1°) </a:t>
            </a:r>
            <a:r>
              <a:rPr lang="fr-FR" dirty="0"/>
              <a:t>De 50 % de membres de droit représentant, en nombre égal, l’établissement dont relève l’école interne et chacun des établissements partenaires </a:t>
            </a:r>
            <a:r>
              <a:rPr lang="fr-FR" dirty="0" smtClean="0"/>
              <a:t>;</a:t>
            </a:r>
          </a:p>
          <a:p>
            <a:endParaRPr lang="fr-FR" dirty="0"/>
          </a:p>
          <a:p>
            <a:r>
              <a:rPr lang="fr-FR" dirty="0" smtClean="0"/>
              <a:t>2°) </a:t>
            </a:r>
            <a:r>
              <a:rPr lang="fr-FR" dirty="0"/>
              <a:t>De personnalités extérieures désignées pour moitié par le recteur d’académie et pour moitié par </a:t>
            </a:r>
            <a:r>
              <a:rPr lang="fr-FR" dirty="0" smtClean="0"/>
              <a:t>le conseil </a:t>
            </a:r>
            <a:r>
              <a:rPr lang="fr-FR" dirty="0"/>
              <a:t>de l’école</a:t>
            </a:r>
            <a:r>
              <a:rPr lang="fr-FR" dirty="0" smtClean="0"/>
              <a:t>.</a:t>
            </a:r>
          </a:p>
          <a:p>
            <a:endParaRPr lang="fr-FR" dirty="0"/>
          </a:p>
          <a:p>
            <a:r>
              <a:rPr lang="fr-FR" dirty="0"/>
              <a:t>Le conseil élit son président dans les conditions définies par le règlement </a:t>
            </a:r>
            <a:r>
              <a:rPr lang="fr-FR" dirty="0" smtClean="0"/>
              <a:t>intérieur. </a:t>
            </a:r>
          </a:p>
          <a:p>
            <a:endParaRPr lang="fr-FR" dirty="0"/>
          </a:p>
          <a:p>
            <a:endParaRPr lang="fr-FR" dirty="0" smtClean="0"/>
          </a:p>
          <a:p>
            <a:pPr algn="ctr"/>
            <a:r>
              <a:rPr lang="fr-FR" dirty="0" smtClean="0"/>
              <a:t>Le </a:t>
            </a:r>
            <a:r>
              <a:rPr lang="fr-FR" dirty="0"/>
              <a:t>conseil de l’école supérieure du professorat et de l’éducation </a:t>
            </a:r>
            <a:endParaRPr lang="fr-FR" dirty="0" smtClean="0"/>
          </a:p>
          <a:p>
            <a:pPr algn="ctr"/>
            <a:r>
              <a:rPr lang="fr-FR" dirty="0" smtClean="0"/>
              <a:t>et </a:t>
            </a:r>
            <a:r>
              <a:rPr lang="fr-FR" dirty="0"/>
              <a:t>le </a:t>
            </a:r>
            <a:r>
              <a:rPr lang="fr-FR" dirty="0" smtClean="0"/>
              <a:t>conseil d’orientation </a:t>
            </a:r>
            <a:r>
              <a:rPr lang="fr-FR" dirty="0"/>
              <a:t>scientifique et pédagogique </a:t>
            </a:r>
            <a:endParaRPr lang="fr-FR" dirty="0" smtClean="0"/>
          </a:p>
          <a:p>
            <a:pPr algn="ctr"/>
            <a:r>
              <a:rPr lang="fr-FR" dirty="0" smtClean="0"/>
              <a:t>comprennent </a:t>
            </a:r>
            <a:r>
              <a:rPr lang="fr-FR" dirty="0"/>
              <a:t>autant de femmes que d’hommes </a:t>
            </a:r>
          </a:p>
          <a:p>
            <a:endParaRPr lang="fr-FR" dirty="0"/>
          </a:p>
        </p:txBody>
      </p:sp>
    </p:spTree>
    <p:extLst>
      <p:ext uri="{BB962C8B-B14F-4D97-AF65-F5344CB8AC3E}">
        <p14:creationId xmlns:p14="http://schemas.microsoft.com/office/powerpoint/2010/main" val="3433279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43662" y="284813"/>
            <a:ext cx="86344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altLang="fr-FR" sz="2400" b="1" dirty="0" smtClean="0">
                <a:solidFill>
                  <a:srgbClr val="000000"/>
                </a:solidFill>
                <a:ea typeface="Calibri" pitchFamily="34" charset="0"/>
                <a:cs typeface="Lucida Sans"/>
              </a:rPr>
              <a:t>Electeurs et éligibles  : </a:t>
            </a:r>
          </a:p>
          <a:p>
            <a:pPr lvl="0" algn="ctr" fontAlgn="base">
              <a:spcBef>
                <a:spcPct val="0"/>
              </a:spcBef>
              <a:spcAft>
                <a:spcPct val="0"/>
              </a:spcAft>
            </a:pPr>
            <a:r>
              <a:rPr lang="fr-FR" altLang="fr-FR" sz="2400" b="1" dirty="0" smtClean="0">
                <a:solidFill>
                  <a:srgbClr val="000000"/>
                </a:solidFill>
                <a:ea typeface="Calibri" pitchFamily="34" charset="0"/>
                <a:cs typeface="Lucida Sans"/>
              </a:rPr>
              <a:t>des membres de l’UPEC et des partenaires intervenant dans l’ESPE</a:t>
            </a:r>
          </a:p>
        </p:txBody>
      </p:sp>
      <p:sp>
        <p:nvSpPr>
          <p:cNvPr id="5" name="ZoneTexte 4"/>
          <p:cNvSpPr txBox="1"/>
          <p:nvPr/>
        </p:nvSpPr>
        <p:spPr>
          <a:xfrm>
            <a:off x="611560" y="1340768"/>
            <a:ext cx="7920880" cy="4708981"/>
          </a:xfrm>
          <a:prstGeom prst="rect">
            <a:avLst/>
          </a:prstGeom>
          <a:noFill/>
        </p:spPr>
        <p:txBody>
          <a:bodyPr wrap="square" rtlCol="0">
            <a:spAutoFit/>
          </a:bodyPr>
          <a:lstStyle/>
          <a:p>
            <a:r>
              <a:rPr lang="fr-FR" sz="2000" dirty="0" smtClean="0"/>
              <a:t>1°) </a:t>
            </a:r>
            <a:r>
              <a:rPr lang="fr-FR" sz="2000" dirty="0"/>
              <a:t>Les enseignants-chercheurs et personnels assimilés qui participent aux activités de l’école </a:t>
            </a:r>
            <a:r>
              <a:rPr lang="fr-FR" sz="2000" dirty="0" smtClean="0"/>
              <a:t>pour </a:t>
            </a:r>
            <a:r>
              <a:rPr lang="fr-FR" sz="2000" dirty="0"/>
              <a:t>une durée équivalente à au moins  </a:t>
            </a:r>
            <a:r>
              <a:rPr lang="fr-FR" sz="2000" dirty="0" smtClean="0"/>
              <a:t>48 heures </a:t>
            </a:r>
            <a:r>
              <a:rPr lang="fr-FR" sz="2000" dirty="0"/>
              <a:t>de leurs obligations de service annuelles de travaux dirigés ; </a:t>
            </a:r>
          </a:p>
          <a:p>
            <a:r>
              <a:rPr lang="fr-FR" sz="2000" dirty="0"/>
              <a:t> </a:t>
            </a:r>
          </a:p>
          <a:p>
            <a:r>
              <a:rPr lang="fr-FR" sz="2000" dirty="0" smtClean="0"/>
              <a:t>2°) </a:t>
            </a:r>
            <a:r>
              <a:rPr lang="fr-FR" sz="2000" dirty="0"/>
              <a:t>Les autres enseignants et formateurs qui participent aux activités de l’école </a:t>
            </a:r>
            <a:r>
              <a:rPr lang="fr-FR" sz="2000" dirty="0" smtClean="0"/>
              <a:t> </a:t>
            </a:r>
            <a:r>
              <a:rPr lang="fr-FR" sz="2000" dirty="0"/>
              <a:t>pour une durée équivalente à au moins </a:t>
            </a:r>
            <a:r>
              <a:rPr lang="fr-FR" sz="2000" dirty="0" smtClean="0"/>
              <a:t>48 heures  </a:t>
            </a:r>
            <a:r>
              <a:rPr lang="fr-FR" sz="2000" dirty="0"/>
              <a:t>de leurs obligations de service annuelles d’enseignement ;</a:t>
            </a:r>
          </a:p>
          <a:p>
            <a:r>
              <a:rPr lang="fr-FR" sz="2000" dirty="0"/>
              <a:t> </a:t>
            </a:r>
          </a:p>
          <a:p>
            <a:r>
              <a:rPr lang="fr-FR" sz="2000" dirty="0" smtClean="0"/>
              <a:t>3°) </a:t>
            </a:r>
            <a:r>
              <a:rPr lang="fr-FR" sz="2000" dirty="0"/>
              <a:t>Les autres personnels qui participent aux activités de l’école </a:t>
            </a:r>
            <a:r>
              <a:rPr lang="fr-FR" sz="2000" dirty="0" smtClean="0"/>
              <a:t>pour </a:t>
            </a:r>
            <a:r>
              <a:rPr lang="fr-FR" sz="2000" dirty="0"/>
              <a:t>au moins un quart de leurs obligations de service de référence ;</a:t>
            </a:r>
          </a:p>
          <a:p>
            <a:r>
              <a:rPr lang="fr-FR" sz="2000" dirty="0"/>
              <a:t> </a:t>
            </a:r>
          </a:p>
          <a:p>
            <a:r>
              <a:rPr lang="fr-FR" sz="2000" dirty="0" smtClean="0"/>
              <a:t>4°) </a:t>
            </a:r>
            <a:r>
              <a:rPr lang="fr-FR" sz="2000" dirty="0"/>
              <a:t>Les usagers </a:t>
            </a:r>
            <a:r>
              <a:rPr lang="fr-FR" sz="2000" dirty="0" smtClean="0"/>
              <a:t>.</a:t>
            </a:r>
            <a:endParaRPr lang="fr-FR" sz="2000" dirty="0"/>
          </a:p>
          <a:p>
            <a:r>
              <a:rPr lang="fr-FR" sz="2000" dirty="0"/>
              <a:t> </a:t>
            </a:r>
          </a:p>
          <a:p>
            <a:r>
              <a:rPr lang="fr-FR" sz="2000" dirty="0" smtClean="0"/>
              <a:t>Les </a:t>
            </a:r>
            <a:r>
              <a:rPr lang="fr-FR" sz="2000" dirty="0"/>
              <a:t>membres des conseils sont désignés pour un mandat de cinq ans, à l’exception des représentants des usagers dont le mandat est de deux ans</a:t>
            </a:r>
            <a:r>
              <a:rPr lang="fr-FR" sz="2000" dirty="0" smtClean="0"/>
              <a:t>.</a:t>
            </a:r>
            <a:endParaRPr lang="fr-FR" sz="2000" dirty="0"/>
          </a:p>
        </p:txBody>
      </p:sp>
    </p:spTree>
    <p:extLst>
      <p:ext uri="{BB962C8B-B14F-4D97-AF65-F5344CB8AC3E}">
        <p14:creationId xmlns:p14="http://schemas.microsoft.com/office/powerpoint/2010/main" val="2718282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908720"/>
            <a:ext cx="8892480" cy="5472608"/>
          </a:xfrm>
        </p:spPr>
        <p:txBody>
          <a:bodyPr>
            <a:noAutofit/>
          </a:bodyPr>
          <a:lstStyle/>
          <a:p>
            <a:pPr marL="0" indent="0">
              <a:buNone/>
            </a:pPr>
            <a:r>
              <a:rPr lang="fr-FR" sz="1800" dirty="0" smtClean="0"/>
              <a:t>Le </a:t>
            </a:r>
            <a:r>
              <a:rPr lang="fr-FR" sz="1800" dirty="0"/>
              <a:t>directeur de l'école est nommé pour un mandat de cinq ans par arrêté conjoint des ministres chargés de l'enseignement supérieur et de l'éducation nationale, sur proposition du conseil de l'école. </a:t>
            </a:r>
            <a:br>
              <a:rPr lang="fr-FR" sz="1800" dirty="0"/>
            </a:br>
            <a:r>
              <a:rPr lang="fr-FR" sz="1800" dirty="0"/>
              <a:t/>
            </a:r>
            <a:br>
              <a:rPr lang="fr-FR" sz="1800" dirty="0"/>
            </a:br>
            <a:r>
              <a:rPr lang="fr-FR" sz="1800" dirty="0" smtClean="0"/>
              <a:t> </a:t>
            </a:r>
            <a:r>
              <a:rPr lang="fr-FR" sz="1800" dirty="0"/>
              <a:t>Le directeur de l'école prépare les délibérations du conseil de l'école et en assure l'exécution. Il a autorité sur l'ensemble des personnels. </a:t>
            </a:r>
            <a:endParaRPr lang="fr-FR" sz="1800" dirty="0" smtClean="0"/>
          </a:p>
          <a:p>
            <a:pPr marL="0" indent="0">
              <a:buNone/>
            </a:pPr>
            <a:r>
              <a:rPr lang="fr-FR" sz="1600" dirty="0"/>
              <a:t/>
            </a:r>
            <a:br>
              <a:rPr lang="fr-FR" sz="1600" dirty="0"/>
            </a:br>
            <a:r>
              <a:rPr lang="fr-FR" sz="1600" dirty="0" smtClean="0"/>
              <a:t>Il </a:t>
            </a:r>
            <a:r>
              <a:rPr lang="fr-FR" sz="1600" dirty="0"/>
              <a:t>a qualité pour signer, au nom de l'établissement public à caractère scientifique, culturel et professionnel </a:t>
            </a:r>
            <a:r>
              <a:rPr lang="fr-FR" sz="1600" dirty="0" smtClean="0"/>
              <a:t> </a:t>
            </a:r>
            <a:r>
              <a:rPr lang="fr-FR" sz="1600" i="1" dirty="0" smtClean="0"/>
              <a:t>(</a:t>
            </a:r>
            <a:r>
              <a:rPr lang="fr-FR" sz="1600" i="1" dirty="0" err="1" smtClean="0"/>
              <a:t>càd</a:t>
            </a:r>
            <a:r>
              <a:rPr lang="fr-FR" sz="1600" i="1" dirty="0" smtClean="0"/>
              <a:t> l’université) (…)</a:t>
            </a:r>
            <a:r>
              <a:rPr lang="fr-FR" sz="1600" dirty="0" smtClean="0"/>
              <a:t>, </a:t>
            </a:r>
            <a:r>
              <a:rPr lang="fr-FR" sz="1600" dirty="0"/>
              <a:t>les conventions relatives à l'organisation des enseignements. Ces conventions ne peuvent être exécutées qu'après avoir été approuvées par le président de l'établissement public à caractère scientifique, culturel et professionnel </a:t>
            </a:r>
            <a:r>
              <a:rPr lang="fr-FR" sz="1600" dirty="0" smtClean="0"/>
              <a:t>(…)et </a:t>
            </a:r>
            <a:r>
              <a:rPr lang="fr-FR" sz="1600" dirty="0"/>
              <a:t>votées par le conseil d'administration de l'établissement public. </a:t>
            </a:r>
            <a:endParaRPr lang="fr-FR" sz="1600" dirty="0" smtClean="0"/>
          </a:p>
          <a:p>
            <a:pPr marL="0" indent="0">
              <a:buNone/>
            </a:pPr>
            <a:r>
              <a:rPr lang="fr-FR" sz="1600" dirty="0"/>
              <a:t/>
            </a:r>
            <a:br>
              <a:rPr lang="fr-FR" sz="1600" dirty="0"/>
            </a:br>
            <a:r>
              <a:rPr lang="fr-FR" sz="1600" dirty="0" smtClean="0"/>
              <a:t>Le </a:t>
            </a:r>
            <a:r>
              <a:rPr lang="fr-FR" sz="1600" dirty="0"/>
              <a:t>directeur de l'école prépare un document d'orientation politique et budgétaire. Ce rapport est présenté aux instances délibératives des établissements publics d'enseignement supérieur partenaires de l'école supérieure du professorat et de l'éducation au cours du troisième trimestre de l'année civile. </a:t>
            </a:r>
            <a:br>
              <a:rPr lang="fr-FR" sz="1600" dirty="0"/>
            </a:br>
            <a:endParaRPr lang="fr-FR" sz="1600" dirty="0"/>
          </a:p>
          <a:p>
            <a:pPr marL="0" indent="0">
              <a:buNone/>
            </a:pPr>
            <a:r>
              <a:rPr lang="fr-FR" sz="1600" dirty="0" smtClean="0"/>
              <a:t>Le </a:t>
            </a:r>
            <a:r>
              <a:rPr lang="fr-FR" sz="1600" dirty="0"/>
              <a:t>directeur propose une liste de membres des jurys d'examen au président de l'établissement public à caractère scientifique, culturel et professionnel ou de l'établissement public de coopération scientifique pour les formations soumises à examen dispensées dans l'école supérieure du professorat et de l'éducation et, le cas échéant, aux présidents des établissements </a:t>
            </a:r>
            <a:r>
              <a:rPr lang="fr-FR" sz="1600" dirty="0" smtClean="0"/>
              <a:t>partenaires.</a:t>
            </a:r>
            <a:endParaRPr lang="fr-FR" sz="1600" dirty="0"/>
          </a:p>
        </p:txBody>
      </p:sp>
      <p:sp>
        <p:nvSpPr>
          <p:cNvPr id="4" name="ZoneTexte 3"/>
          <p:cNvSpPr txBox="1"/>
          <p:nvPr/>
        </p:nvSpPr>
        <p:spPr>
          <a:xfrm>
            <a:off x="1907704" y="0"/>
            <a:ext cx="5040560" cy="461665"/>
          </a:xfrm>
          <a:prstGeom prst="rect">
            <a:avLst/>
          </a:prstGeom>
          <a:noFill/>
        </p:spPr>
        <p:txBody>
          <a:bodyPr wrap="square" rtlCol="0">
            <a:spAutoFit/>
          </a:bodyPr>
          <a:lstStyle/>
          <a:p>
            <a:pPr algn="ctr"/>
            <a:r>
              <a:rPr lang="fr-FR" sz="2400" b="1" dirty="0" smtClean="0"/>
              <a:t>Le Directeur de l’ESPE</a:t>
            </a:r>
            <a:endParaRPr lang="fr-FR" sz="2400" b="1" dirty="0"/>
          </a:p>
        </p:txBody>
      </p:sp>
    </p:spTree>
    <p:extLst>
      <p:ext uri="{BB962C8B-B14F-4D97-AF65-F5344CB8AC3E}">
        <p14:creationId xmlns:p14="http://schemas.microsoft.com/office/powerpoint/2010/main" val="1173348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Sources :</a:t>
            </a:r>
          </a:p>
          <a:p>
            <a:pPr>
              <a:buFontTx/>
              <a:buChar char="-"/>
            </a:pPr>
            <a:r>
              <a:rPr lang="fr-FR" dirty="0" smtClean="0"/>
              <a:t>Loi  de refondation de l’Ecole </a:t>
            </a:r>
          </a:p>
          <a:p>
            <a:pPr marL="0" indent="0">
              <a:buNone/>
            </a:pPr>
            <a:r>
              <a:rPr lang="fr-FR" sz="2000" dirty="0" smtClean="0">
                <a:hlinkClick r:id="rId2"/>
              </a:rPr>
              <a:t>http</a:t>
            </a:r>
            <a:r>
              <a:rPr lang="fr-FR" sz="2000" dirty="0">
                <a:hlinkClick r:id="rId2"/>
              </a:rPr>
              <a:t>://www.legifrance.gouv.fr/affichTexte.do?cidTexte=JORFTEXT000027677984&amp;dateTexte=&amp;</a:t>
            </a:r>
            <a:r>
              <a:rPr lang="fr-FR" sz="2000" dirty="0" smtClean="0">
                <a:hlinkClick r:id="rId2"/>
              </a:rPr>
              <a:t>categorieLien=id</a:t>
            </a:r>
            <a:endParaRPr lang="fr-FR" sz="2000" dirty="0" smtClean="0"/>
          </a:p>
          <a:p>
            <a:pPr marL="0" indent="0">
              <a:buNone/>
            </a:pPr>
            <a:endParaRPr lang="fr-FR" sz="2000" dirty="0"/>
          </a:p>
          <a:p>
            <a:pPr>
              <a:buFontTx/>
              <a:buChar char="-"/>
            </a:pPr>
            <a:r>
              <a:rPr lang="fr-FR" dirty="0" smtClean="0"/>
              <a:t>Décret du 28 août 2013 sur les Conseils des ESPE</a:t>
            </a:r>
          </a:p>
          <a:p>
            <a:pPr marL="0" indent="0">
              <a:buNone/>
            </a:pPr>
            <a:r>
              <a:rPr lang="fr-FR" sz="2000" dirty="0">
                <a:hlinkClick r:id="rId3"/>
              </a:rPr>
              <a:t>http</a:t>
            </a:r>
            <a:r>
              <a:rPr lang="fr-FR" sz="2000">
                <a:hlinkClick r:id="rId3"/>
              </a:rPr>
              <a:t>://</a:t>
            </a:r>
            <a:r>
              <a:rPr lang="fr-FR" sz="2000" smtClean="0">
                <a:hlinkClick r:id="rId3"/>
              </a:rPr>
              <a:t>www.legifrance.gouv.fr/affichTexte.do?cidTexte=JORFTEXT000027905225</a:t>
            </a:r>
            <a:endParaRPr lang="fr-FR" sz="2000" smtClean="0"/>
          </a:p>
          <a:p>
            <a:pPr marL="0" indent="0">
              <a:buNone/>
            </a:pPr>
            <a:endParaRPr lang="fr-FR" sz="2000" dirty="0"/>
          </a:p>
        </p:txBody>
      </p:sp>
    </p:spTree>
    <p:extLst>
      <p:ext uri="{BB962C8B-B14F-4D97-AF65-F5344CB8AC3E}">
        <p14:creationId xmlns:p14="http://schemas.microsoft.com/office/powerpoint/2010/main" val="1544845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339752" y="1698591"/>
            <a:ext cx="3876556" cy="259228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278030" y="2310659"/>
            <a:ext cx="14904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483202" y="2700208"/>
            <a:ext cx="1080120" cy="584775"/>
          </a:xfrm>
          <a:prstGeom prst="rect">
            <a:avLst/>
          </a:prstGeom>
          <a:noFill/>
        </p:spPr>
        <p:txBody>
          <a:bodyPr wrap="square" rtlCol="0">
            <a:spAutoFit/>
          </a:bodyPr>
          <a:lstStyle/>
          <a:p>
            <a:pPr algn="ctr"/>
            <a:r>
              <a:rPr lang="fr-FR" sz="3200" dirty="0" smtClean="0"/>
              <a:t>ESPE</a:t>
            </a:r>
            <a:endParaRPr lang="fr-FR" sz="3200" dirty="0"/>
          </a:p>
        </p:txBody>
      </p:sp>
      <p:sp>
        <p:nvSpPr>
          <p:cNvPr id="14" name="ZoneTexte 13"/>
          <p:cNvSpPr txBox="1"/>
          <p:nvPr/>
        </p:nvSpPr>
        <p:spPr>
          <a:xfrm>
            <a:off x="2699792" y="2700207"/>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smtClean="0"/>
              <a:t>L’ ESPE</a:t>
            </a:r>
            <a:r>
              <a:rPr lang="fr-FR" sz="2800" b="1" dirty="0"/>
              <a:t> </a:t>
            </a:r>
            <a:r>
              <a:rPr lang="fr-FR" sz="2800" b="1" dirty="0" smtClean="0"/>
              <a:t>est </a:t>
            </a:r>
            <a:r>
              <a:rPr lang="fr-FR" sz="2800" b="1" dirty="0" smtClean="0"/>
              <a:t> </a:t>
            </a:r>
            <a:r>
              <a:rPr lang="fr-FR" sz="2800" b="1" dirty="0"/>
              <a:t>c</a:t>
            </a:r>
            <a:r>
              <a:rPr lang="fr-FR" sz="2800" b="1" dirty="0" smtClean="0"/>
              <a:t>omposante </a:t>
            </a:r>
            <a:r>
              <a:rPr lang="fr-FR" sz="2800" b="1" dirty="0" smtClean="0"/>
              <a:t>de  l’UPEC…</a:t>
            </a:r>
            <a:endParaRPr lang="fr-FR" sz="2800" b="1" dirty="0"/>
          </a:p>
        </p:txBody>
      </p:sp>
    </p:spTree>
    <p:extLst>
      <p:ext uri="{BB962C8B-B14F-4D97-AF65-F5344CB8AC3E}">
        <p14:creationId xmlns:p14="http://schemas.microsoft.com/office/powerpoint/2010/main" val="2097596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2024" y="2382575"/>
            <a:ext cx="3876556" cy="259228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2123728" y="2918656"/>
            <a:ext cx="14904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5580111" y="692696"/>
            <a:ext cx="3332629" cy="1907353"/>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5580112" y="2780927"/>
            <a:ext cx="3379340" cy="193561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5623239" y="4878602"/>
            <a:ext cx="3293086" cy="1883137"/>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339752" y="3284984"/>
            <a:ext cx="1080120" cy="584775"/>
          </a:xfrm>
          <a:prstGeom prst="rect">
            <a:avLst/>
          </a:prstGeom>
          <a:noFill/>
        </p:spPr>
        <p:txBody>
          <a:bodyPr wrap="square" rtlCol="0">
            <a:spAutoFit/>
          </a:bodyPr>
          <a:lstStyle/>
          <a:p>
            <a:pPr algn="ctr"/>
            <a:r>
              <a:rPr lang="fr-FR" sz="3200" dirty="0" smtClean="0"/>
              <a:t>ESPE</a:t>
            </a:r>
            <a:endParaRPr lang="fr-FR" sz="3200" dirty="0"/>
          </a:p>
        </p:txBody>
      </p:sp>
      <p:sp>
        <p:nvSpPr>
          <p:cNvPr id="14" name="ZoneTexte 13"/>
          <p:cNvSpPr txBox="1"/>
          <p:nvPr/>
        </p:nvSpPr>
        <p:spPr>
          <a:xfrm>
            <a:off x="416434" y="3284983"/>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5" name="ZoneTexte 14"/>
          <p:cNvSpPr txBox="1"/>
          <p:nvPr/>
        </p:nvSpPr>
        <p:spPr>
          <a:xfrm>
            <a:off x="6067437" y="1022869"/>
            <a:ext cx="2304256" cy="1077218"/>
          </a:xfrm>
          <a:prstGeom prst="rect">
            <a:avLst/>
          </a:prstGeom>
          <a:noFill/>
        </p:spPr>
        <p:txBody>
          <a:bodyPr wrap="square" rtlCol="0">
            <a:spAutoFit/>
          </a:bodyPr>
          <a:lstStyle/>
          <a:p>
            <a:pPr algn="ctr"/>
            <a:r>
              <a:rPr lang="fr-FR" sz="3200" dirty="0" smtClean="0"/>
              <a:t>Marne la Vallée</a:t>
            </a:r>
            <a:endParaRPr lang="fr-FR" sz="3200" dirty="0"/>
          </a:p>
        </p:txBody>
      </p:sp>
      <p:sp>
        <p:nvSpPr>
          <p:cNvPr id="16" name="ZoneTexte 15"/>
          <p:cNvSpPr txBox="1"/>
          <p:nvPr/>
        </p:nvSpPr>
        <p:spPr>
          <a:xfrm>
            <a:off x="6094297" y="3386331"/>
            <a:ext cx="2304256" cy="584775"/>
          </a:xfrm>
          <a:prstGeom prst="rect">
            <a:avLst/>
          </a:prstGeom>
          <a:noFill/>
        </p:spPr>
        <p:txBody>
          <a:bodyPr wrap="square" rtlCol="0">
            <a:spAutoFit/>
          </a:bodyPr>
          <a:lstStyle/>
          <a:p>
            <a:pPr algn="ctr"/>
            <a:r>
              <a:rPr lang="fr-FR" sz="3200" dirty="0" smtClean="0"/>
              <a:t>Paris VIII</a:t>
            </a:r>
            <a:endParaRPr lang="fr-FR" sz="3200" dirty="0"/>
          </a:p>
        </p:txBody>
      </p:sp>
      <p:sp>
        <p:nvSpPr>
          <p:cNvPr id="17" name="ZoneTexte 16"/>
          <p:cNvSpPr txBox="1"/>
          <p:nvPr/>
        </p:nvSpPr>
        <p:spPr>
          <a:xfrm>
            <a:off x="6073892" y="5527784"/>
            <a:ext cx="2304256" cy="584775"/>
          </a:xfrm>
          <a:prstGeom prst="rect">
            <a:avLst/>
          </a:prstGeom>
          <a:noFill/>
        </p:spPr>
        <p:txBody>
          <a:bodyPr wrap="square" rtlCol="0">
            <a:spAutoFit/>
          </a:bodyPr>
          <a:lstStyle/>
          <a:p>
            <a:pPr algn="ctr"/>
            <a:r>
              <a:rPr lang="fr-FR" sz="3200" dirty="0" smtClean="0"/>
              <a:t>Paris XIII</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a:t>C</a:t>
            </a:r>
            <a:r>
              <a:rPr lang="fr-FR" sz="2800" b="1" dirty="0" smtClean="0"/>
              <a:t>omposante de  l’UPEC    et    ESPE de l’académie de Créteil </a:t>
            </a:r>
            <a:endParaRPr lang="fr-FR" sz="2800" b="1" dirty="0"/>
          </a:p>
        </p:txBody>
      </p:sp>
    </p:spTree>
    <p:extLst>
      <p:ext uri="{BB962C8B-B14F-4D97-AF65-F5344CB8AC3E}">
        <p14:creationId xmlns:p14="http://schemas.microsoft.com/office/powerpoint/2010/main" val="1950899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2024" y="2382575"/>
            <a:ext cx="3876556" cy="259228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2123728" y="2918656"/>
            <a:ext cx="14904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5580111" y="692696"/>
            <a:ext cx="3332629" cy="1907353"/>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5580112" y="2780927"/>
            <a:ext cx="3379340" cy="193561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5623239" y="4878602"/>
            <a:ext cx="3293086" cy="1883137"/>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339752" y="3284984"/>
            <a:ext cx="1080120" cy="584775"/>
          </a:xfrm>
          <a:prstGeom prst="rect">
            <a:avLst/>
          </a:prstGeom>
          <a:noFill/>
        </p:spPr>
        <p:txBody>
          <a:bodyPr wrap="square" rtlCol="0">
            <a:spAutoFit/>
          </a:bodyPr>
          <a:lstStyle/>
          <a:p>
            <a:pPr algn="ctr"/>
            <a:r>
              <a:rPr lang="fr-FR" sz="3200" dirty="0" smtClean="0"/>
              <a:t>ESPE</a:t>
            </a:r>
            <a:endParaRPr lang="fr-FR" sz="3200" dirty="0"/>
          </a:p>
        </p:txBody>
      </p:sp>
      <p:sp>
        <p:nvSpPr>
          <p:cNvPr id="14" name="ZoneTexte 13"/>
          <p:cNvSpPr txBox="1"/>
          <p:nvPr/>
        </p:nvSpPr>
        <p:spPr>
          <a:xfrm>
            <a:off x="416434" y="3284983"/>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5" name="ZoneTexte 14"/>
          <p:cNvSpPr txBox="1"/>
          <p:nvPr/>
        </p:nvSpPr>
        <p:spPr>
          <a:xfrm>
            <a:off x="6067437" y="1022869"/>
            <a:ext cx="2304256" cy="1077218"/>
          </a:xfrm>
          <a:prstGeom prst="rect">
            <a:avLst/>
          </a:prstGeom>
          <a:noFill/>
        </p:spPr>
        <p:txBody>
          <a:bodyPr wrap="square" rtlCol="0">
            <a:spAutoFit/>
          </a:bodyPr>
          <a:lstStyle/>
          <a:p>
            <a:pPr algn="ctr"/>
            <a:r>
              <a:rPr lang="fr-FR" sz="3200" dirty="0" smtClean="0"/>
              <a:t>Marne la Vallée</a:t>
            </a:r>
            <a:endParaRPr lang="fr-FR" sz="3200" dirty="0"/>
          </a:p>
        </p:txBody>
      </p:sp>
      <p:sp>
        <p:nvSpPr>
          <p:cNvPr id="16" name="ZoneTexte 15"/>
          <p:cNvSpPr txBox="1"/>
          <p:nvPr/>
        </p:nvSpPr>
        <p:spPr>
          <a:xfrm>
            <a:off x="6094297" y="3386331"/>
            <a:ext cx="2304256" cy="584775"/>
          </a:xfrm>
          <a:prstGeom prst="rect">
            <a:avLst/>
          </a:prstGeom>
          <a:noFill/>
        </p:spPr>
        <p:txBody>
          <a:bodyPr wrap="square" rtlCol="0">
            <a:spAutoFit/>
          </a:bodyPr>
          <a:lstStyle/>
          <a:p>
            <a:pPr algn="ctr"/>
            <a:r>
              <a:rPr lang="fr-FR" sz="3200" dirty="0" smtClean="0"/>
              <a:t>Paris VIII</a:t>
            </a:r>
            <a:endParaRPr lang="fr-FR" sz="3200" dirty="0"/>
          </a:p>
        </p:txBody>
      </p:sp>
      <p:sp>
        <p:nvSpPr>
          <p:cNvPr id="17" name="ZoneTexte 16"/>
          <p:cNvSpPr txBox="1"/>
          <p:nvPr/>
        </p:nvSpPr>
        <p:spPr>
          <a:xfrm>
            <a:off x="6073892" y="5527784"/>
            <a:ext cx="2304256" cy="584775"/>
          </a:xfrm>
          <a:prstGeom prst="rect">
            <a:avLst/>
          </a:prstGeom>
          <a:noFill/>
        </p:spPr>
        <p:txBody>
          <a:bodyPr wrap="square" rtlCol="0">
            <a:spAutoFit/>
          </a:bodyPr>
          <a:lstStyle/>
          <a:p>
            <a:pPr algn="ctr"/>
            <a:r>
              <a:rPr lang="fr-FR" sz="3200" dirty="0" smtClean="0"/>
              <a:t>Paris XIII</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a:t>C</a:t>
            </a:r>
            <a:r>
              <a:rPr lang="fr-FR" sz="2800" b="1" dirty="0" smtClean="0"/>
              <a:t>omposante de  l’UPEC    et    ESPE de l’académie de Créteil </a:t>
            </a:r>
            <a:endParaRPr lang="fr-FR" sz="2800" b="1" dirty="0"/>
          </a:p>
        </p:txBody>
      </p:sp>
      <p:cxnSp>
        <p:nvCxnSpPr>
          <p:cNvPr id="21" name="Connecteur droit avec flèche 20"/>
          <p:cNvCxnSpPr>
            <a:stCxn id="9" idx="6"/>
          </p:cNvCxnSpPr>
          <p:nvPr/>
        </p:nvCxnSpPr>
        <p:spPr>
          <a:xfrm flipV="1">
            <a:off x="3614192" y="3577371"/>
            <a:ext cx="1965920" cy="25361"/>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2" name="Connecteur droit avec flèche 21"/>
          <p:cNvCxnSpPr/>
          <p:nvPr/>
        </p:nvCxnSpPr>
        <p:spPr>
          <a:xfrm>
            <a:off x="3614192" y="3678719"/>
            <a:ext cx="2009047" cy="2141451"/>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6" name="Connecteur droit avec flèche 25"/>
          <p:cNvCxnSpPr>
            <a:endCxn id="10" idx="2"/>
          </p:cNvCxnSpPr>
          <p:nvPr/>
        </p:nvCxnSpPr>
        <p:spPr>
          <a:xfrm flipV="1">
            <a:off x="3614192" y="1646373"/>
            <a:ext cx="1965919" cy="193099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97596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2024" y="2382575"/>
            <a:ext cx="3876556" cy="2592288"/>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270952" y="825479"/>
            <a:ext cx="2832440" cy="116336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2123728" y="2918656"/>
            <a:ext cx="14904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5580111" y="692696"/>
            <a:ext cx="3332629" cy="1907353"/>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5580112" y="2780927"/>
            <a:ext cx="3379340" cy="193561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5623239" y="4878602"/>
            <a:ext cx="3293086" cy="1883137"/>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339752" y="3284984"/>
            <a:ext cx="1080120" cy="584775"/>
          </a:xfrm>
          <a:prstGeom prst="rect">
            <a:avLst/>
          </a:prstGeom>
          <a:noFill/>
        </p:spPr>
        <p:txBody>
          <a:bodyPr wrap="square" rtlCol="0">
            <a:spAutoFit/>
          </a:bodyPr>
          <a:lstStyle/>
          <a:p>
            <a:pPr algn="ctr"/>
            <a:r>
              <a:rPr lang="fr-FR" sz="3200" dirty="0" smtClean="0"/>
              <a:t>ESPE</a:t>
            </a:r>
            <a:endParaRPr lang="fr-FR" sz="3200" dirty="0"/>
          </a:p>
        </p:txBody>
      </p:sp>
      <p:sp>
        <p:nvSpPr>
          <p:cNvPr id="14" name="ZoneTexte 13"/>
          <p:cNvSpPr txBox="1"/>
          <p:nvPr/>
        </p:nvSpPr>
        <p:spPr>
          <a:xfrm>
            <a:off x="416434" y="3284983"/>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5" name="ZoneTexte 14"/>
          <p:cNvSpPr txBox="1"/>
          <p:nvPr/>
        </p:nvSpPr>
        <p:spPr>
          <a:xfrm>
            <a:off x="6067437" y="1022869"/>
            <a:ext cx="2304256" cy="1077218"/>
          </a:xfrm>
          <a:prstGeom prst="rect">
            <a:avLst/>
          </a:prstGeom>
          <a:noFill/>
        </p:spPr>
        <p:txBody>
          <a:bodyPr wrap="square" rtlCol="0">
            <a:spAutoFit/>
          </a:bodyPr>
          <a:lstStyle/>
          <a:p>
            <a:pPr algn="ctr"/>
            <a:r>
              <a:rPr lang="fr-FR" sz="3200" dirty="0" smtClean="0"/>
              <a:t>Marne la Vallée</a:t>
            </a:r>
            <a:endParaRPr lang="fr-FR" sz="3200" dirty="0"/>
          </a:p>
        </p:txBody>
      </p:sp>
      <p:sp>
        <p:nvSpPr>
          <p:cNvPr id="16" name="ZoneTexte 15"/>
          <p:cNvSpPr txBox="1"/>
          <p:nvPr/>
        </p:nvSpPr>
        <p:spPr>
          <a:xfrm>
            <a:off x="6094297" y="3386331"/>
            <a:ext cx="2304256" cy="584775"/>
          </a:xfrm>
          <a:prstGeom prst="rect">
            <a:avLst/>
          </a:prstGeom>
          <a:noFill/>
        </p:spPr>
        <p:txBody>
          <a:bodyPr wrap="square" rtlCol="0">
            <a:spAutoFit/>
          </a:bodyPr>
          <a:lstStyle/>
          <a:p>
            <a:pPr algn="ctr"/>
            <a:r>
              <a:rPr lang="fr-FR" sz="3200" dirty="0" smtClean="0"/>
              <a:t>Paris VIII</a:t>
            </a:r>
            <a:endParaRPr lang="fr-FR" sz="3200" dirty="0"/>
          </a:p>
        </p:txBody>
      </p:sp>
      <p:sp>
        <p:nvSpPr>
          <p:cNvPr id="17" name="ZoneTexte 16"/>
          <p:cNvSpPr txBox="1"/>
          <p:nvPr/>
        </p:nvSpPr>
        <p:spPr>
          <a:xfrm>
            <a:off x="6073892" y="5527784"/>
            <a:ext cx="2304256" cy="584775"/>
          </a:xfrm>
          <a:prstGeom prst="rect">
            <a:avLst/>
          </a:prstGeom>
          <a:noFill/>
        </p:spPr>
        <p:txBody>
          <a:bodyPr wrap="square" rtlCol="0">
            <a:spAutoFit/>
          </a:bodyPr>
          <a:lstStyle/>
          <a:p>
            <a:pPr algn="ctr"/>
            <a:r>
              <a:rPr lang="fr-FR" sz="3200" dirty="0" smtClean="0"/>
              <a:t>Paris XIII</a:t>
            </a:r>
            <a:endParaRPr lang="fr-FR" sz="3200" dirty="0"/>
          </a:p>
        </p:txBody>
      </p:sp>
      <p:sp>
        <p:nvSpPr>
          <p:cNvPr id="18" name="ZoneTexte 17"/>
          <p:cNvSpPr txBox="1"/>
          <p:nvPr/>
        </p:nvSpPr>
        <p:spPr>
          <a:xfrm>
            <a:off x="535044" y="1017197"/>
            <a:ext cx="2304256" cy="584775"/>
          </a:xfrm>
          <a:prstGeom prst="rect">
            <a:avLst/>
          </a:prstGeom>
          <a:noFill/>
        </p:spPr>
        <p:txBody>
          <a:bodyPr wrap="square" rtlCol="0">
            <a:spAutoFit/>
          </a:bodyPr>
          <a:lstStyle/>
          <a:p>
            <a:pPr algn="ctr"/>
            <a:r>
              <a:rPr lang="fr-FR" sz="3200" dirty="0" smtClean="0"/>
              <a:t>Rectorat</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a:t>C</a:t>
            </a:r>
            <a:r>
              <a:rPr lang="fr-FR" sz="2800" b="1" dirty="0" smtClean="0"/>
              <a:t>omposante de  l’UPEC    et    ESPE de l’académie de Créteil </a:t>
            </a:r>
            <a:endParaRPr lang="fr-FR" sz="2800" b="1" dirty="0"/>
          </a:p>
        </p:txBody>
      </p:sp>
      <p:cxnSp>
        <p:nvCxnSpPr>
          <p:cNvPr id="21" name="Connecteur droit avec flèche 20"/>
          <p:cNvCxnSpPr>
            <a:stCxn id="9" idx="6"/>
          </p:cNvCxnSpPr>
          <p:nvPr/>
        </p:nvCxnSpPr>
        <p:spPr>
          <a:xfrm flipV="1">
            <a:off x="3614192" y="3577371"/>
            <a:ext cx="1965920" cy="25361"/>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2" name="Connecteur droit avec flèche 21"/>
          <p:cNvCxnSpPr/>
          <p:nvPr/>
        </p:nvCxnSpPr>
        <p:spPr>
          <a:xfrm>
            <a:off x="3614192" y="3678719"/>
            <a:ext cx="2009047" cy="2141451"/>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6" name="Connecteur droit avec flèche 25"/>
          <p:cNvCxnSpPr>
            <a:endCxn id="10" idx="2"/>
          </p:cNvCxnSpPr>
          <p:nvPr/>
        </p:nvCxnSpPr>
        <p:spPr>
          <a:xfrm flipV="1">
            <a:off x="3614192" y="1646373"/>
            <a:ext cx="1965919" cy="193099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9" name="Connecteur droit avec flèche 28"/>
          <p:cNvCxnSpPr>
            <a:stCxn id="5" idx="2"/>
            <a:endCxn id="9" idx="0"/>
          </p:cNvCxnSpPr>
          <p:nvPr/>
        </p:nvCxnSpPr>
        <p:spPr>
          <a:xfrm>
            <a:off x="1687172" y="1988840"/>
            <a:ext cx="1181788" cy="929816"/>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20338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L’ESPE est une composante de l’UPEC</a:t>
            </a:r>
          </a:p>
          <a:p>
            <a:r>
              <a:rPr lang="fr-FR" dirty="0" smtClean="0"/>
              <a:t>Ses personnels, comme ceux des autres composantes de l’UPEC, peuvent être représentés dans les différents conseils de l’université : les trois conseils centraux et deux comités.</a:t>
            </a:r>
          </a:p>
          <a:p>
            <a:pPr marL="0" indent="0">
              <a:buNone/>
            </a:pPr>
            <a:endParaRPr lang="fr-FR" dirty="0"/>
          </a:p>
        </p:txBody>
      </p:sp>
    </p:spTree>
    <p:extLst>
      <p:ext uri="{BB962C8B-B14F-4D97-AF65-F5344CB8AC3E}">
        <p14:creationId xmlns:p14="http://schemas.microsoft.com/office/powerpoint/2010/main" val="4245344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899592" y="764703"/>
            <a:ext cx="7056784" cy="5112569"/>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5563322" y="1626583"/>
            <a:ext cx="14904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5768494" y="2018271"/>
            <a:ext cx="1080120" cy="584775"/>
          </a:xfrm>
          <a:prstGeom prst="rect">
            <a:avLst/>
          </a:prstGeom>
          <a:noFill/>
        </p:spPr>
        <p:txBody>
          <a:bodyPr wrap="square" rtlCol="0">
            <a:spAutoFit/>
          </a:bodyPr>
          <a:lstStyle/>
          <a:p>
            <a:pPr algn="ctr"/>
            <a:r>
              <a:rPr lang="fr-FR" sz="3200" dirty="0" smtClean="0"/>
              <a:t>ESPE</a:t>
            </a:r>
            <a:endParaRPr lang="fr-FR" sz="3200" dirty="0"/>
          </a:p>
        </p:txBody>
      </p:sp>
      <p:sp>
        <p:nvSpPr>
          <p:cNvPr id="14" name="ZoneTexte 13"/>
          <p:cNvSpPr txBox="1"/>
          <p:nvPr/>
        </p:nvSpPr>
        <p:spPr>
          <a:xfrm>
            <a:off x="2159732" y="2310658"/>
            <a:ext cx="1080120" cy="584775"/>
          </a:xfrm>
          <a:prstGeom prst="rect">
            <a:avLst/>
          </a:prstGeom>
          <a:noFill/>
        </p:spPr>
        <p:txBody>
          <a:bodyPr wrap="square" rtlCol="0">
            <a:spAutoFit/>
          </a:bodyPr>
          <a:lstStyle/>
          <a:p>
            <a:pPr algn="ctr"/>
            <a:r>
              <a:rPr lang="fr-FR" sz="3200" dirty="0" smtClean="0"/>
              <a:t>UPEC</a:t>
            </a:r>
            <a:endParaRPr lang="fr-FR" sz="3200" dirty="0"/>
          </a:p>
        </p:txBody>
      </p:sp>
      <p:sp>
        <p:nvSpPr>
          <p:cNvPr id="19" name="ZoneTexte 18"/>
          <p:cNvSpPr txBox="1"/>
          <p:nvPr/>
        </p:nvSpPr>
        <p:spPr>
          <a:xfrm flipH="1">
            <a:off x="21048" y="49607"/>
            <a:ext cx="9122952" cy="523220"/>
          </a:xfrm>
          <a:prstGeom prst="rect">
            <a:avLst/>
          </a:prstGeom>
          <a:noFill/>
        </p:spPr>
        <p:txBody>
          <a:bodyPr wrap="square" rtlCol="0">
            <a:spAutoFit/>
          </a:bodyPr>
          <a:lstStyle/>
          <a:p>
            <a:r>
              <a:rPr lang="fr-FR" sz="2800" b="1" dirty="0" smtClean="0"/>
              <a:t>ESPE, Composante de  l’UPEC…</a:t>
            </a:r>
            <a:endParaRPr lang="fr-FR" sz="2800" b="1" dirty="0"/>
          </a:p>
        </p:txBody>
      </p:sp>
      <p:sp>
        <p:nvSpPr>
          <p:cNvPr id="2" name="Rectangle à coins arrondis 1"/>
          <p:cNvSpPr/>
          <p:nvPr/>
        </p:nvSpPr>
        <p:spPr>
          <a:xfrm>
            <a:off x="2411760" y="3140969"/>
            <a:ext cx="4176464" cy="22322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8308" y="3320987"/>
            <a:ext cx="3888432" cy="2339102"/>
          </a:xfrm>
          <a:prstGeom prst="rect">
            <a:avLst/>
          </a:prstGeom>
          <a:noFill/>
        </p:spPr>
        <p:txBody>
          <a:bodyPr wrap="square" rtlCol="0">
            <a:spAutoFit/>
          </a:bodyPr>
          <a:lstStyle/>
          <a:p>
            <a:r>
              <a:rPr lang="fr-FR" sz="2000" dirty="0" smtClean="0"/>
              <a:t>12 autres composantes</a:t>
            </a:r>
          </a:p>
          <a:p>
            <a:pPr marL="285750" indent="-285750">
              <a:buFontTx/>
              <a:buChar char="-"/>
            </a:pPr>
            <a:r>
              <a:rPr lang="fr-FR" dirty="0" smtClean="0"/>
              <a:t>7 UFR (AEI, Droit, LLSH, Médecine, </a:t>
            </a:r>
            <a:r>
              <a:rPr lang="fr-FR" dirty="0" err="1" smtClean="0"/>
              <a:t>Sc</a:t>
            </a:r>
            <a:r>
              <a:rPr lang="fr-FR" dirty="0" smtClean="0"/>
              <a:t> Eco Gestion, SESS-STAPS, </a:t>
            </a:r>
            <a:r>
              <a:rPr lang="fr-FR" dirty="0" err="1" smtClean="0"/>
              <a:t>Sc</a:t>
            </a:r>
            <a:r>
              <a:rPr lang="fr-FR" dirty="0" smtClean="0"/>
              <a:t>  et Techno)</a:t>
            </a:r>
          </a:p>
          <a:p>
            <a:pPr marL="285750" indent="-285750">
              <a:buFontTx/>
              <a:buChar char="-"/>
            </a:pPr>
            <a:r>
              <a:rPr lang="fr-FR" dirty="0" smtClean="0"/>
              <a:t>4 Instituts (IPAG,  IUP, IUT Créteil, IUT Sénart-Fontainebleau)</a:t>
            </a:r>
          </a:p>
          <a:p>
            <a:pPr marL="285750" indent="-285750">
              <a:buFontTx/>
              <a:buChar char="-"/>
            </a:pPr>
            <a:r>
              <a:rPr lang="fr-FR" dirty="0" smtClean="0"/>
              <a:t>Observatoire des </a:t>
            </a:r>
            <a:r>
              <a:rPr lang="fr-FR" dirty="0" err="1" smtClean="0"/>
              <a:t>Sc</a:t>
            </a:r>
            <a:r>
              <a:rPr lang="fr-FR" dirty="0" smtClean="0"/>
              <a:t> de l’Univers</a:t>
            </a:r>
          </a:p>
          <a:p>
            <a:pPr marL="285750" indent="-285750">
              <a:buFontTx/>
              <a:buChar char="-"/>
            </a:pPr>
            <a:endParaRPr lang="fr-FR" dirty="0"/>
          </a:p>
        </p:txBody>
      </p:sp>
    </p:spTree>
    <p:extLst>
      <p:ext uri="{BB962C8B-B14F-4D97-AF65-F5344CB8AC3E}">
        <p14:creationId xmlns:p14="http://schemas.microsoft.com/office/powerpoint/2010/main" val="2205300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TotalTime>
  <Words>771</Words>
  <Application>Microsoft Office PowerPoint</Application>
  <PresentationFormat>Affichage à l'écran (4:3)</PresentationFormat>
  <Paragraphs>215</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ESPE : Composante de l’UPEC et ESPE de l’académie de Créteil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Marie-Albane</dc:creator>
  <cp:lastModifiedBy>Marie-Albane</cp:lastModifiedBy>
  <cp:revision>39</cp:revision>
  <dcterms:created xsi:type="dcterms:W3CDTF">2013-09-22T14:02:58Z</dcterms:created>
  <dcterms:modified xsi:type="dcterms:W3CDTF">2013-09-29T21:22:25Z</dcterms:modified>
</cp:coreProperties>
</file>