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Default Extension="xls" ContentType="application/vnd.ms-exce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Default Extension="vml" ContentType="application/vnd.openxmlformats-officedocument.vmlDrawing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8" r:id="rId3"/>
    <p:sldId id="281" r:id="rId4"/>
    <p:sldId id="279" r:id="rId5"/>
    <p:sldId id="282" r:id="rId6"/>
    <p:sldId id="280" r:id="rId7"/>
    <p:sldId id="257" r:id="rId8"/>
    <p:sldId id="287" r:id="rId9"/>
    <p:sldId id="271" r:id="rId10"/>
    <p:sldId id="258" r:id="rId11"/>
    <p:sldId id="259" r:id="rId12"/>
    <p:sldId id="260" r:id="rId13"/>
    <p:sldId id="275" r:id="rId14"/>
    <p:sldId id="277" r:id="rId15"/>
    <p:sldId id="276" r:id="rId16"/>
    <p:sldId id="283" r:id="rId17"/>
    <p:sldId id="261" r:id="rId18"/>
    <p:sldId id="272" r:id="rId19"/>
    <p:sldId id="273" r:id="rId20"/>
    <p:sldId id="263" r:id="rId21"/>
    <p:sldId id="269" r:id="rId22"/>
    <p:sldId id="274" r:id="rId23"/>
    <p:sldId id="284" r:id="rId24"/>
    <p:sldId id="285" r:id="rId25"/>
    <p:sldId id="265" r:id="rId26"/>
    <p:sldId id="286" r:id="rId27"/>
  </p:sldIdLst>
  <p:sldSz cx="10080625" cy="7559675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381" userDrawn="1">
          <p15:clr>
            <a:srgbClr val="A4A3A4"/>
          </p15:clr>
        </p15:guide>
        <p15:guide id="2" pos="31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CD001C"/>
    <a:srgbClr val="00003C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67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-1440" y="-55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8CAC57D5-51A7-4117-A2AE-0F545904788B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fr-FR" sz="140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5896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B0618B47-178A-4203-8AA1-2E491F7A1971}" type="slidenum">
              <a:rPr/>
              <a:pPr lvl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29849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fr-FR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820D923-0C77-4245-8240-567D892353DD}" type="slidenum">
              <a:rPr/>
              <a:pPr lvl="0"/>
              <a:t>1</a:t>
            </a:fld>
            <a:endParaRPr lang="fr-FR" dirty="0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BB08203-9756-4746-98A7-2D209EBBDBA5}" type="slidenum">
              <a:rPr/>
              <a:pPr lvl="0"/>
              <a:t>12</a:t>
            </a:fld>
            <a:endParaRPr lang="fr-FR" dirty="0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fr-FR" dirty="0" smtClean="0"/>
              <a:t>Échelon 5 de la CE est spécial et contingenté à 20% du grade soit 2%</a:t>
            </a:r>
            <a:r>
              <a:rPr lang="fr-FR" baseline="0" dirty="0" smtClean="0"/>
              <a:t> du corps</a:t>
            </a:r>
            <a:endParaRPr lang="fr-F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BB08203-9756-4746-98A7-2D209EBBDBA5}" type="slidenum">
              <a:rPr/>
              <a:pPr lvl="0"/>
              <a:t>13</a:t>
            </a:fld>
            <a:endParaRPr lang="fr-FR" dirty="0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fr-FR" dirty="0" smtClean="0"/>
              <a:t>HC accessible dès le 9</a:t>
            </a:r>
            <a:r>
              <a:rPr lang="fr-FR" baseline="30000" dirty="0" smtClean="0"/>
              <a:t>e</a:t>
            </a:r>
            <a:r>
              <a:rPr lang="fr-FR" dirty="0" smtClean="0"/>
              <a:t> échelon de</a:t>
            </a:r>
            <a:r>
              <a:rPr lang="fr-FR" baseline="0" dirty="0" smtClean="0"/>
              <a:t> la CN avec 2 années d’ancienneté</a:t>
            </a:r>
            <a:endParaRPr lang="fr-F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E8F99D7-0CE3-411C-BCED-B7DCBA5B64DD}" type="slidenum">
              <a:rPr/>
              <a:pPr lvl="0"/>
              <a:t>14</a:t>
            </a:fld>
            <a:endParaRPr lang="fr-FR" dirty="0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BB08203-9756-4746-98A7-2D209EBBDBA5}" type="slidenum">
              <a:rPr/>
              <a:pPr lvl="0"/>
              <a:t>15</a:t>
            </a:fld>
            <a:endParaRPr lang="fr-FR" dirty="0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BB08203-9756-4746-98A7-2D209EBBDBA5}" type="slidenum">
              <a:rPr/>
              <a:pPr lvl="0"/>
              <a:t>16</a:t>
            </a:fld>
            <a:endParaRPr lang="fr-FR" dirty="0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2543A6A-8562-4D0E-B84A-F53ED0EBEFE3}" type="slidenum">
              <a:rPr/>
              <a:pPr lvl="0"/>
              <a:t>17</a:t>
            </a:fld>
            <a:endParaRPr lang="fr-FR" dirty="0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ED3307E-8DCB-404B-A784-92ADEC88D7EA}" type="slidenum">
              <a:rPr/>
              <a:pPr lvl="0"/>
              <a:t>18</a:t>
            </a:fld>
            <a:endParaRPr lang="fr-FR" dirty="0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fr-FR" dirty="0" smtClean="0"/>
              <a:t>Passage automatique en HC pour tous les PRCE avec 3 ans d’ancienneté dans le 11</a:t>
            </a:r>
            <a:r>
              <a:rPr lang="fr-FR" baseline="30000" dirty="0" smtClean="0"/>
              <a:t>e</a:t>
            </a:r>
            <a:r>
              <a:rPr lang="fr-FR" dirty="0" smtClean="0"/>
              <a:t> échelon de la CN</a:t>
            </a:r>
            <a:endParaRPr lang="fr-FR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1718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ED3307E-8DCB-404B-A784-92ADEC88D7EA}" type="slidenum">
              <a:rPr/>
              <a:pPr lvl="0"/>
              <a:t>19</a:t>
            </a:fld>
            <a:endParaRPr lang="fr-FR" dirty="0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fr-FR" dirty="0" smtClean="0"/>
              <a:t>Nous continuons à négocier pour que contingentement pour l’accès à la Classe exceptionnel</a:t>
            </a:r>
            <a:r>
              <a:rPr lang="fr-FR" baseline="0" dirty="0" smtClean="0"/>
              <a:t> concerne bien tous les enseignants du sup et que l’accès à l’échelon spécial pour les MCF se fasse sans malthusianisme et référence à l’excellence limitée mais bien sur l’ensemble de la carrière et des missions.</a:t>
            </a:r>
            <a:endParaRPr lang="fr-FR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9439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9AED86A-D4F1-45F7-A3EF-A45EAEE8ABE2}" type="slidenum">
              <a:rPr/>
              <a:pPr lvl="0"/>
              <a:t>20</a:t>
            </a:fld>
            <a:endParaRPr lang="fr-FR" dirty="0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9AED86A-D4F1-45F7-A3EF-A45EAEE8ABE2}" type="slidenum">
              <a:rPr/>
              <a:pPr lvl="0"/>
              <a:t>21</a:t>
            </a:fld>
            <a:endParaRPr lang="fr-FR" dirty="0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5762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2000" b="0" i="0" u="none" strike="noStrike" kern="1200" cap="none" dirty="0" smtClean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rPr>
              <a:t>Depuis le 1er janvier 2017, un salarié payé au SMIC mensuel pour un temps plein (35H) touche près de 1.150 euros net par mois, soit 1.480,27 euros brut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0618B47-178A-4203-8AA1-2E491F7A1971}" type="slidenum">
              <a:rPr lang="fr-FR" smtClean="0"/>
              <a:pPr lvl="0"/>
              <a:t>2</a:t>
            </a:fld>
            <a:endParaRPr lang="fr-F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76AF5BD-D0D3-4672-894B-0F1897C5D53F}" type="slidenum">
              <a:rPr/>
              <a:pPr lvl="0"/>
              <a:t>22</a:t>
            </a:fld>
            <a:endParaRPr lang="fr-FR" dirty="0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68835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76AF5BD-D0D3-4672-894B-0F1897C5D53F}" type="slidenum">
              <a:rPr/>
              <a:pPr lvl="0"/>
              <a:t>23</a:t>
            </a:fld>
            <a:endParaRPr lang="fr-FR" dirty="0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fr-FR" dirty="0" smtClean="0"/>
              <a:t>Le SNESUP FSU a déposé 46 amendements</a:t>
            </a:r>
            <a:endParaRPr lang="fr-FR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68835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76AF5BD-D0D3-4672-894B-0F1897C5D53F}" type="slidenum">
              <a:rPr/>
              <a:pPr lvl="0"/>
              <a:t>24</a:t>
            </a:fld>
            <a:endParaRPr lang="fr-FR" dirty="0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fr-FR" dirty="0" smtClean="0"/>
              <a:t>Le SNESUP FSU a déposé 46 amendements</a:t>
            </a:r>
            <a:endParaRPr lang="fr-FR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68835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76AF5BD-D0D3-4672-894B-0F1897C5D53F}" type="slidenum">
              <a:rPr/>
              <a:pPr lvl="0"/>
              <a:t>25</a:t>
            </a:fld>
            <a:endParaRPr lang="fr-FR" dirty="0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76AF5BD-D0D3-4672-894B-0F1897C5D53F}" type="slidenum">
              <a:rPr/>
              <a:pPr lvl="0"/>
              <a:t>26</a:t>
            </a:fld>
            <a:endParaRPr lang="fr-FR" dirty="0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41€/h dans le sup</a:t>
            </a:r>
            <a:r>
              <a:rPr lang="fr-FR" baseline="0" dirty="0" smtClean="0"/>
              <a:t> ; </a:t>
            </a:r>
            <a:r>
              <a:rPr lang="fr-FR" dirty="0" smtClean="0"/>
              <a:t>Jusqu’à 58€/h en lycée et 123€/h en classe préparatoire</a:t>
            </a:r>
          </a:p>
          <a:p>
            <a:pPr marL="216000" marR="0" lvl="0" indent="-21600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srgbClr val="000000"/>
                </a:solidFill>
                <a:latin typeface="Arial" pitchFamily="18"/>
                <a:ea typeface="Arial" pitchFamily="18"/>
                <a:cs typeface="Arial" pitchFamily="18"/>
              </a:rPr>
              <a:t>Les heures supplémentaires effectuées par les enseignants chercheurs représentent plus de 4800 emplois (heures assurées par les EC hors santé et PRAG et payées 10€/h réelle, source : </a:t>
            </a:r>
            <a:r>
              <a:rPr lang="fr-FR" sz="2000" dirty="0" smtClean="0">
                <a:solidFill>
                  <a:srgbClr val="000000"/>
                </a:solidFill>
                <a:latin typeface="Arial" pitchFamily="18"/>
                <a:ea typeface="Arial" pitchFamily="18"/>
                <a:cs typeface="Arial" pitchFamily="18"/>
              </a:rPr>
              <a:t>Rapport IGAENR 2014</a:t>
            </a:r>
            <a:r>
              <a:rPr lang="fr-FR" dirty="0" smtClean="0">
                <a:solidFill>
                  <a:srgbClr val="000000"/>
                </a:solidFill>
                <a:latin typeface="Arial" pitchFamily="18"/>
                <a:ea typeface="Arial" pitchFamily="18"/>
                <a:cs typeface="Arial" pitchFamily="18"/>
              </a:rPr>
              <a:t>).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0618B47-178A-4203-8AA1-2E491F7A1971}" type="slidenum">
              <a:rPr lang="fr-FR" smtClean="0"/>
              <a:pPr lvl="0"/>
              <a:t>4</a:t>
            </a:fld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Aujourd’hui  PR2 =A, PR1=C, PR CE=E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0618B47-178A-4203-8AA1-2E491F7A1971}" type="slidenum">
              <a:rPr lang="fr-FR" smtClean="0"/>
              <a:pPr lvl="0"/>
              <a:t>6</a:t>
            </a:fld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ED3307E-8DCB-404B-A784-92ADEC88D7EA}" type="slidenum">
              <a:rPr/>
              <a:pPr lvl="0"/>
              <a:t>7</a:t>
            </a:fld>
            <a:endParaRPr lang="fr-FR" dirty="0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ED3307E-8DCB-404B-A784-92ADEC88D7EA}" type="slidenum">
              <a:rPr/>
              <a:pPr lvl="0"/>
              <a:t>8</a:t>
            </a:fld>
            <a:endParaRPr lang="fr-FR" dirty="0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ED3307E-8DCB-404B-A784-92ADEC88D7EA}" type="slidenum">
              <a:rPr/>
              <a:pPr lvl="0"/>
              <a:t>9</a:t>
            </a:fld>
            <a:endParaRPr lang="fr-FR" dirty="0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5648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04A9609-E04A-45A4-BC2A-93E9E209DE52}" type="slidenum">
              <a:rPr/>
              <a:pPr lvl="0"/>
              <a:t>10</a:t>
            </a:fld>
            <a:endParaRPr lang="fr-FR" dirty="0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E8F99D7-0CE3-411C-BCED-B7DCBA5B64DD}" type="slidenum">
              <a:rPr/>
              <a:pPr lvl="0"/>
              <a:t>11</a:t>
            </a:fld>
            <a:endParaRPr lang="fr-FR" dirty="0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6047" y="2348401"/>
            <a:ext cx="8568531" cy="162043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094" y="4283817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26BB1-BEC8-5848-A8CE-38A28714AB50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5" name="ZoneTexte 4"/>
          <p:cNvSpPr txBox="1"/>
          <p:nvPr userDrawn="1"/>
        </p:nvSpPr>
        <p:spPr>
          <a:xfrm>
            <a:off x="959790" y="7124451"/>
            <a:ext cx="6729827" cy="339255"/>
          </a:xfrm>
          <a:prstGeom prst="rect">
            <a:avLst/>
          </a:prstGeom>
          <a:noFill/>
          <a:effectLst>
            <a:outerShdw blurRad="50800" dist="38100" dir="2700000">
              <a:srgbClr val="000000"/>
            </a:outerShdw>
          </a:effectLst>
        </p:spPr>
        <p:txBody>
          <a:bodyPr wrap="square" lIns="100783" tIns="50392" rIns="100783" bIns="50392" rtlCol="0">
            <a:spAutoFit/>
          </a:bodyPr>
          <a:lstStyle/>
          <a:p>
            <a:r>
              <a:rPr lang="fr-FR" sz="1500" i="1" dirty="0" smtClean="0">
                <a:solidFill>
                  <a:schemeClr val="bg1"/>
                </a:solidFill>
              </a:rPr>
              <a:t>Le syndicat</a:t>
            </a:r>
            <a:r>
              <a:rPr lang="fr-FR" sz="1500" i="1" baseline="0" dirty="0" smtClean="0">
                <a:solidFill>
                  <a:schemeClr val="bg1"/>
                </a:solidFill>
              </a:rPr>
              <a:t> de tous les enseignants chercheurs et enseignants du supérieur</a:t>
            </a:r>
            <a:endParaRPr lang="fr-FR" sz="15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0080625" cy="913449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726BB1-BEC8-5848-A8CE-38A28714AB50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5" name="ZoneTexte 4"/>
          <p:cNvSpPr txBox="1"/>
          <p:nvPr userDrawn="1"/>
        </p:nvSpPr>
        <p:spPr>
          <a:xfrm>
            <a:off x="959790" y="7124452"/>
            <a:ext cx="6729827" cy="339267"/>
          </a:xfrm>
          <a:prstGeom prst="rect">
            <a:avLst/>
          </a:prstGeom>
          <a:noFill/>
          <a:effectLst>
            <a:outerShdw blurRad="50800" dist="38100" dir="2700000">
              <a:srgbClr val="000000"/>
            </a:outerShdw>
          </a:effectLst>
        </p:spPr>
        <p:txBody>
          <a:bodyPr wrap="square" lIns="100783" tIns="50392" rIns="100783" bIns="50392" rtlCol="0">
            <a:spAutoFit/>
          </a:bodyPr>
          <a:lstStyle/>
          <a:p>
            <a:r>
              <a:rPr lang="fr-FR" sz="1500" i="1" dirty="0" smtClean="0">
                <a:solidFill>
                  <a:schemeClr val="bg1"/>
                </a:solidFill>
              </a:rPr>
              <a:t>1. État des lieux des salaires et des rémunérations</a:t>
            </a:r>
            <a:endParaRPr lang="fr-FR" sz="15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" y="0"/>
            <a:ext cx="10080624" cy="806682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26BB1-BEC8-5848-A8CE-38A28714AB50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959790" y="7124451"/>
            <a:ext cx="6729827" cy="339255"/>
          </a:xfrm>
          <a:prstGeom prst="rect">
            <a:avLst/>
          </a:prstGeom>
          <a:noFill/>
          <a:effectLst>
            <a:outerShdw blurRad="50800" dist="38100" dir="2700000">
              <a:srgbClr val="000000"/>
            </a:outerShdw>
          </a:effectLst>
        </p:spPr>
        <p:txBody>
          <a:bodyPr wrap="square" lIns="100783" tIns="50392" rIns="100783" bIns="50392" rtlCol="0">
            <a:spAutoFit/>
          </a:bodyPr>
          <a:lstStyle/>
          <a:p>
            <a:r>
              <a:rPr lang="fr-FR" sz="1500" i="1" dirty="0" smtClean="0">
                <a:solidFill>
                  <a:schemeClr val="bg1"/>
                </a:solidFill>
              </a:rPr>
              <a:t>2.</a:t>
            </a:r>
            <a:r>
              <a:rPr lang="fr-FR" sz="1500" i="1" baseline="0" dirty="0" smtClean="0">
                <a:solidFill>
                  <a:schemeClr val="bg1"/>
                </a:solidFill>
              </a:rPr>
              <a:t> NOUVELLES CARRIERES</a:t>
            </a:r>
            <a:endParaRPr lang="fr-FR" sz="15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0080625" cy="865996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726BB1-BEC8-5848-A8CE-38A28714AB50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5" name="ZoneTexte 4"/>
          <p:cNvSpPr txBox="1"/>
          <p:nvPr userDrawn="1"/>
        </p:nvSpPr>
        <p:spPr>
          <a:xfrm>
            <a:off x="959790" y="7124452"/>
            <a:ext cx="6422085" cy="332601"/>
          </a:xfrm>
          <a:prstGeom prst="rect">
            <a:avLst/>
          </a:prstGeom>
          <a:noFill/>
          <a:effectLst>
            <a:outerShdw blurRad="50800" dist="38100" dir="2700000">
              <a:srgbClr val="000000"/>
            </a:outerShdw>
          </a:effectLst>
        </p:spPr>
        <p:txBody>
          <a:bodyPr wrap="square" lIns="100783" tIns="50392" rIns="100783" bIns="50392" rtlCol="0">
            <a:spAutoFit/>
          </a:bodyPr>
          <a:lstStyle/>
          <a:p>
            <a:r>
              <a:rPr lang="fr-FR" sz="1500" i="1" dirty="0" smtClean="0">
                <a:solidFill>
                  <a:schemeClr val="bg1"/>
                </a:solidFill>
              </a:rPr>
              <a:t>3. RENDEZ-VOUS DE CARRIERE</a:t>
            </a:r>
            <a:r>
              <a:rPr lang="fr-FR" sz="1500" i="1" baseline="0" dirty="0" smtClean="0">
                <a:solidFill>
                  <a:schemeClr val="bg1"/>
                </a:solidFill>
              </a:rPr>
              <a:t> </a:t>
            </a:r>
            <a:r>
              <a:rPr lang="fr-FR" sz="1500" i="1" dirty="0" smtClean="0">
                <a:solidFill>
                  <a:schemeClr val="bg1"/>
                </a:solidFill>
              </a:rPr>
              <a:t>ET EVALUATION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" y="2"/>
            <a:ext cx="10080624" cy="984626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726BB1-BEC8-5848-A8CE-38A28714AB50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5" name="ZoneTexte 4"/>
          <p:cNvSpPr txBox="1"/>
          <p:nvPr userDrawn="1"/>
        </p:nvSpPr>
        <p:spPr>
          <a:xfrm>
            <a:off x="959790" y="7124452"/>
            <a:ext cx="6729827" cy="339267"/>
          </a:xfrm>
          <a:prstGeom prst="rect">
            <a:avLst/>
          </a:prstGeom>
          <a:noFill/>
          <a:effectLst>
            <a:outerShdw blurRad="50800" dist="38100" dir="2700000">
              <a:srgbClr val="000000"/>
            </a:outerShdw>
          </a:effectLst>
        </p:spPr>
        <p:txBody>
          <a:bodyPr wrap="square" lIns="100783" tIns="50392" rIns="100783" bIns="50392" rtlCol="0">
            <a:spAutoFit/>
          </a:bodyPr>
          <a:lstStyle/>
          <a:p>
            <a:r>
              <a:rPr lang="fr-FR" sz="1500" i="1" dirty="0" smtClean="0">
                <a:solidFill>
                  <a:schemeClr val="bg1"/>
                </a:solidFill>
              </a:rPr>
              <a:t>4. Syndicats</a:t>
            </a:r>
            <a:endParaRPr lang="fr-FR" sz="15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 userDrawn="1"/>
        </p:nvSpPr>
        <p:spPr bwMode="auto">
          <a:xfrm>
            <a:off x="2" y="0"/>
            <a:ext cx="1956621" cy="92396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00783" tIns="50392" rIns="100783" bIns="50392">
            <a:prstTxWarp prst="textNoShape">
              <a:avLst/>
            </a:prstTxWarp>
          </a:bodyPr>
          <a:lstStyle/>
          <a:p>
            <a:pPr>
              <a:buFont typeface="Times New Roman" pitchFamily="-112" charset="0"/>
              <a:buNone/>
              <a:defRPr/>
            </a:pPr>
            <a:endParaRPr lang="fr-FR" dirty="0">
              <a:solidFill>
                <a:srgbClr val="3333CC"/>
              </a:solidFill>
              <a:latin typeface="Arial" pitchFamily="-112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348E8-B44D-4E49-80E2-DD9AD8661FA1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6" name="ZoneTexte 5"/>
          <p:cNvSpPr txBox="1"/>
          <p:nvPr userDrawn="1"/>
        </p:nvSpPr>
        <p:spPr>
          <a:xfrm>
            <a:off x="959790" y="7124452"/>
            <a:ext cx="6729827" cy="339267"/>
          </a:xfrm>
          <a:prstGeom prst="rect">
            <a:avLst/>
          </a:prstGeom>
          <a:noFill/>
          <a:effectLst>
            <a:outerShdw blurRad="50800" dist="38100" dir="2700000">
              <a:srgbClr val="000000"/>
            </a:outerShdw>
          </a:effectLst>
        </p:spPr>
        <p:txBody>
          <a:bodyPr wrap="square" lIns="100783" tIns="50392" rIns="100783" bIns="50392" rtlCol="0">
            <a:spAutoFit/>
          </a:bodyPr>
          <a:lstStyle/>
          <a:p>
            <a:r>
              <a:rPr lang="fr-FR" sz="1500" i="1" dirty="0" smtClean="0">
                <a:solidFill>
                  <a:schemeClr val="bg1"/>
                </a:solidFill>
              </a:rPr>
              <a:t>5. perspectives</a:t>
            </a:r>
            <a:endParaRPr lang="fr-FR" sz="15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df"/><Relationship Id="rId9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7006699"/>
            <a:ext cx="10080625" cy="552976"/>
          </a:xfrm>
          <a:prstGeom prst="rect">
            <a:avLst/>
          </a:prstGeom>
          <a:solidFill>
            <a:srgbClr val="D40C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  <a:noFill/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031" y="1763925"/>
            <a:ext cx="9072563" cy="4989036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" y="7090581"/>
            <a:ext cx="780047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2600">
                <a:solidFill>
                  <a:schemeClr val="bg1"/>
                </a:solidFill>
              </a:defRPr>
            </a:lvl1pPr>
          </a:lstStyle>
          <a:p>
            <a:fld id="{B7726BB1-BEC8-5848-A8CE-38A28714AB50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9" name="Image 8" descr="04 logo snesup q small.pdf"/>
          <p:cNvPicPr>
            <a:picLocks noChangeAspect="1"/>
          </p:cNvPicPr>
          <p:nvPr userDrawn="1"/>
        </p:nvPicPr>
        <mc:AlternateContent xmlns:ma="http://schemas.microsoft.com/office/mac/drawingml/2008/main">
          <mc:Choice Requires="ma">
            <p:blipFill>
              <a:blip r:embed="rId8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8790550" y="6971085"/>
            <a:ext cx="1190074" cy="5319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2" r:id="rId3"/>
    <p:sldLayoutId id="2147483663" r:id="rId4"/>
    <p:sldLayoutId id="2147483665" r:id="rId5"/>
    <p:sldLayoutId id="2147483666" r:id="rId6"/>
  </p:sldLayoutIdLst>
  <p:hf hdr="0" ftr="0" dt="0"/>
  <p:txStyles>
    <p:titleStyle>
      <a:lvl1pPr algn="ctr" defTabSz="503972" rtl="0" eaLnBrk="1" latinLnBrk="0" hangingPunct="1">
        <a:spcBef>
          <a:spcPct val="0"/>
        </a:spcBef>
        <a:buNone/>
        <a:defRPr sz="4900" kern="1200">
          <a:solidFill>
            <a:srgbClr val="D40C2A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503972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259929" indent="-251986" algn="l" defTabSz="50397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3pPr>
      <a:lvl4pPr marL="1763900" indent="-251986" algn="l" defTabSz="503972" rtl="0" eaLnBrk="1" latinLnBrk="0" hangingPunct="1">
        <a:spcBef>
          <a:spcPct val="20000"/>
        </a:spcBef>
        <a:buFont typeface="Arial"/>
        <a:buChar char="–"/>
        <a:defRPr sz="2200" kern="1200">
          <a:solidFill>
            <a:srgbClr val="F2C306"/>
          </a:solidFill>
          <a:latin typeface="+mn-lt"/>
          <a:ea typeface="+mn-ea"/>
          <a:cs typeface="+mn-cs"/>
        </a:defRPr>
      </a:lvl4pPr>
      <a:lvl5pPr marL="2267872" indent="-251986" algn="l" defTabSz="50397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Feuille_Microsoft_Excel_97_-_20041.xls"/><Relationship Id="rId5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hyperlink" Target="http://sondage-snesup.ouvaton.org/limesurvey/index.php/417828/lang-fr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df"/><Relationship Id="rId4" Type="http://schemas.openxmlformats.org/officeDocument/2006/relationships/image" Target="../media/image10.png"/><Relationship Id="rId5" Type="http://schemas.openxmlformats.org/officeDocument/2006/relationships/image" Target="../media/image11.pdf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67736" y="191687"/>
            <a:ext cx="9740660" cy="2563821"/>
          </a:xfrm>
        </p:spPr>
        <p:txBody>
          <a:bodyPr/>
          <a:lstStyle/>
          <a:p>
            <a:r>
              <a:rPr lang="fr-FR" sz="5400" b="1" dirty="0" smtClean="0">
                <a:solidFill>
                  <a:srgbClr val="CD001C"/>
                </a:solidFill>
              </a:rPr>
              <a:t>Nouvelles carrières, nouvelles rémunérations </a:t>
            </a:r>
            <a:endParaRPr lang="fr-FR" dirty="0">
              <a:solidFill>
                <a:srgbClr val="CD001C"/>
              </a:solidFill>
            </a:endParaRP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1" y="4283817"/>
            <a:ext cx="10080624" cy="1931917"/>
          </a:xfrm>
        </p:spPr>
        <p:txBody>
          <a:bodyPr/>
          <a:lstStyle/>
          <a:p>
            <a:r>
              <a:rPr lang="fr-FR" b="1" dirty="0" smtClean="0">
                <a:solidFill>
                  <a:srgbClr val="CD001C"/>
                </a:solidFill>
              </a:rPr>
              <a:t>Enseignants : </a:t>
            </a:r>
            <a:r>
              <a:rPr lang="fr-FR" dirty="0" smtClean="0"/>
              <a:t>carrières et évaluations</a:t>
            </a:r>
          </a:p>
          <a:p>
            <a:r>
              <a:rPr lang="fr-FR" b="1" dirty="0" smtClean="0">
                <a:solidFill>
                  <a:srgbClr val="CD001C"/>
                </a:solidFill>
              </a:rPr>
              <a:t>Enseignants-chercheurs : </a:t>
            </a:r>
            <a:r>
              <a:rPr lang="fr-FR" dirty="0" smtClean="0"/>
              <a:t>carrière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" y="0"/>
            <a:ext cx="10080624" cy="546100"/>
          </a:xfrm>
        </p:spPr>
        <p:txBody>
          <a:bodyPr>
            <a:noAutofit/>
          </a:bodyPr>
          <a:lstStyle/>
          <a:p>
            <a:pPr lvl="0"/>
            <a:r>
              <a:rPr lang="fr-FR" sz="2800" b="1" dirty="0" smtClean="0">
                <a:solidFill>
                  <a:srgbClr val="CD001C"/>
                </a:solidFill>
              </a:rPr>
              <a:t>a- Premier élément : reconstruction des grilles</a:t>
            </a:r>
            <a:endParaRPr lang="fr-FR" sz="2800" dirty="0">
              <a:solidFill>
                <a:srgbClr val="CD001C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3216" r="3787" b="1633"/>
          <a:stretch>
            <a:fillRect/>
          </a:stretch>
        </p:blipFill>
        <p:spPr>
          <a:xfrm>
            <a:off x="0" y="473604"/>
            <a:ext cx="8902700" cy="653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3216" r="3787" b="1633"/>
          <a:stretch>
            <a:fillRect/>
          </a:stretch>
        </p:blipFill>
        <p:spPr>
          <a:xfrm>
            <a:off x="0" y="473604"/>
            <a:ext cx="8902700" cy="65369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hangingPunct="0">
              <a:spcBef>
                <a:spcPts val="1000"/>
              </a:spcBef>
            </a:pPr>
            <a:r>
              <a:rPr lang="fr-FR" sz="2800" b="1" dirty="0" smtClean="0">
                <a:solidFill>
                  <a:srgbClr val="CD001C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  <a:cs typeface="Lucida Sans" pitchFamily="2"/>
              </a:rPr>
              <a:t>b- Le déroulé de la nouvelle carrière des statuts 2d degré</a:t>
            </a:r>
            <a:endParaRPr lang="fr-FR" sz="2800" dirty="0">
              <a:solidFill>
                <a:srgbClr val="CD001C"/>
              </a:solidFill>
            </a:endParaRPr>
          </a:p>
        </p:txBody>
      </p:sp>
      <p:sp>
        <p:nvSpPr>
          <p:cNvPr id="2" name="Sous-titre 1"/>
          <p:cNvSpPr txBox="1">
            <a:spLocks noGrp="1"/>
          </p:cNvSpPr>
          <p:nvPr>
            <p:ph type="subTitle" idx="4294967295"/>
          </p:nvPr>
        </p:nvSpPr>
        <p:spPr>
          <a:xfrm>
            <a:off x="563113" y="1269930"/>
            <a:ext cx="9070975" cy="464676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just"/>
            <a:r>
              <a:rPr lang="fr-FR" sz="2800" b="1" u="sng" dirty="0">
                <a:solidFill>
                  <a:srgbClr val="0000FF"/>
                </a:solidFill>
              </a:rPr>
              <a:t>1- Classe normale</a:t>
            </a:r>
            <a:r>
              <a:rPr lang="fr-FR" sz="2800" dirty="0">
                <a:solidFill>
                  <a:srgbClr val="0000FF"/>
                </a:solidFill>
              </a:rPr>
              <a:t> :</a:t>
            </a:r>
            <a:r>
              <a:rPr lang="fr-FR" sz="2800" dirty="0"/>
              <a:t> 11 échelons (comme maintenant) mais un avancement plus rapide avec des durées dans les échelons moins longues</a:t>
            </a:r>
          </a:p>
          <a:p>
            <a:pPr lvl="0" algn="just"/>
            <a:endParaRPr lang="fr-FR" sz="2800" dirty="0"/>
          </a:p>
          <a:p>
            <a:pPr lvl="0" algn="just"/>
            <a:r>
              <a:rPr lang="fr-FR" sz="2800" b="1" u="sng" dirty="0">
                <a:solidFill>
                  <a:srgbClr val="0000FF"/>
                </a:solidFill>
              </a:rPr>
              <a:t>2- Hors Classe </a:t>
            </a:r>
            <a:r>
              <a:rPr lang="fr-FR" sz="2800" dirty="0">
                <a:solidFill>
                  <a:srgbClr val="0000FF"/>
                </a:solidFill>
              </a:rPr>
              <a:t>:</a:t>
            </a:r>
            <a:r>
              <a:rPr lang="fr-FR" sz="2800" dirty="0"/>
              <a:t> 6 échelons (création d'un 7</a:t>
            </a:r>
            <a:r>
              <a:rPr lang="fr-FR" sz="2800" baseline="30000" dirty="0"/>
              <a:t>ème</a:t>
            </a:r>
            <a:r>
              <a:rPr lang="fr-FR" sz="2800" dirty="0"/>
              <a:t> en 2020 pour les </a:t>
            </a:r>
            <a:r>
              <a:rPr lang="fr-FR" sz="2800" dirty="0" smtClean="0"/>
              <a:t>certifiés : indice 821/783)</a:t>
            </a:r>
            <a:endParaRPr lang="fr-FR" sz="2800" dirty="0"/>
          </a:p>
          <a:p>
            <a:pPr lvl="0" algn="just"/>
            <a:endParaRPr lang="fr-FR" sz="2800" dirty="0"/>
          </a:p>
          <a:p>
            <a:pPr lvl="0" algn="just"/>
            <a:r>
              <a:rPr lang="fr-FR" sz="2800" b="1" u="sng" dirty="0">
                <a:solidFill>
                  <a:srgbClr val="0000FF"/>
                </a:solidFill>
              </a:rPr>
              <a:t>3- Création de la « classe exceptionnelle » </a:t>
            </a:r>
            <a:r>
              <a:rPr lang="fr-FR" sz="2800" dirty="0"/>
              <a:t>: la nouveauté, qui est un débouché de </a:t>
            </a:r>
            <a:r>
              <a:rPr lang="fr-FR" sz="2800" dirty="0" smtClean="0"/>
              <a:t>carrière</a:t>
            </a:r>
          </a:p>
          <a:p>
            <a:pPr lvl="1" algn="just"/>
            <a:r>
              <a:rPr lang="fr-FR" sz="2400" dirty="0" smtClean="0"/>
              <a:t>80% pour 8 ans d’exercice dans l’enseignement supérieur (ou ZEP, …)</a:t>
            </a:r>
          </a:p>
          <a:p>
            <a:pPr lvl="1" algn="just"/>
            <a:r>
              <a:rPr lang="fr-FR" sz="2400" dirty="0" smtClean="0"/>
              <a:t>20%pour les personnels du dernier échelon de la HC</a:t>
            </a:r>
            <a:endParaRPr lang="fr-FR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" y="0"/>
            <a:ext cx="10080623" cy="766750"/>
          </a:xfrm>
        </p:spPr>
        <p:txBody>
          <a:bodyPr>
            <a:noAutofit/>
          </a:bodyPr>
          <a:lstStyle/>
          <a:p>
            <a:pPr lvl="0"/>
            <a:r>
              <a:rPr lang="fr-FR" sz="2800" b="1" dirty="0" smtClean="0">
                <a:solidFill>
                  <a:srgbClr val="CD001C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  <a:cs typeface="Lucida Sans" pitchFamily="2"/>
              </a:rPr>
              <a:t>c- Nouvelles grilles des professeurs certifiés </a:t>
            </a:r>
            <a:r>
              <a:rPr lang="fr-FR" sz="2000" b="1" dirty="0" smtClean="0">
                <a:solidFill>
                  <a:srgbClr val="CD001C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  <a:cs typeface="Lucida Sans" pitchFamily="2"/>
              </a:rPr>
              <a:t>du 01/09/2017 au 01/01/2019</a:t>
            </a:r>
            <a:endParaRPr lang="fr-FR" sz="2800" dirty="0">
              <a:solidFill>
                <a:srgbClr val="CD001C"/>
              </a:solidFill>
            </a:endParaRPr>
          </a:p>
        </p:txBody>
      </p:sp>
      <p:pic>
        <p:nvPicPr>
          <p:cNvPr id="6" name="Image 5" descr="PPCRcertifiésC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152" y="982398"/>
            <a:ext cx="3826473" cy="2513419"/>
          </a:xfrm>
          <a:prstGeom prst="rect">
            <a:avLst/>
          </a:prstGeom>
        </p:spPr>
      </p:pic>
      <p:pic>
        <p:nvPicPr>
          <p:cNvPr id="7" name="Image 6" descr="PPCRcertifiésC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40264"/>
            <a:ext cx="6254151" cy="3288782"/>
          </a:xfrm>
          <a:prstGeom prst="rect">
            <a:avLst/>
          </a:prstGeom>
        </p:spPr>
      </p:pic>
      <p:pic>
        <p:nvPicPr>
          <p:cNvPr id="8" name="Image 7" descr="PPCRcertifiésH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984505"/>
            <a:ext cx="6258282" cy="2370026"/>
          </a:xfrm>
          <a:prstGeom prst="rect">
            <a:avLst/>
          </a:prstGeom>
        </p:spPr>
      </p:pic>
      <p:pic>
        <p:nvPicPr>
          <p:cNvPr id="9" name="Image 8" descr="PPCRprc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9816" y="4475328"/>
            <a:ext cx="3810810" cy="215565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8267700" y="1244600"/>
            <a:ext cx="1651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/>
              <a:t>(10% puis 2% du corps)</a:t>
            </a:r>
            <a:endParaRPr lang="fr-FR" sz="1200" i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3467100" y="990600"/>
            <a:ext cx="26460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i="1" dirty="0" smtClean="0"/>
              <a:t>(accessible à partir du 2 ans dans le 9</a:t>
            </a:r>
            <a:r>
              <a:rPr lang="fr-FR" sz="1000" i="1" baseline="30000" dirty="0" smtClean="0"/>
              <a:t>e</a:t>
            </a:r>
            <a:r>
              <a:rPr lang="fr-FR" sz="1000" i="1" dirty="0" smtClean="0"/>
              <a:t> ech. CN)</a:t>
            </a:r>
            <a:endParaRPr lang="fr-FR" sz="1000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" y="0"/>
            <a:ext cx="10080624" cy="563082"/>
          </a:xfrm>
        </p:spPr>
        <p:txBody>
          <a:bodyPr>
            <a:noAutofit/>
          </a:bodyPr>
          <a:lstStyle/>
          <a:p>
            <a:pPr lvl="0"/>
            <a:r>
              <a:rPr lang="fr-FR" sz="2800" b="1" dirty="0" smtClean="0">
                <a:solidFill>
                  <a:srgbClr val="CD001C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  <a:cs typeface="Lucida Sans" pitchFamily="2"/>
              </a:rPr>
              <a:t>c- Nouvelles grilles des professeurs agrégés </a:t>
            </a:r>
            <a:r>
              <a:rPr lang="fr-FR" sz="2000" b="1" dirty="0" smtClean="0">
                <a:solidFill>
                  <a:srgbClr val="CD001C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  <a:cs typeface="Lucida Sans" pitchFamily="2"/>
              </a:rPr>
              <a:t>du 01/09/2017 au 01/01/2019</a:t>
            </a:r>
            <a:endParaRPr lang="fr-FR" sz="2800" dirty="0">
              <a:solidFill>
                <a:srgbClr val="CD001C"/>
              </a:solidFill>
            </a:endParaRPr>
          </a:p>
        </p:txBody>
      </p:sp>
      <p:pic>
        <p:nvPicPr>
          <p:cNvPr id="9" name="Image 8" descr="PPCRagrégésC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422" y="563061"/>
            <a:ext cx="3391332" cy="2623721"/>
          </a:xfrm>
          <a:prstGeom prst="rect">
            <a:avLst/>
          </a:prstGeom>
        </p:spPr>
      </p:pic>
      <p:pic>
        <p:nvPicPr>
          <p:cNvPr id="10" name="Image 9" descr="PPCRagrégésC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42551"/>
            <a:ext cx="6725621" cy="3657529"/>
          </a:xfrm>
          <a:prstGeom prst="rect">
            <a:avLst/>
          </a:prstGeom>
        </p:spPr>
      </p:pic>
      <p:pic>
        <p:nvPicPr>
          <p:cNvPr id="11" name="Image 10" descr="PPCRagrégésH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65813"/>
            <a:ext cx="6709434" cy="2827120"/>
          </a:xfrm>
          <a:prstGeom prst="rect">
            <a:avLst/>
          </a:prstGeom>
        </p:spPr>
      </p:pic>
      <p:pic>
        <p:nvPicPr>
          <p:cNvPr id="6" name="Image 5" descr="PPCRpra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9649" y="3981781"/>
            <a:ext cx="3330976" cy="176060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hangingPunct="0">
              <a:spcBef>
                <a:spcPts val="1000"/>
              </a:spcBef>
            </a:pPr>
            <a:r>
              <a:rPr lang="fr-FR" sz="2800" b="1" dirty="0" smtClean="0">
                <a:solidFill>
                  <a:srgbClr val="CD001C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  <a:cs typeface="Lucida Sans" pitchFamily="2"/>
              </a:rPr>
              <a:t>b- Le déroulé de la nouvelle carrière des EC</a:t>
            </a:r>
            <a:endParaRPr lang="fr-FR" sz="2800" dirty="0">
              <a:solidFill>
                <a:srgbClr val="CD001C"/>
              </a:solidFill>
            </a:endParaRPr>
          </a:p>
        </p:txBody>
      </p:sp>
      <p:sp>
        <p:nvSpPr>
          <p:cNvPr id="2" name="Sous-titre 1"/>
          <p:cNvSpPr txBox="1">
            <a:spLocks noGrp="1"/>
          </p:cNvSpPr>
          <p:nvPr>
            <p:ph type="subTitle" idx="4294967295"/>
          </p:nvPr>
        </p:nvSpPr>
        <p:spPr>
          <a:xfrm>
            <a:off x="563113" y="1269930"/>
            <a:ext cx="9070975" cy="464676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just"/>
            <a:r>
              <a:rPr lang="fr-FR" sz="2800" b="1" dirty="0" smtClean="0">
                <a:solidFill>
                  <a:srgbClr val="0000FF"/>
                </a:solidFill>
              </a:rPr>
              <a:t>MCF - </a:t>
            </a:r>
            <a:r>
              <a:rPr lang="fr-FR" sz="2800" b="1" dirty="0">
                <a:solidFill>
                  <a:srgbClr val="0000FF"/>
                </a:solidFill>
              </a:rPr>
              <a:t>Classe normale</a:t>
            </a:r>
            <a:r>
              <a:rPr lang="fr-FR" sz="2800" dirty="0">
                <a:solidFill>
                  <a:srgbClr val="0000FF"/>
                </a:solidFill>
              </a:rPr>
              <a:t> :</a:t>
            </a:r>
            <a:r>
              <a:rPr lang="fr-FR" sz="2800" dirty="0" smtClean="0"/>
              <a:t> 9 </a:t>
            </a:r>
            <a:r>
              <a:rPr lang="fr-FR" sz="2800" dirty="0"/>
              <a:t>échelons (comme maintenant) mais un</a:t>
            </a:r>
            <a:r>
              <a:rPr lang="fr-FR" sz="2800" dirty="0" smtClean="0"/>
              <a:t> gain de 9 à 20 points d’indice par échelon</a:t>
            </a:r>
          </a:p>
          <a:p>
            <a:pPr lvl="0" algn="just"/>
            <a:endParaRPr lang="fr-FR" sz="2800" dirty="0" smtClean="0"/>
          </a:p>
          <a:p>
            <a:pPr lvl="0" algn="just"/>
            <a:r>
              <a:rPr lang="fr-FR" sz="2800" b="1" dirty="0" smtClean="0">
                <a:solidFill>
                  <a:srgbClr val="0000FF"/>
                </a:solidFill>
              </a:rPr>
              <a:t>MCF - </a:t>
            </a:r>
            <a:r>
              <a:rPr lang="fr-FR" sz="2800" b="1" dirty="0">
                <a:solidFill>
                  <a:srgbClr val="0000FF"/>
                </a:solidFill>
              </a:rPr>
              <a:t>Hors Classe :</a:t>
            </a:r>
            <a:r>
              <a:rPr lang="fr-FR" sz="2800" b="1" dirty="0" smtClean="0">
                <a:solidFill>
                  <a:srgbClr val="0000FF"/>
                </a:solidFill>
              </a:rPr>
              <a:t> </a:t>
            </a:r>
            <a:r>
              <a:rPr lang="fr-FR" sz="2800" dirty="0" smtClean="0"/>
              <a:t>6 échelons et création </a:t>
            </a:r>
            <a:r>
              <a:rPr lang="fr-FR" sz="2800" dirty="0"/>
              <a:t>d'un 7</a:t>
            </a:r>
            <a:r>
              <a:rPr lang="fr-FR" sz="2800" baseline="30000" dirty="0"/>
              <a:t>ème</a:t>
            </a:r>
            <a:r>
              <a:rPr lang="fr-FR" sz="2800" dirty="0" smtClean="0"/>
              <a:t> échelon spécial en </a:t>
            </a:r>
            <a:r>
              <a:rPr lang="fr-FR" sz="2800" dirty="0"/>
              <a:t>2020</a:t>
            </a:r>
            <a:r>
              <a:rPr lang="fr-FR" sz="2800" dirty="0" smtClean="0"/>
              <a:t> réservé à 10% du corps)</a:t>
            </a:r>
            <a:endParaRPr lang="fr-FR" sz="2800" dirty="0"/>
          </a:p>
          <a:p>
            <a:pPr lvl="0" algn="just"/>
            <a:endParaRPr lang="fr-FR" sz="2800" dirty="0" smtClean="0"/>
          </a:p>
          <a:p>
            <a:pPr lvl="0" algn="just"/>
            <a:r>
              <a:rPr lang="fr-FR" sz="2800" b="1" dirty="0" smtClean="0">
                <a:solidFill>
                  <a:srgbClr val="0000FF"/>
                </a:solidFill>
              </a:rPr>
              <a:t>PR2 : </a:t>
            </a:r>
            <a:r>
              <a:rPr lang="fr-FR" sz="2800" dirty="0" smtClean="0"/>
              <a:t>transfert primes/points et création d'un 7</a:t>
            </a:r>
            <a:r>
              <a:rPr lang="fr-FR" sz="2800" baseline="30000" dirty="0" smtClean="0"/>
              <a:t>ème</a:t>
            </a:r>
            <a:r>
              <a:rPr lang="fr-FR" sz="2800" dirty="0" smtClean="0"/>
              <a:t> échelon d’accès à la heB</a:t>
            </a:r>
          </a:p>
          <a:p>
            <a:pPr lvl="0" algn="just"/>
            <a:endParaRPr lang="fr-FR" sz="2800" dirty="0" smtClean="0"/>
          </a:p>
          <a:p>
            <a:pPr lvl="0" algn="just"/>
            <a:r>
              <a:rPr lang="fr-FR" sz="2800" b="1" dirty="0" smtClean="0">
                <a:solidFill>
                  <a:srgbClr val="0000FF"/>
                </a:solidFill>
              </a:rPr>
              <a:t>PR1 et PR CE : </a:t>
            </a:r>
            <a:r>
              <a:rPr lang="fr-FR" sz="2800" dirty="0" smtClean="0"/>
              <a:t>transfert primes/points</a:t>
            </a:r>
            <a:endParaRPr lang="fr-FR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" y="0"/>
            <a:ext cx="10080624" cy="563082"/>
          </a:xfrm>
        </p:spPr>
        <p:txBody>
          <a:bodyPr>
            <a:noAutofit/>
          </a:bodyPr>
          <a:lstStyle/>
          <a:p>
            <a:pPr lvl="0"/>
            <a:r>
              <a:rPr lang="fr-FR" sz="2800" b="1" dirty="0" smtClean="0">
                <a:solidFill>
                  <a:srgbClr val="CD001C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  <a:cs typeface="Lucida Sans" pitchFamily="2"/>
              </a:rPr>
              <a:t>c- Nouvelles grilles des maîtres de conférences </a:t>
            </a:r>
            <a:r>
              <a:rPr lang="fr-FR" sz="1800" b="1" dirty="0" smtClean="0">
                <a:solidFill>
                  <a:srgbClr val="CD001C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  <a:cs typeface="Lucida Sans" pitchFamily="2"/>
              </a:rPr>
              <a:t>du 01/09/2017 au 01/01/2019</a:t>
            </a:r>
            <a:endParaRPr lang="fr-FR" sz="2800" dirty="0">
              <a:solidFill>
                <a:srgbClr val="CD001C"/>
              </a:solidFill>
            </a:endParaRPr>
          </a:p>
        </p:txBody>
      </p:sp>
      <p:pic>
        <p:nvPicPr>
          <p:cNvPr id="6" name="Image 5" descr="PPCRmcfC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8531"/>
            <a:ext cx="4700601" cy="2880654"/>
          </a:xfrm>
          <a:prstGeom prst="rect">
            <a:avLst/>
          </a:prstGeom>
        </p:spPr>
      </p:pic>
      <p:pic>
        <p:nvPicPr>
          <p:cNvPr id="7" name="Image 6" descr="PPCRmcfH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7" y="3309634"/>
            <a:ext cx="4702069" cy="3701630"/>
          </a:xfrm>
          <a:prstGeom prst="rect">
            <a:avLst/>
          </a:prstGeom>
        </p:spPr>
      </p:pic>
      <p:pic>
        <p:nvPicPr>
          <p:cNvPr id="8" name="Image 7" descr="PPCRmcphC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8250" y="1797023"/>
            <a:ext cx="4232375" cy="1990523"/>
          </a:xfrm>
          <a:prstGeom prst="rect">
            <a:avLst/>
          </a:prstGeom>
        </p:spPr>
      </p:pic>
      <p:pic>
        <p:nvPicPr>
          <p:cNvPr id="12" name="Image 11" descr="PPCRmcphC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8813" y="503803"/>
            <a:ext cx="4241812" cy="1373539"/>
          </a:xfrm>
          <a:prstGeom prst="rect">
            <a:avLst/>
          </a:prstGeom>
        </p:spPr>
      </p:pic>
      <p:pic>
        <p:nvPicPr>
          <p:cNvPr id="13" name="Image 12" descr="PPCRmcphHC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5785" y="3749698"/>
            <a:ext cx="4244840" cy="325673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" y="0"/>
            <a:ext cx="10080624" cy="563082"/>
          </a:xfrm>
        </p:spPr>
        <p:txBody>
          <a:bodyPr>
            <a:noAutofit/>
          </a:bodyPr>
          <a:lstStyle/>
          <a:p>
            <a:pPr lvl="0"/>
            <a:r>
              <a:rPr lang="fr-FR" sz="2800" b="1" dirty="0" smtClean="0">
                <a:solidFill>
                  <a:srgbClr val="CD001C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  <a:cs typeface="Lucida Sans" pitchFamily="2"/>
              </a:rPr>
              <a:t>c- Nouvelles grilles des maîtres de conférences </a:t>
            </a:r>
            <a:r>
              <a:rPr lang="fr-FR" sz="1800" b="1" dirty="0" smtClean="0">
                <a:solidFill>
                  <a:srgbClr val="CD001C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  <a:cs typeface="Lucida Sans" pitchFamily="2"/>
              </a:rPr>
              <a:t>du 01/09/2017 au 01/01/2019</a:t>
            </a:r>
            <a:endParaRPr lang="fr-FR" sz="2800" dirty="0">
              <a:solidFill>
                <a:srgbClr val="CD001C"/>
              </a:solidFill>
            </a:endParaRPr>
          </a:p>
        </p:txBody>
      </p:sp>
      <p:pic>
        <p:nvPicPr>
          <p:cNvPr id="10" name="Image 9" descr="PPCRcomparais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6405" y="546101"/>
            <a:ext cx="4974220" cy="6388100"/>
          </a:xfrm>
          <a:prstGeom prst="rect">
            <a:avLst/>
          </a:prstGeom>
        </p:spPr>
      </p:pic>
      <p:pic>
        <p:nvPicPr>
          <p:cNvPr id="11" name="Image 10" descr="PPCRmc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33599"/>
            <a:ext cx="4852607" cy="302418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fr-FR" sz="2800" b="1" dirty="0" smtClean="0">
                <a:solidFill>
                  <a:srgbClr val="CD001C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  <a:cs typeface="Lucida Sans" pitchFamily="2"/>
              </a:rPr>
              <a:t>d- Enjeu du « reclassement » pour les statuts 2d degré</a:t>
            </a:r>
            <a:endParaRPr lang="fr-FR" sz="2800" dirty="0">
              <a:solidFill>
                <a:srgbClr val="CD001C"/>
              </a:solidFill>
            </a:endParaRPr>
          </a:p>
        </p:txBody>
      </p:sp>
      <p:sp>
        <p:nvSpPr>
          <p:cNvPr id="2" name="Sous-titre 1"/>
          <p:cNvSpPr txBox="1">
            <a:spLocks noGrp="1"/>
          </p:cNvSpPr>
          <p:nvPr>
            <p:ph type="subTitle" idx="4294967295"/>
          </p:nvPr>
        </p:nvSpPr>
        <p:spPr>
          <a:xfrm>
            <a:off x="311509" y="1856972"/>
            <a:ext cx="9769116" cy="506135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just">
              <a:spcBef>
                <a:spcPts val="1000"/>
              </a:spcBef>
              <a:buNone/>
            </a:pPr>
            <a:r>
              <a:rPr lang="fr-FR" sz="1800" b="1" dirty="0">
                <a:solidFill>
                  <a:srgbClr val="0000FF"/>
                </a:solidFill>
              </a:rPr>
              <a:t>Classe normale</a:t>
            </a:r>
          </a:p>
          <a:p>
            <a:pPr lvl="0" algn="just">
              <a:spcBef>
                <a:spcPts val="1000"/>
              </a:spcBef>
              <a:buNone/>
            </a:pPr>
            <a:r>
              <a:rPr lang="fr-FR" sz="1800" dirty="0"/>
              <a:t>– au même échelon et en conservant ancienneté</a:t>
            </a:r>
          </a:p>
          <a:p>
            <a:pPr lvl="0" algn="just">
              <a:spcBef>
                <a:spcPts val="1000"/>
              </a:spcBef>
              <a:buNone/>
            </a:pPr>
            <a:r>
              <a:rPr lang="fr-FR" sz="1800" dirty="0"/>
              <a:t>– à l'échelon supérieur si ancienneté supérieure ou égale à la nouvelle durée de l'échelon (</a:t>
            </a:r>
            <a:r>
              <a:rPr lang="fr-FR" sz="1800" dirty="0" smtClean="0"/>
              <a:t>sans ancienneté</a:t>
            </a:r>
            <a:r>
              <a:rPr lang="fr-FR" sz="1800" dirty="0"/>
              <a:t>)</a:t>
            </a:r>
            <a:endParaRPr lang="fr-FR" sz="1800" b="1" dirty="0"/>
          </a:p>
          <a:p>
            <a:pPr lvl="0" algn="just">
              <a:spcBef>
                <a:spcPts val="1000"/>
              </a:spcBef>
              <a:buNone/>
            </a:pPr>
            <a:r>
              <a:rPr lang="fr-FR" sz="1800" b="1" dirty="0">
                <a:solidFill>
                  <a:srgbClr val="0000FF"/>
                </a:solidFill>
              </a:rPr>
              <a:t>Hors classe</a:t>
            </a:r>
          </a:p>
          <a:p>
            <a:pPr lvl="0" algn="just">
              <a:spcBef>
                <a:spcPts val="1000"/>
              </a:spcBef>
              <a:buNone/>
            </a:pPr>
            <a:r>
              <a:rPr lang="fr-FR" sz="1800" dirty="0"/>
              <a:t>Échelon -1 (certifiés) / échelon -2 (agrégés) mais dans nouvelle grille : gain en indice</a:t>
            </a:r>
          </a:p>
          <a:p>
            <a:pPr lvl="0" algn="just">
              <a:spcBef>
                <a:spcPts val="1000"/>
              </a:spcBef>
              <a:buNone/>
            </a:pPr>
            <a:r>
              <a:rPr lang="fr-FR" sz="1800" dirty="0"/>
              <a:t>Accès : barème national et rendez-vous de carrière</a:t>
            </a:r>
            <a:endParaRPr lang="fr-FR" sz="1800" b="1" dirty="0"/>
          </a:p>
          <a:p>
            <a:pPr lvl="0" algn="just">
              <a:spcBef>
                <a:spcPts val="1000"/>
              </a:spcBef>
              <a:buNone/>
            </a:pPr>
            <a:r>
              <a:rPr lang="fr-FR" sz="1800" b="1" dirty="0">
                <a:solidFill>
                  <a:srgbClr val="0000FF"/>
                </a:solidFill>
              </a:rPr>
              <a:t>Classe exceptionnelle</a:t>
            </a:r>
          </a:p>
          <a:p>
            <a:pPr lvl="0" algn="just">
              <a:spcBef>
                <a:spcPts val="1000"/>
              </a:spcBef>
              <a:buNone/>
            </a:pPr>
            <a:r>
              <a:rPr lang="fr-FR" sz="1800" dirty="0"/>
              <a:t>PRAG et PRCE concernés</a:t>
            </a:r>
          </a:p>
          <a:p>
            <a:pPr lvl="0" algn="just">
              <a:spcBef>
                <a:spcPts val="1000"/>
              </a:spcBef>
              <a:buNone/>
            </a:pPr>
            <a:r>
              <a:rPr lang="fr-FR" sz="1800" dirty="0"/>
              <a:t>Fin de carrière à l’échelle A de rémunération pour les certifiés et échelle B pour les agrégés</a:t>
            </a:r>
          </a:p>
          <a:p>
            <a:pPr lvl="0" algn="just">
              <a:spcBef>
                <a:spcPts val="1000"/>
              </a:spcBef>
              <a:buNone/>
            </a:pPr>
            <a:r>
              <a:rPr lang="fr-FR" sz="1800" dirty="0"/>
              <a:t>Accès sans doute en octobre 2017 (avec effet rétro actif)</a:t>
            </a:r>
          </a:p>
          <a:p>
            <a:pPr lvl="0" algn="just">
              <a:spcBef>
                <a:spcPts val="1000"/>
              </a:spcBef>
              <a:buNone/>
            </a:pPr>
            <a:r>
              <a:rPr lang="fr-FR" sz="1800" dirty="0"/>
              <a:t>Dans un 1</a:t>
            </a:r>
            <a:r>
              <a:rPr lang="fr-FR" sz="1800" baseline="30000" dirty="0"/>
              <a:t>er</a:t>
            </a:r>
            <a:r>
              <a:rPr lang="fr-FR" sz="1800" dirty="0"/>
              <a:t> temps, sur du déclaratif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16359" y="934477"/>
            <a:ext cx="9680055" cy="13907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1" i="0" u="none" strike="noStrike" kern="1200" cap="none" dirty="0">
                <a:ln>
                  <a:noFill/>
                </a:ln>
                <a:solidFill>
                  <a:srgbClr val="0000FF"/>
                </a:solidFill>
                <a:latin typeface="Liberation Sans" pitchFamily="18"/>
                <a:ea typeface="Microsoft YaHei" pitchFamily="2"/>
                <a:cs typeface="Lucida Sans" pitchFamily="2"/>
              </a:rPr>
              <a:t>Principe :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1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Reclassement au 1</a:t>
            </a:r>
            <a:r>
              <a:rPr lang="fr-FR" sz="2400" b="1" i="0" u="none" strike="noStrike" kern="1200" cap="none" baseline="30000" dirty="0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er</a:t>
            </a:r>
            <a:r>
              <a:rPr lang="fr-FR" sz="2400" b="1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 septembre 2017 dans la nouvelle grille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4476" y="1126165"/>
            <a:ext cx="967068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600" b="1" dirty="0">
                <a:solidFill>
                  <a:srgbClr val="CD001C"/>
                </a:solidFill>
              </a:rPr>
              <a:t>L’intégration d’une partie de la PESR dans les salaires </a:t>
            </a:r>
            <a:r>
              <a:rPr lang="fr-FR" sz="2600" dirty="0"/>
              <a:t>est une avancée, mais encore trop timide.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sz="26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600" b="1" dirty="0" smtClean="0">
                <a:solidFill>
                  <a:srgbClr val="CD001C"/>
                </a:solidFill>
              </a:rPr>
              <a:t>La </a:t>
            </a:r>
            <a:r>
              <a:rPr lang="fr-FR" sz="2600" b="1" dirty="0">
                <a:solidFill>
                  <a:srgbClr val="CD001C"/>
                </a:solidFill>
              </a:rPr>
              <a:t>suppression des trois rythmes d’avancement est très </a:t>
            </a:r>
            <a:r>
              <a:rPr lang="fr-FR" sz="2600" b="1" dirty="0" smtClean="0">
                <a:solidFill>
                  <a:srgbClr val="CD001C"/>
                </a:solidFill>
              </a:rPr>
              <a:t>positive</a:t>
            </a:r>
            <a:r>
              <a:rPr lang="fr-FR" sz="2600" dirty="0" smtClean="0"/>
              <a:t>, </a:t>
            </a:r>
            <a:r>
              <a:rPr lang="fr-FR" sz="2600" dirty="0"/>
              <a:t>permettant de mettre un terme définitif aux retards injustes de carrière des PRAG-PRCE par rapport à leurs homologues du post-bac des lycées. Cependant, </a:t>
            </a:r>
            <a:r>
              <a:rPr lang="fr-FR" sz="2600" dirty="0">
                <a:solidFill>
                  <a:srgbClr val="CD001C"/>
                </a:solidFill>
              </a:rPr>
              <a:t>les </a:t>
            </a:r>
            <a:r>
              <a:rPr lang="fr-FR" sz="2600" i="1" dirty="0">
                <a:solidFill>
                  <a:srgbClr val="CD001C"/>
                </a:solidFill>
              </a:rPr>
              <a:t>accélérations de carrière</a:t>
            </a:r>
            <a:r>
              <a:rPr lang="fr-FR" sz="2600" dirty="0">
                <a:solidFill>
                  <a:srgbClr val="CD001C"/>
                </a:solidFill>
              </a:rPr>
              <a:t> ne déconnecteront toutefois pas totalement l’avancement et l’évaluation </a:t>
            </a:r>
            <a:r>
              <a:rPr lang="fr-FR" sz="2600" dirty="0"/>
              <a:t>…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sz="2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600" b="1" dirty="0">
                <a:solidFill>
                  <a:srgbClr val="CD001C"/>
                </a:solidFill>
              </a:rPr>
              <a:t>« </a:t>
            </a:r>
            <a:r>
              <a:rPr lang="fr-FR" sz="2600" b="1" i="1" dirty="0">
                <a:solidFill>
                  <a:srgbClr val="CD001C"/>
                </a:solidFill>
              </a:rPr>
              <a:t>Tous les personnels parcourront une carrière normale sur au moins deux grades</a:t>
            </a:r>
            <a:r>
              <a:rPr lang="fr-FR" sz="2600" b="1" dirty="0">
                <a:solidFill>
                  <a:srgbClr val="CD001C"/>
                </a:solidFill>
              </a:rPr>
              <a:t> » </a:t>
            </a:r>
            <a:r>
              <a:rPr lang="fr-FR" sz="2600" dirty="0"/>
              <a:t>: tous les collègues devraient désormais avoir accès à la hors-classe.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fr-FR" sz="3000" b="1" dirty="0" smtClean="0">
                <a:solidFill>
                  <a:srgbClr val="CD001C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  <a:cs typeface="Lucida Sans" pitchFamily="2"/>
              </a:rPr>
              <a:t>e- Bilan</a:t>
            </a:r>
            <a:endParaRPr lang="fr-FR" sz="3000" dirty="0">
              <a:solidFill>
                <a:srgbClr val="CD001C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2272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7176" y="709223"/>
            <a:ext cx="967068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000" b="1" dirty="0">
                <a:solidFill>
                  <a:srgbClr val="CD001C"/>
                </a:solidFill>
              </a:rPr>
              <a:t>Gain salarial maximal </a:t>
            </a:r>
            <a:r>
              <a:rPr lang="fr-FR" sz="2000" dirty="0"/>
              <a:t>sur toute une carrière (40 ans), entre un avancement à l’ancienneté uniquement en classe normale</a:t>
            </a:r>
            <a:r>
              <a:rPr lang="fr-FR" sz="2000" dirty="0" smtClean="0"/>
              <a:t> puis HC</a:t>
            </a:r>
            <a:r>
              <a:rPr lang="fr-FR" sz="2000" dirty="0" smtClean="0">
                <a:solidFill>
                  <a:srgbClr val="CD001C"/>
                </a:solidFill>
              </a:rPr>
              <a:t> (un </a:t>
            </a:r>
            <a:r>
              <a:rPr lang="fr-FR" sz="2000" dirty="0">
                <a:solidFill>
                  <a:srgbClr val="CD001C"/>
                </a:solidFill>
              </a:rPr>
              <a:t>accès à l’échelon terminal de la classe exceptionnelle avec accélération de </a:t>
            </a:r>
            <a:r>
              <a:rPr lang="fr-FR" sz="2000" dirty="0" smtClean="0">
                <a:solidFill>
                  <a:srgbClr val="CD001C"/>
                </a:solidFill>
              </a:rPr>
              <a:t>carrière) </a:t>
            </a:r>
            <a:r>
              <a:rPr lang="fr-FR" sz="20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/>
              <a:t>Certifié </a:t>
            </a:r>
            <a:r>
              <a:rPr lang="fr-FR" sz="2000" dirty="0">
                <a:ea typeface="Microsoft YaHei" pitchFamily="2"/>
                <a:cs typeface="Lucida Sans" pitchFamily="2"/>
                <a:sym typeface="Wingdings 3" panose="05040102010807070707" pitchFamily="18" charset="2"/>
              </a:rPr>
              <a:t></a:t>
            </a:r>
            <a:r>
              <a:rPr lang="fr-FR" sz="2000" dirty="0" smtClean="0">
                <a:ea typeface="Microsoft YaHei" pitchFamily="2"/>
                <a:cs typeface="Lucida Sans" pitchFamily="2"/>
                <a:sym typeface="Wingdings 3" panose="05040102010807070707" pitchFamily="18" charset="2"/>
              </a:rPr>
              <a:t> de 73 à 292 </a:t>
            </a:r>
            <a:r>
              <a:rPr lang="fr-FR" sz="2000" dirty="0">
                <a:ea typeface="Microsoft YaHei" pitchFamily="2"/>
                <a:cs typeface="Lucida Sans" pitchFamily="2"/>
                <a:sym typeface="Wingdings 3" panose="05040102010807070707" pitchFamily="18" charset="2"/>
              </a:rPr>
              <a:t>k€ net, soit </a:t>
            </a:r>
            <a:r>
              <a:rPr lang="fr-FR" sz="2000" dirty="0" smtClean="0">
                <a:ea typeface="Microsoft YaHei" pitchFamily="2"/>
                <a:cs typeface="Lucida Sans" pitchFamily="2"/>
                <a:sym typeface="Wingdings 3" panose="05040102010807070707" pitchFamily="18" charset="2"/>
              </a:rPr>
              <a:t>+2,8 </a:t>
            </a:r>
            <a:r>
              <a:rPr lang="fr-FR" sz="2000" dirty="0">
                <a:ea typeface="Microsoft YaHei" pitchFamily="2"/>
                <a:cs typeface="Lucida Sans" pitchFamily="2"/>
                <a:sym typeface="Wingdings 3" panose="05040102010807070707" pitchFamily="18" charset="2"/>
              </a:rPr>
              <a:t>%</a:t>
            </a:r>
            <a:r>
              <a:rPr lang="fr-FR" sz="2000" dirty="0" smtClean="0">
                <a:ea typeface="Microsoft YaHei" pitchFamily="2"/>
                <a:cs typeface="Lucida Sans" pitchFamily="2"/>
                <a:sym typeface="Wingdings 3" panose="05040102010807070707" pitchFamily="18" charset="2"/>
              </a:rPr>
              <a:t> en CN et +6,7% en HC </a:t>
            </a:r>
            <a:r>
              <a:rPr lang="fr-FR" sz="2000" dirty="0" smtClean="0">
                <a:solidFill>
                  <a:srgbClr val="CD001C"/>
                </a:solidFill>
                <a:ea typeface="Microsoft YaHei" pitchFamily="2"/>
                <a:cs typeface="Lucida Sans" pitchFamily="2"/>
                <a:sym typeface="Wingdings 3" panose="05040102010807070707" pitchFamily="18" charset="2"/>
              </a:rPr>
              <a:t>(15%)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>
                <a:ea typeface="Microsoft YaHei" pitchFamily="2"/>
                <a:sym typeface="Wingdings 3" panose="05040102010807070707" pitchFamily="18" charset="2"/>
              </a:rPr>
              <a:t>Agrégé </a:t>
            </a:r>
            <a:r>
              <a:rPr lang="fr-FR" sz="2000" dirty="0">
                <a:ea typeface="Microsoft YaHei" pitchFamily="2"/>
                <a:cs typeface="Lucida Sans" pitchFamily="2"/>
                <a:sym typeface="Wingdings 3" panose="05040102010807070707" pitchFamily="18" charset="2"/>
              </a:rPr>
              <a:t></a:t>
            </a:r>
            <a:r>
              <a:rPr lang="fr-FR" sz="2000" dirty="0" smtClean="0">
                <a:ea typeface="Microsoft YaHei" pitchFamily="2"/>
                <a:cs typeface="Lucida Sans" pitchFamily="2"/>
                <a:sym typeface="Wingdings 3" panose="05040102010807070707" pitchFamily="18" charset="2"/>
              </a:rPr>
              <a:t> de 60 à 264 k</a:t>
            </a:r>
            <a:r>
              <a:rPr lang="fr-FR" sz="2000" dirty="0">
                <a:ea typeface="Microsoft YaHei" pitchFamily="2"/>
                <a:cs typeface="Lucida Sans" pitchFamily="2"/>
                <a:sym typeface="Wingdings 3" panose="05040102010807070707" pitchFamily="18" charset="2"/>
              </a:rPr>
              <a:t>€ net, soit +</a:t>
            </a:r>
            <a:r>
              <a:rPr lang="fr-FR" sz="2000" dirty="0" smtClean="0">
                <a:ea typeface="Microsoft YaHei" pitchFamily="2"/>
                <a:cs typeface="Lucida Sans" pitchFamily="2"/>
                <a:sym typeface="Wingdings 3" panose="05040102010807070707" pitchFamily="18" charset="2"/>
              </a:rPr>
              <a:t>1,8 </a:t>
            </a:r>
            <a:r>
              <a:rPr lang="fr-FR" sz="2000" dirty="0">
                <a:ea typeface="Microsoft YaHei" pitchFamily="2"/>
                <a:cs typeface="Lucida Sans" pitchFamily="2"/>
                <a:sym typeface="Wingdings 3" panose="05040102010807070707" pitchFamily="18" charset="2"/>
              </a:rPr>
              <a:t>%</a:t>
            </a:r>
            <a:r>
              <a:rPr lang="fr-FR" sz="2000" dirty="0" smtClean="0">
                <a:ea typeface="Microsoft YaHei" pitchFamily="2"/>
                <a:cs typeface="Lucida Sans" pitchFamily="2"/>
                <a:sym typeface="Wingdings 3" panose="05040102010807070707" pitchFamily="18" charset="2"/>
              </a:rPr>
              <a:t> en CN et +4,9% en HC </a:t>
            </a:r>
            <a:r>
              <a:rPr lang="fr-FR" sz="2000" dirty="0" smtClean="0">
                <a:solidFill>
                  <a:srgbClr val="CD001C"/>
                </a:solidFill>
                <a:ea typeface="Microsoft YaHei" pitchFamily="2"/>
                <a:cs typeface="Lucida Sans" pitchFamily="2"/>
                <a:sym typeface="Wingdings 3" panose="05040102010807070707" pitchFamily="18" charset="2"/>
              </a:rPr>
              <a:t>(15%)</a:t>
            </a:r>
            <a:endParaRPr lang="fr-FR" sz="2000" dirty="0" smtClean="0">
              <a:ea typeface="Microsoft YaHei" pitchFamily="2"/>
              <a:cs typeface="Lucida Sans" pitchFamily="2"/>
              <a:sym typeface="Wingdings 3" panose="05040102010807070707" pitchFamily="18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ea typeface="Microsoft YaHei" pitchFamily="2"/>
                <a:cs typeface="Lucida Sans" pitchFamily="2"/>
                <a:sym typeface="Wingdings 3" panose="05040102010807070707" pitchFamily="18" charset="2"/>
              </a:rPr>
              <a:t>MCF</a:t>
            </a:r>
            <a:r>
              <a:rPr lang="fr-FR" sz="2000" dirty="0" smtClean="0">
                <a:ea typeface="Microsoft YaHei" pitchFamily="2"/>
                <a:sym typeface="Wingdings 3" panose="05040102010807070707" pitchFamily="18" charset="2"/>
              </a:rPr>
              <a:t> </a:t>
            </a:r>
            <a:r>
              <a:rPr lang="fr-FR" sz="2000" dirty="0" smtClean="0">
                <a:ea typeface="Microsoft YaHei" pitchFamily="2"/>
                <a:cs typeface="Lucida Sans" pitchFamily="2"/>
                <a:sym typeface="Wingdings 3" panose="05040102010807070707" pitchFamily="18" charset="2"/>
              </a:rPr>
              <a:t> de 73 à 140 k€ net, soit +2,2% en CN et +3,9 % en HC</a:t>
            </a:r>
          </a:p>
          <a:p>
            <a:endParaRPr lang="fr-FR" sz="20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000" b="1" dirty="0">
                <a:solidFill>
                  <a:srgbClr val="CD001C"/>
                </a:solidFill>
              </a:rPr>
              <a:t>Tout le monde y gagne </a:t>
            </a:r>
            <a:r>
              <a:rPr lang="fr-FR" sz="2000" dirty="0">
                <a:solidFill>
                  <a:srgbClr val="CD001C"/>
                </a:solidFill>
              </a:rPr>
              <a:t>…</a:t>
            </a:r>
          </a:p>
          <a:p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000" b="1" dirty="0">
                <a:solidFill>
                  <a:srgbClr val="CD001C"/>
                </a:solidFill>
              </a:rPr>
              <a:t>… mais la revalorisation est insuffisante </a:t>
            </a:r>
            <a:r>
              <a:rPr lang="fr-FR" sz="2000" dirty="0"/>
              <a:t>par rapport aux attentes de la profession et pour restaurer l'attractivité de nos professions</a:t>
            </a:r>
            <a:r>
              <a:rPr lang="fr-FR" sz="20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/>
              <a:t>Les nouveaux indices de rémunération (</a:t>
            </a:r>
            <a:r>
              <a:rPr lang="fr-FR" sz="2000" b="1" dirty="0">
                <a:solidFill>
                  <a:srgbClr val="008000"/>
                </a:solidFill>
              </a:rPr>
              <a:t>+11,1 points en moyenne sur une carrière de certifié et +4,2 points pour les </a:t>
            </a:r>
            <a:r>
              <a:rPr lang="fr-FR" sz="2000" b="1" dirty="0" smtClean="0">
                <a:solidFill>
                  <a:srgbClr val="008000"/>
                </a:solidFill>
              </a:rPr>
              <a:t>agrégés + 6 points pour les MCF</a:t>
            </a:r>
            <a:r>
              <a:rPr lang="fr-FR" sz="2000" dirty="0" smtClean="0"/>
              <a:t>) </a:t>
            </a:r>
            <a:r>
              <a:rPr lang="fr-FR" sz="2000" dirty="0"/>
              <a:t>ne permettent pas de</a:t>
            </a:r>
            <a:r>
              <a:rPr lang="fr-FR" sz="2000" dirty="0" smtClean="0"/>
              <a:t> revaloriser l’élévation au niveau de qualification du recrutement </a:t>
            </a:r>
            <a:r>
              <a:rPr lang="fr-FR" sz="2000" smtClean="0"/>
              <a:t>(</a:t>
            </a:r>
            <a:r>
              <a:rPr lang="fr-FR" sz="2000" i="1" smtClean="0"/>
              <a:t>master</a:t>
            </a:r>
            <a:r>
              <a:rPr lang="fr-FR" sz="2000" smtClean="0"/>
              <a:t>) </a:t>
            </a:r>
            <a:r>
              <a:rPr lang="fr-FR" sz="2000" dirty="0" smtClean="0"/>
              <a:t>et rattraper </a:t>
            </a:r>
            <a:r>
              <a:rPr lang="fr-FR" sz="2000" dirty="0"/>
              <a:t>la perte de 25% de pouvoir d’achat subie ces 30 dernières années</a:t>
            </a:r>
            <a:r>
              <a:rPr lang="fr-FR" sz="200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008000"/>
                </a:solidFill>
              </a:rPr>
              <a:t>Des classes exceptionnelles et des échelons spéciaux à </a:t>
            </a:r>
            <a:r>
              <a:rPr lang="fr-FR" sz="2000" b="1" dirty="0">
                <a:solidFill>
                  <a:srgbClr val="008000"/>
                </a:solidFill>
              </a:rPr>
              <a:t>l’accès</a:t>
            </a:r>
            <a:r>
              <a:rPr lang="fr-FR" sz="2000" b="1" dirty="0" smtClean="0">
                <a:solidFill>
                  <a:srgbClr val="008000"/>
                </a:solidFill>
              </a:rPr>
              <a:t> contingenté </a:t>
            </a:r>
            <a:r>
              <a:rPr lang="fr-FR" sz="2000" b="1" dirty="0">
                <a:solidFill>
                  <a:srgbClr val="008000"/>
                </a:solidFill>
              </a:rPr>
              <a:t>! 10% des effectifs du corps </a:t>
            </a:r>
            <a:r>
              <a:rPr lang="fr-FR" sz="2000" dirty="0"/>
              <a:t>considéré seront concernés et, pour les certifiés, les échelons offrant une vraie revalorisation seront réservés à 2% du corps.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000" b="1" dirty="0" smtClean="0">
                <a:solidFill>
                  <a:srgbClr val="CD001C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  <a:cs typeface="Lucida Sans" pitchFamily="2"/>
              </a:rPr>
              <a:t>e- Bilan</a:t>
            </a:r>
            <a:endParaRPr lang="fr-FR" sz="3000" dirty="0"/>
          </a:p>
        </p:txBody>
      </p:sp>
      <p:sp>
        <p:nvSpPr>
          <p:cNvPr id="5" name="ZoneTexte 4"/>
          <p:cNvSpPr txBox="1"/>
          <p:nvPr/>
        </p:nvSpPr>
        <p:spPr>
          <a:xfrm>
            <a:off x="6845300" y="2705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3293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Une perte de pouvoir d’achat de 25% en 30 ans</a:t>
            </a:r>
            <a:endParaRPr lang="fr-FR" sz="4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726BB1-BEC8-5848-A8CE-38A28714AB50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0" y="5814738"/>
            <a:ext cx="10080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Depuis la désindexation du point d’indice sur l’évolution des prix en 1983 =  -25% soit 3 mois de salaire par an en moins : nous ne sommes plus payés que 9 mois sur 12 !</a:t>
            </a:r>
          </a:p>
          <a:p>
            <a:pPr algn="ctr"/>
            <a:r>
              <a:rPr lang="fr-FR" dirty="0" smtClean="0"/>
              <a:t>=&gt; un décrochage par rapport aux salaires</a:t>
            </a:r>
            <a:endParaRPr lang="fr-FR" dirty="0"/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-69642" y="2096111"/>
          <a:ext cx="5125680" cy="3414219"/>
        </p:xfrm>
        <a:graphic>
          <a:graphicData uri="http://schemas.openxmlformats.org/presentationml/2006/ole">
            <p:oleObj spid="_x0000_s45058" name="Feuille de calcul" r:id="rId4" imgW="6007100" imgH="3632200" progId="Excel.Sheet.8">
              <p:embed/>
            </p:oleObj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0" y="1039538"/>
            <a:ext cx="10080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>
                <a:solidFill>
                  <a:srgbClr val="800000"/>
                </a:solidFill>
              </a:rPr>
              <a:t>Rémunérations fonctionnaires = salaire (IM*point d’indice) + indemnités (primes +HC)</a:t>
            </a:r>
          </a:p>
          <a:p>
            <a:pPr algn="ctr"/>
            <a:r>
              <a:rPr lang="fr-FR" dirty="0" smtClean="0"/>
              <a:t>Valeur du point d’indice au 1</a:t>
            </a:r>
            <a:r>
              <a:rPr lang="fr-FR" baseline="30000" dirty="0" smtClean="0"/>
              <a:t>er</a:t>
            </a:r>
            <a:r>
              <a:rPr lang="fr-FR" dirty="0" smtClean="0"/>
              <a:t> février 2017 = </a:t>
            </a:r>
            <a:r>
              <a:rPr lang="fr-FR" b="1" dirty="0" smtClean="0">
                <a:solidFill>
                  <a:srgbClr val="CD001C"/>
                </a:solidFill>
              </a:rPr>
              <a:t>5,623€</a:t>
            </a:r>
            <a:endParaRPr lang="fr-FR" b="1" dirty="0">
              <a:solidFill>
                <a:srgbClr val="CD001C"/>
              </a:solidFill>
            </a:endParaRPr>
          </a:p>
        </p:txBody>
      </p:sp>
      <p:pic>
        <p:nvPicPr>
          <p:cNvPr id="9" name="Image 8" descr="Capture d’écran 2017-03-22 à 14.07.46.png"/>
          <p:cNvPicPr>
            <a:picLocks noChangeAspect="1"/>
          </p:cNvPicPr>
          <p:nvPr/>
        </p:nvPicPr>
        <p:blipFill>
          <a:blip r:embed="rId5"/>
          <a:srcRect b="39552"/>
          <a:stretch>
            <a:fillRect/>
          </a:stretch>
        </p:blipFill>
        <p:spPr>
          <a:xfrm>
            <a:off x="5270845" y="2603500"/>
            <a:ext cx="4387774" cy="2438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46701" y="2135873"/>
            <a:ext cx="447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 smtClean="0"/>
              <a:t>rapport salaire brut </a:t>
            </a:r>
            <a:r>
              <a:rPr lang="fr-FR" sz="1400" b="1" dirty="0" smtClean="0">
                <a:solidFill>
                  <a:schemeClr val="accent1"/>
                </a:solidFill>
              </a:rPr>
              <a:t>MCF </a:t>
            </a:r>
            <a:r>
              <a:rPr lang="fr-FR" sz="1400" dirty="0" smtClean="0"/>
              <a:t>- </a:t>
            </a:r>
            <a:r>
              <a:rPr lang="fr-FR" sz="1400" b="1" dirty="0" smtClean="0">
                <a:solidFill>
                  <a:schemeClr val="accent2"/>
                </a:solidFill>
              </a:rPr>
              <a:t>PRAG </a:t>
            </a:r>
            <a:r>
              <a:rPr lang="fr-FR" sz="1400" dirty="0" smtClean="0"/>
              <a:t>- </a:t>
            </a:r>
            <a:r>
              <a:rPr lang="fr-FR" sz="1400" b="1" dirty="0" smtClean="0">
                <a:solidFill>
                  <a:schemeClr val="accent3"/>
                </a:solidFill>
              </a:rPr>
              <a:t>PRCE </a:t>
            </a:r>
            <a:r>
              <a:rPr lang="fr-FR" sz="1400" dirty="0" smtClean="0"/>
              <a:t>débutant / SMIC brut mensuel </a:t>
            </a:r>
            <a:endParaRPr lang="fr-FR" sz="1400" dirty="0"/>
          </a:p>
        </p:txBody>
      </p:sp>
      <p:pic>
        <p:nvPicPr>
          <p:cNvPr id="11" name="Image 10" descr="Capture d’écran 2017-03-22 à 14.07.46.png"/>
          <p:cNvPicPr>
            <a:picLocks noChangeAspect="1"/>
          </p:cNvPicPr>
          <p:nvPr/>
        </p:nvPicPr>
        <p:blipFill>
          <a:blip r:embed="rId5"/>
          <a:srcRect t="82469"/>
          <a:stretch>
            <a:fillRect/>
          </a:stretch>
        </p:blipFill>
        <p:spPr>
          <a:xfrm>
            <a:off x="5273145" y="5028668"/>
            <a:ext cx="4346575" cy="60316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245100" y="5029200"/>
            <a:ext cx="419100" cy="17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5575794"/>
            <a:ext cx="10080625" cy="136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marL="0" marR="0" lvl="0" indent="0" algn="ctr" rtl="0" hangingPunct="0">
              <a:buNone/>
              <a:tabLst/>
            </a:pPr>
            <a:r>
              <a:rPr lang="fr-FR" sz="2400" b="0" i="0" u="none" strike="noStrike" kern="1200" cap="none" dirty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rPr>
              <a:t>Le Ministère n'a pas totalement déconnecté avancement et évaluation, bien au contraire, il y a un lien étroit à 4 moments de la carrière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hangingPunct="0"/>
            <a:r>
              <a:rPr lang="fr-FR" sz="2800" b="1" dirty="0" smtClean="0">
                <a:solidFill>
                  <a:srgbClr val="CD001C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  <a:cs typeface="Lucida Sans" pitchFamily="2"/>
              </a:rPr>
              <a:t>RENDEZ-VOUS DE CARRIERE ET EVALUATION DES PRCE et PRAG</a:t>
            </a:r>
            <a:br>
              <a:rPr lang="fr-FR" sz="2800" b="1" dirty="0" smtClean="0">
                <a:solidFill>
                  <a:srgbClr val="CD001C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  <a:cs typeface="Lucida Sans" pitchFamily="2"/>
              </a:rPr>
            </a:br>
            <a:endParaRPr lang="fr-FR" sz="2800" dirty="0">
              <a:solidFill>
                <a:srgbClr val="CD001C"/>
              </a:solidFill>
            </a:endParaRPr>
          </a:p>
        </p:txBody>
      </p:sp>
      <p:sp>
        <p:nvSpPr>
          <p:cNvPr id="7" name="Sous-titre 1"/>
          <p:cNvSpPr txBox="1">
            <a:spLocks/>
          </p:cNvSpPr>
          <p:nvPr/>
        </p:nvSpPr>
        <p:spPr>
          <a:xfrm>
            <a:off x="0" y="1533500"/>
            <a:ext cx="10080625" cy="4113238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pPr marL="377979" marR="0" lvl="0" indent="-377979" algn="ctr" defTabSz="5039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1- Passage 6</a:t>
            </a:r>
            <a:r>
              <a:rPr kumimoji="0" lang="fr-FR" sz="20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ème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- 7</a:t>
            </a:r>
            <a:r>
              <a:rPr kumimoji="0" lang="fr-FR" sz="20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ème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accélération 1 an (30 %)</a:t>
            </a:r>
          </a:p>
          <a:p>
            <a:pPr marL="377979" marR="0" lvl="0" indent="-377979" algn="ctr" defTabSz="5039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7979" marR="0" lvl="0" indent="-377979" algn="ctr" defTabSz="5039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2- Passage 8</a:t>
            </a:r>
            <a:r>
              <a:rPr kumimoji="0" lang="fr-FR" sz="20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ème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- 9</a:t>
            </a:r>
            <a:r>
              <a:rPr kumimoji="0" lang="fr-FR" sz="20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ème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accélération 1 an (30 %)</a:t>
            </a:r>
          </a:p>
          <a:p>
            <a:pPr marL="377979" marR="0" lvl="0" indent="-377979" algn="ctr" defTabSz="5039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7979" marR="0" lvl="0" indent="-377979" algn="ctr" defTabSz="5039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3- Accès hors classe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(à partir de 2 ans dans le 9</a:t>
            </a:r>
            <a:r>
              <a:rPr kumimoji="0" lang="fr-FR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ème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77979" marR="0" lvl="0" indent="-377979" algn="ctr" defTabSz="5039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7979" marR="0" lvl="0" indent="-377979" algn="ctr" defTabSz="5039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 Accès classe exceptionnelle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(à partir du 3</a:t>
            </a:r>
            <a:r>
              <a:rPr kumimoji="0" lang="fr-FR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ème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échelon de la hors classe)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527141"/>
            <a:ext cx="10080625" cy="8267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/>
            </a:pPr>
            <a:r>
              <a:rPr lang="fr-FR" sz="2600" b="1" i="0" strike="noStrike" kern="1200" cap="none" dirty="0">
                <a:ln>
                  <a:noFill/>
                </a:ln>
                <a:solidFill>
                  <a:srgbClr val="3366FF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a- </a:t>
            </a:r>
            <a:r>
              <a:rPr lang="fr-FR" sz="2600" b="1" dirty="0">
                <a:solidFill>
                  <a:srgbClr val="3366FF"/>
                </a:solidFill>
                <a:latin typeface="Liberation Sans" pitchFamily="18"/>
                <a:ea typeface="Microsoft YaHei" pitchFamily="2"/>
                <a:cs typeface="Lucida Sans" pitchFamily="2"/>
              </a:rPr>
              <a:t>Quatre</a:t>
            </a:r>
            <a:r>
              <a:rPr lang="fr-FR" sz="2600" b="1" i="0" strike="noStrike" kern="1200" cap="none" dirty="0">
                <a:ln>
                  <a:noFill/>
                </a:ln>
                <a:solidFill>
                  <a:srgbClr val="3366FF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 « </a:t>
            </a:r>
            <a:r>
              <a:rPr lang="fr-FR" sz="2600" b="1" i="0" strike="noStrike" kern="1200" cap="none" dirty="0">
                <a:ln>
                  <a:noFill/>
                </a:ln>
                <a:solidFill>
                  <a:srgbClr val="CD001C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rendez-vous de carrière</a:t>
            </a:r>
            <a:r>
              <a:rPr lang="fr-FR" sz="2600" b="1" i="0" strike="noStrike" kern="1200" cap="none" dirty="0">
                <a:ln>
                  <a:noFill/>
                </a:ln>
                <a:solidFill>
                  <a:srgbClr val="3366FF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 »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fr-FR" sz="2800" b="1" dirty="0" smtClean="0">
                <a:solidFill>
                  <a:srgbClr val="CD001C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  <a:cs typeface="Lucida Sans" pitchFamily="2"/>
              </a:rPr>
              <a:t>b- Une nouvelle évaluation des PRCE et des PRAG</a:t>
            </a:r>
            <a:endParaRPr lang="fr-FR" sz="2800" dirty="0">
              <a:solidFill>
                <a:srgbClr val="CD001C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4513" y="1285011"/>
            <a:ext cx="954358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D001C"/>
                </a:solidFill>
              </a:rPr>
              <a:t>Durant l’année 2016 – 2017, </a:t>
            </a:r>
            <a:r>
              <a:rPr lang="fr-FR" sz="2400" dirty="0" smtClean="0"/>
              <a:t>l’avancement d’échelon reste inchangé mais </a:t>
            </a:r>
            <a:r>
              <a:rPr lang="fr-FR" sz="2400" b="1" dirty="0" smtClean="0"/>
              <a:t>la notation est supprimée.</a:t>
            </a:r>
          </a:p>
          <a:p>
            <a:endParaRPr lang="fr-FR" sz="2400" dirty="0" smtClean="0"/>
          </a:p>
          <a:p>
            <a:r>
              <a:rPr lang="fr-FR" sz="2400" b="1" dirty="0" smtClean="0">
                <a:solidFill>
                  <a:srgbClr val="CD001C"/>
                </a:solidFill>
              </a:rPr>
              <a:t>A partir de l’année 2017 – 2018, </a:t>
            </a:r>
            <a:r>
              <a:rPr lang="fr-FR" sz="2400" dirty="0" smtClean="0"/>
              <a:t>celle-ci sera remplacée par une </a:t>
            </a:r>
            <a:r>
              <a:rPr lang="fr-FR" sz="2400" b="1" dirty="0" smtClean="0"/>
              <a:t>évaluation </a:t>
            </a:r>
            <a:r>
              <a:rPr lang="fr-FR" sz="2400" dirty="0" smtClean="0"/>
              <a:t>(« </a:t>
            </a:r>
            <a:r>
              <a:rPr lang="fr-FR" sz="2400" i="1" dirty="0" smtClean="0">
                <a:solidFill>
                  <a:srgbClr val="CD001C"/>
                </a:solidFill>
              </a:rPr>
              <a:t>entretien avec l’autorité auprès de laquelle l’enseignant exerce ses fonctions</a:t>
            </a:r>
            <a:r>
              <a:rPr lang="fr-FR" sz="2400" dirty="0" smtClean="0">
                <a:solidFill>
                  <a:srgbClr val="CD001C"/>
                </a:solidFill>
              </a:rPr>
              <a:t> </a:t>
            </a:r>
            <a:r>
              <a:rPr lang="fr-FR" sz="2400" dirty="0" smtClean="0"/>
              <a:t>») pour les seuls enseignants qui pourront bénéficier dès l’année suivante d’une bonification d’ancienneté d’un an pour les passages du 6</a:t>
            </a:r>
            <a:r>
              <a:rPr lang="fr-FR" sz="2400" baseline="30000" dirty="0" smtClean="0"/>
              <a:t>ème</a:t>
            </a:r>
            <a:r>
              <a:rPr lang="fr-FR" sz="2400" dirty="0" smtClean="0"/>
              <a:t> au 7</a:t>
            </a:r>
            <a:r>
              <a:rPr lang="fr-FR" sz="2400" baseline="30000" dirty="0" smtClean="0"/>
              <a:t>ème</a:t>
            </a:r>
            <a:r>
              <a:rPr lang="fr-FR" sz="2400" dirty="0" smtClean="0"/>
              <a:t> échelon ou du 8</a:t>
            </a:r>
            <a:r>
              <a:rPr lang="fr-FR" sz="2400" baseline="30000" dirty="0" smtClean="0"/>
              <a:t>ème</a:t>
            </a:r>
            <a:r>
              <a:rPr lang="fr-FR" sz="2400" dirty="0" smtClean="0"/>
              <a:t> au 9</a:t>
            </a:r>
            <a:r>
              <a:rPr lang="fr-FR" sz="2400" baseline="30000" dirty="0" smtClean="0"/>
              <a:t>ème</a:t>
            </a:r>
            <a:r>
              <a:rPr lang="fr-FR" sz="2400" dirty="0" smtClean="0"/>
              <a:t> échelon de la classe normale.</a:t>
            </a:r>
          </a:p>
          <a:p>
            <a:endParaRPr lang="fr-FR" sz="2400" dirty="0" smtClean="0"/>
          </a:p>
          <a:p>
            <a:r>
              <a:rPr lang="fr-FR" sz="2400" dirty="0" smtClean="0"/>
              <a:t>Cet entretien doit être mené avec une réelle objectivité et compréhension réciproque entre collègues, et ne doit pas être source de stress, conduire à des pressions « hiérarchiques », voire des abus de pouvoir dans les cas extrêmes.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4480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31778" y="1338604"/>
            <a:ext cx="9392757" cy="4893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 smtClean="0"/>
              <a:t>Les </a:t>
            </a:r>
            <a:r>
              <a:rPr lang="fr-FR" sz="2600" b="1" dirty="0" smtClean="0">
                <a:solidFill>
                  <a:srgbClr val="CD001C"/>
                </a:solidFill>
              </a:rPr>
              <a:t>CAP seront l’instance officielle de recours</a:t>
            </a:r>
            <a:r>
              <a:rPr lang="fr-FR" sz="2600" dirty="0" smtClean="0"/>
              <a:t>, mais le SNESUP-FSU préconise la mise en place de </a:t>
            </a:r>
            <a:r>
              <a:rPr lang="fr-FR" sz="2600" b="1" dirty="0" smtClean="0">
                <a:solidFill>
                  <a:srgbClr val="CD001C"/>
                </a:solidFill>
              </a:rPr>
              <a:t>commission de notation des enseignants de statut 2d degré </a:t>
            </a:r>
            <a:r>
              <a:rPr lang="fr-FR" sz="2600" dirty="0" smtClean="0"/>
              <a:t>dans les établissements afin d’harmoniser les pratiques, de rendre transparentes les règles communes appliquées aux collègues, et de rattraper les injustices.</a:t>
            </a:r>
          </a:p>
          <a:p>
            <a:endParaRPr lang="fr-FR" sz="2600" dirty="0" smtClean="0"/>
          </a:p>
          <a:p>
            <a:r>
              <a:rPr lang="fr-FR" sz="2600" dirty="0" smtClean="0"/>
              <a:t>Les libertés pédagogiques et académiques devront être préservées et il faudra bien faire attention à ne pas confondre « évaluation des enseignements » et « évaluation des enseignants » …</a:t>
            </a:r>
          </a:p>
          <a:p>
            <a:endParaRPr lang="fr-FR" sz="2600" dirty="0" smtClean="0"/>
          </a:p>
          <a:p>
            <a:r>
              <a:rPr lang="fr-FR" sz="2600" dirty="0"/>
              <a:t>Cela nécessitera de </a:t>
            </a:r>
            <a:r>
              <a:rPr lang="fr-FR" sz="2600" b="1" dirty="0">
                <a:solidFill>
                  <a:srgbClr val="CD001C"/>
                </a:solidFill>
              </a:rPr>
              <a:t>développer ou rétablir la solidarité entre collègues </a:t>
            </a:r>
            <a:r>
              <a:rPr lang="fr-FR" sz="2600" dirty="0"/>
              <a:t>pour faciliter le </a:t>
            </a:r>
            <a:r>
              <a:rPr lang="fr-FR" sz="2600" b="1" dirty="0">
                <a:solidFill>
                  <a:srgbClr val="CD001C"/>
                </a:solidFill>
              </a:rPr>
              <a:t>combat collectif </a:t>
            </a:r>
            <a:r>
              <a:rPr lang="fr-FR" sz="2600" dirty="0"/>
              <a:t>contre toute dérive.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100" b="1" dirty="0" smtClean="0">
                <a:solidFill>
                  <a:srgbClr val="CD001C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  <a:cs typeface="Lucida Sans" pitchFamily="2"/>
              </a:rPr>
              <a:t>b- Une nouvelle évaluation</a:t>
            </a:r>
            <a:endParaRPr lang="fr-FR" sz="31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4610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31778" y="812800"/>
            <a:ext cx="9392757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 smtClean="0"/>
              <a:t>Mesures PPCR</a:t>
            </a:r>
          </a:p>
          <a:p>
            <a:pPr>
              <a:buFont typeface="Arial"/>
              <a:buChar char="•"/>
            </a:pPr>
            <a:r>
              <a:rPr lang="fr-FR" sz="2600" dirty="0" smtClean="0"/>
              <a:t> création en fin de PR2 d’un </a:t>
            </a:r>
            <a:r>
              <a:rPr lang="fr-FR" sz="2600" b="1" dirty="0" smtClean="0">
                <a:solidFill>
                  <a:srgbClr val="CD001C"/>
                </a:solidFill>
              </a:rPr>
              <a:t>7</a:t>
            </a:r>
            <a:r>
              <a:rPr lang="fr-FR" sz="2600" b="1" baseline="30000" dirty="0" smtClean="0">
                <a:solidFill>
                  <a:srgbClr val="CD001C"/>
                </a:solidFill>
              </a:rPr>
              <a:t>e</a:t>
            </a:r>
            <a:r>
              <a:rPr lang="fr-FR" sz="2600" b="1" dirty="0" smtClean="0">
                <a:solidFill>
                  <a:srgbClr val="CD001C"/>
                </a:solidFill>
              </a:rPr>
              <a:t> échelon </a:t>
            </a:r>
            <a:r>
              <a:rPr lang="fr-FR" sz="2600" dirty="0" smtClean="0"/>
              <a:t>accessible à l’ancienneté</a:t>
            </a:r>
          </a:p>
          <a:p>
            <a:pPr>
              <a:buFont typeface="Arial"/>
              <a:buChar char="•"/>
            </a:pPr>
            <a:r>
              <a:rPr lang="fr-FR" sz="2600" dirty="0" smtClean="0"/>
              <a:t> création en fin de MC HC d’un </a:t>
            </a:r>
            <a:r>
              <a:rPr lang="fr-FR" sz="2600" b="1" dirty="0" smtClean="0">
                <a:solidFill>
                  <a:srgbClr val="CD001C"/>
                </a:solidFill>
              </a:rPr>
              <a:t>échelon exceptionnel </a:t>
            </a:r>
            <a:r>
              <a:rPr lang="fr-FR" sz="2600" dirty="0" smtClean="0"/>
              <a:t>accessible au choix</a:t>
            </a:r>
          </a:p>
          <a:p>
            <a:endParaRPr lang="fr-FR" sz="2600" dirty="0" smtClean="0"/>
          </a:p>
          <a:p>
            <a:r>
              <a:rPr lang="fr-FR" sz="2600" dirty="0" smtClean="0"/>
              <a:t>Autres dispositions diverses</a:t>
            </a:r>
          </a:p>
          <a:p>
            <a:pPr>
              <a:buFont typeface="Arial"/>
              <a:buChar char="•"/>
            </a:pPr>
            <a:r>
              <a:rPr lang="fr-FR" sz="2600" dirty="0" smtClean="0"/>
              <a:t> introduction d’une </a:t>
            </a:r>
            <a:r>
              <a:rPr lang="fr-FR" sz="2600" b="1" dirty="0" smtClean="0">
                <a:solidFill>
                  <a:srgbClr val="CD001C"/>
                </a:solidFill>
              </a:rPr>
              <a:t>formation à la pédagogie </a:t>
            </a:r>
            <a:r>
              <a:rPr lang="fr-FR" sz="2600" dirty="0" smtClean="0"/>
              <a:t>en début de carrière;</a:t>
            </a:r>
          </a:p>
          <a:p>
            <a:pPr>
              <a:buFont typeface="Arial"/>
              <a:buChar char="•"/>
            </a:pPr>
            <a:r>
              <a:rPr lang="fr-FR" sz="2600" dirty="0" smtClean="0"/>
              <a:t> étude des candidatures des postes réservés à la </a:t>
            </a:r>
            <a:r>
              <a:rPr lang="fr-FR" sz="2600" b="1" dirty="0" smtClean="0">
                <a:solidFill>
                  <a:srgbClr val="CD001C"/>
                </a:solidFill>
              </a:rPr>
              <a:t>mutation</a:t>
            </a:r>
            <a:r>
              <a:rPr lang="fr-FR" sz="2600" dirty="0" smtClean="0"/>
              <a:t>;</a:t>
            </a:r>
          </a:p>
          <a:p>
            <a:pPr>
              <a:buFont typeface="Arial"/>
              <a:buChar char="•"/>
            </a:pPr>
            <a:r>
              <a:rPr lang="fr-FR" sz="2600" dirty="0" smtClean="0"/>
              <a:t> désignation des représentant des EC à la </a:t>
            </a:r>
            <a:r>
              <a:rPr lang="fr-FR" sz="2600" b="1" dirty="0" smtClean="0">
                <a:solidFill>
                  <a:srgbClr val="CD001C"/>
                </a:solidFill>
              </a:rPr>
              <a:t>commission de réforme </a:t>
            </a:r>
            <a:r>
              <a:rPr lang="fr-FR" sz="2600" dirty="0" smtClean="0"/>
              <a:t>départementale;</a:t>
            </a:r>
          </a:p>
          <a:p>
            <a:pPr>
              <a:buFont typeface="Arial"/>
              <a:buChar char="•"/>
            </a:pPr>
            <a:r>
              <a:rPr lang="fr-FR" sz="2600" dirty="0" smtClean="0"/>
              <a:t> conditionnement de l’avis du fonctionnaire de défense et de sécurité pour le </a:t>
            </a:r>
            <a:r>
              <a:rPr lang="fr-FR" sz="2600" b="1" dirty="0" smtClean="0">
                <a:solidFill>
                  <a:srgbClr val="CD001C"/>
                </a:solidFill>
              </a:rPr>
              <a:t>recrutement en « ZRR »</a:t>
            </a:r>
            <a:r>
              <a:rPr lang="fr-FR" sz="2600" dirty="0" smtClean="0"/>
              <a:t>;</a:t>
            </a:r>
          </a:p>
          <a:p>
            <a:pPr>
              <a:buFont typeface="Arial"/>
              <a:buChar char="•"/>
            </a:pPr>
            <a:r>
              <a:rPr lang="fr-FR" sz="2600" dirty="0" smtClean="0"/>
              <a:t> élargissement des cas de </a:t>
            </a:r>
            <a:r>
              <a:rPr lang="fr-FR" sz="2600" b="1" dirty="0" smtClean="0">
                <a:solidFill>
                  <a:srgbClr val="CD001C"/>
                </a:solidFill>
              </a:rPr>
              <a:t>dispense de qualification </a:t>
            </a:r>
            <a:r>
              <a:rPr lang="fr-FR" sz="2600" dirty="0" smtClean="0"/>
              <a:t>par le CNU;</a:t>
            </a:r>
          </a:p>
          <a:p>
            <a:pPr>
              <a:buFont typeface="Arial"/>
              <a:buChar char="•"/>
            </a:pPr>
            <a:r>
              <a:rPr lang="fr-FR" sz="2600" dirty="0" smtClean="0"/>
              <a:t> dérogation à l’HDR pour la </a:t>
            </a:r>
            <a:r>
              <a:rPr lang="fr-FR" sz="2600" b="1" dirty="0" smtClean="0">
                <a:solidFill>
                  <a:srgbClr val="CD001C"/>
                </a:solidFill>
              </a:rPr>
              <a:t>qualification PU</a:t>
            </a:r>
            <a:r>
              <a:rPr lang="fr-FR" sz="2600" dirty="0" smtClean="0"/>
              <a:t>, …</a:t>
            </a:r>
            <a:endParaRPr lang="fr-FR" sz="2600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100" b="1" dirty="0" smtClean="0">
                <a:solidFill>
                  <a:srgbClr val="CD001C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  <a:cs typeface="Lucida Sans" pitchFamily="2"/>
              </a:rPr>
              <a:t>Retour sur le CTU du 20 février 2017</a:t>
            </a:r>
            <a:endParaRPr lang="fr-FR" sz="31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4610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7800" y="850900"/>
            <a:ext cx="9902825" cy="6247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fr-FR" sz="2600" dirty="0" smtClean="0"/>
              <a:t> création en fin de MC HC d’un </a:t>
            </a:r>
            <a:r>
              <a:rPr lang="fr-FR" sz="2600" b="1" dirty="0" smtClean="0">
                <a:solidFill>
                  <a:srgbClr val="008000"/>
                </a:solidFill>
              </a:rPr>
              <a:t>7</a:t>
            </a:r>
            <a:r>
              <a:rPr lang="fr-FR" sz="2600" b="1" baseline="30000" dirty="0" smtClean="0">
                <a:solidFill>
                  <a:srgbClr val="008000"/>
                </a:solidFill>
              </a:rPr>
              <a:t>e</a:t>
            </a:r>
            <a:r>
              <a:rPr lang="fr-FR" sz="2600" b="1" dirty="0" smtClean="0">
                <a:solidFill>
                  <a:srgbClr val="008000"/>
                </a:solidFill>
              </a:rPr>
              <a:t> échelon </a:t>
            </a:r>
            <a:r>
              <a:rPr lang="fr-FR" sz="2600" dirty="0" smtClean="0"/>
              <a:t>accessible à l’ancienneté;</a:t>
            </a:r>
          </a:p>
          <a:p>
            <a:pPr>
              <a:buFont typeface="Arial"/>
              <a:buChar char="•"/>
            </a:pPr>
            <a:r>
              <a:rPr lang="fr-FR" sz="2600" dirty="0" smtClean="0"/>
              <a:t> mise en place </a:t>
            </a:r>
            <a:r>
              <a:rPr lang="fr-FR" sz="2600" b="1" dirty="0" smtClean="0">
                <a:solidFill>
                  <a:srgbClr val="008000"/>
                </a:solidFill>
              </a:rPr>
              <a:t>dès 2017 des procédures d’avancement </a:t>
            </a:r>
            <a:r>
              <a:rPr lang="fr-FR" sz="2600" dirty="0" smtClean="0"/>
              <a:t>à l’échelon exceptionnel;</a:t>
            </a:r>
          </a:p>
          <a:p>
            <a:pPr>
              <a:buFont typeface="Arial"/>
              <a:buChar char="•"/>
            </a:pPr>
            <a:r>
              <a:rPr lang="fr-FR" sz="2600" dirty="0" smtClean="0"/>
              <a:t> </a:t>
            </a:r>
            <a:r>
              <a:rPr lang="fr-FR" sz="2600" b="1" dirty="0" smtClean="0">
                <a:solidFill>
                  <a:srgbClr val="008000"/>
                </a:solidFill>
              </a:rPr>
              <a:t>réduction à 3 années </a:t>
            </a:r>
            <a:r>
              <a:rPr lang="fr-FR" sz="2600" dirty="0" smtClean="0"/>
              <a:t>de la durée du 5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ech. MCF HC.</a:t>
            </a:r>
          </a:p>
          <a:p>
            <a:endParaRPr lang="fr-FR" sz="2600" dirty="0" smtClean="0"/>
          </a:p>
          <a:p>
            <a:pPr>
              <a:buFont typeface="Arial"/>
              <a:buChar char="•"/>
            </a:pPr>
            <a:r>
              <a:rPr lang="fr-FR" sz="2600" dirty="0" smtClean="0"/>
              <a:t> titularisation soumise au </a:t>
            </a:r>
            <a:r>
              <a:rPr lang="fr-FR" sz="2600" b="1" dirty="0" smtClean="0">
                <a:solidFill>
                  <a:srgbClr val="008000"/>
                </a:solidFill>
              </a:rPr>
              <a:t>bon suivi de la formation à la pédagogie</a:t>
            </a:r>
            <a:r>
              <a:rPr lang="fr-FR" sz="2600" dirty="0" smtClean="0"/>
              <a:t>;</a:t>
            </a:r>
          </a:p>
          <a:p>
            <a:pPr>
              <a:buFont typeface="Arial"/>
              <a:buChar char="•"/>
            </a:pPr>
            <a:r>
              <a:rPr lang="fr-FR" sz="2600" dirty="0" smtClean="0"/>
              <a:t> abandon de l’entretien préalable à la </a:t>
            </a:r>
            <a:r>
              <a:rPr lang="fr-FR" sz="2600" b="1" dirty="0" smtClean="0">
                <a:solidFill>
                  <a:srgbClr val="008000"/>
                </a:solidFill>
              </a:rPr>
              <a:t>mutation</a:t>
            </a:r>
            <a:r>
              <a:rPr lang="fr-FR" sz="2600" dirty="0" smtClean="0"/>
              <a:t>;</a:t>
            </a:r>
          </a:p>
          <a:p>
            <a:pPr>
              <a:buFont typeface="Arial"/>
              <a:buChar char="•"/>
            </a:pPr>
            <a:r>
              <a:rPr lang="fr-FR" sz="2600" dirty="0" smtClean="0"/>
              <a:t> désignation des représentant des EC à la commission de réforme départementale par </a:t>
            </a:r>
            <a:r>
              <a:rPr lang="fr-FR" sz="2600" b="1" dirty="0" smtClean="0">
                <a:solidFill>
                  <a:srgbClr val="008000"/>
                </a:solidFill>
              </a:rPr>
              <a:t>les membres du CT </a:t>
            </a:r>
            <a:r>
              <a:rPr lang="fr-FR" sz="2600" dirty="0" smtClean="0"/>
              <a:t>;</a:t>
            </a:r>
          </a:p>
          <a:p>
            <a:pPr>
              <a:buFont typeface="Arial"/>
              <a:buChar char="•"/>
            </a:pPr>
            <a:r>
              <a:rPr lang="fr-FR" sz="2600" dirty="0" smtClean="0"/>
              <a:t> </a:t>
            </a:r>
            <a:r>
              <a:rPr lang="fr-FR" sz="2600" b="1" dirty="0" smtClean="0">
                <a:solidFill>
                  <a:srgbClr val="008000"/>
                </a:solidFill>
              </a:rPr>
              <a:t>Non conditionnement de l’avis </a:t>
            </a:r>
            <a:r>
              <a:rPr lang="fr-FR" sz="2600" dirty="0" smtClean="0"/>
              <a:t>du fonctionnaire de défense et de sécurité pour le </a:t>
            </a:r>
            <a:r>
              <a:rPr lang="fr-FR" sz="2600" b="1" dirty="0" smtClean="0">
                <a:solidFill>
                  <a:srgbClr val="008000"/>
                </a:solidFill>
              </a:rPr>
              <a:t>recrutement </a:t>
            </a:r>
            <a:r>
              <a:rPr lang="fr-FR" sz="2600" dirty="0" smtClean="0"/>
              <a:t>mais juste pour l’accès « ZRR »;</a:t>
            </a:r>
          </a:p>
          <a:p>
            <a:pPr>
              <a:buFont typeface="Arial"/>
              <a:buChar char="•"/>
            </a:pPr>
            <a:r>
              <a:rPr lang="fr-FR" sz="2600" dirty="0" smtClean="0"/>
              <a:t> suppression des modes dérogatoires au </a:t>
            </a:r>
            <a:r>
              <a:rPr lang="fr-FR" sz="2600" b="1" dirty="0" smtClean="0">
                <a:solidFill>
                  <a:srgbClr val="008000"/>
                </a:solidFill>
              </a:rPr>
              <a:t>recrutement des PU</a:t>
            </a:r>
            <a:r>
              <a:rPr lang="fr-FR" sz="2600" dirty="0" smtClean="0"/>
              <a:t>;</a:t>
            </a:r>
          </a:p>
          <a:p>
            <a:pPr>
              <a:buFont typeface="Arial"/>
              <a:buChar char="•"/>
            </a:pPr>
            <a:r>
              <a:rPr lang="fr-FR" sz="2600" dirty="0" smtClean="0"/>
              <a:t> suppression des dérogations à la </a:t>
            </a:r>
            <a:r>
              <a:rPr lang="fr-FR" sz="2600" b="1" dirty="0" smtClean="0">
                <a:solidFill>
                  <a:srgbClr val="008000"/>
                </a:solidFill>
              </a:rPr>
              <a:t>qualification PU</a:t>
            </a:r>
            <a:r>
              <a:rPr lang="fr-FR" sz="2600" dirty="0" smtClean="0"/>
              <a:t>, …</a:t>
            </a:r>
          </a:p>
          <a:p>
            <a:pPr>
              <a:buFont typeface="Arial"/>
              <a:buChar char="•"/>
            </a:pPr>
            <a:r>
              <a:rPr lang="fr-FR" sz="2600" dirty="0" smtClean="0"/>
              <a:t> </a:t>
            </a:r>
            <a:r>
              <a:rPr lang="fr-FR" dirty="0" smtClean="0"/>
              <a:t>droit tous les 5 ans à 1/3 de service annuel pour la </a:t>
            </a:r>
            <a:r>
              <a:rPr lang="fr-FR" b="1" dirty="0" smtClean="0">
                <a:solidFill>
                  <a:srgbClr val="008000"/>
                </a:solidFill>
              </a:rPr>
              <a:t>formation continue</a:t>
            </a:r>
          </a:p>
          <a:p>
            <a:pPr>
              <a:buFont typeface="Arial"/>
              <a:buChar char="•"/>
            </a:pPr>
            <a:r>
              <a:rPr lang="fr-FR" b="1" dirty="0" smtClean="0">
                <a:solidFill>
                  <a:srgbClr val="008000"/>
                </a:solidFill>
              </a:rPr>
              <a:t> </a:t>
            </a:r>
            <a:r>
              <a:rPr lang="fr-FR" dirty="0" smtClean="0"/>
              <a:t>suppression de la modulation de service, remboursement des frais de transport et prise en compte du tps de transport dans les HSS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100" b="1" dirty="0" smtClean="0">
                <a:solidFill>
                  <a:srgbClr val="008000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  <a:cs typeface="Lucida Sans" pitchFamily="2"/>
              </a:rPr>
              <a:t>46 amendements et 5 motions déposés par le SNESUP-FSU</a:t>
            </a:r>
            <a:endParaRPr lang="fr-FR" sz="31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46107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733166" y="186042"/>
            <a:ext cx="8568531" cy="1620430"/>
          </a:xfrm>
        </p:spPr>
        <p:txBody>
          <a:bodyPr>
            <a:normAutofit fontScale="90000"/>
          </a:bodyPr>
          <a:lstStyle/>
          <a:p>
            <a:r>
              <a:rPr lang="fr-FR" sz="5400" b="1" dirty="0" smtClean="0">
                <a:solidFill>
                  <a:srgbClr val="CD001C"/>
                </a:solidFill>
              </a:rPr>
              <a:t>Rejoignez le SNESUP-FSU</a:t>
            </a:r>
            <a:br>
              <a:rPr lang="fr-FR" sz="5400" b="1" dirty="0" smtClean="0">
                <a:solidFill>
                  <a:srgbClr val="CD001C"/>
                </a:solidFill>
              </a:rPr>
            </a:b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514828" y="1658953"/>
            <a:ext cx="9152504" cy="4965416"/>
          </a:xfrm>
        </p:spPr>
        <p:txBody>
          <a:bodyPr>
            <a:normAutofit fontScale="77500" lnSpcReduction="20000"/>
          </a:bodyPr>
          <a:lstStyle/>
          <a:p>
            <a:r>
              <a:rPr lang="fr-FR" sz="3600" b="1" dirty="0" smtClean="0">
                <a:solidFill>
                  <a:srgbClr val="CD001C"/>
                </a:solidFill>
              </a:rPr>
              <a:t>Pour se défendre </a:t>
            </a:r>
            <a:r>
              <a:rPr lang="fr-FR" sz="3600" dirty="0" smtClean="0">
                <a:solidFill>
                  <a:schemeClr val="tx1"/>
                </a:solidFill>
              </a:rPr>
              <a:t>tant individuellement que collectivement,</a:t>
            </a:r>
          </a:p>
          <a:p>
            <a:r>
              <a:rPr lang="fr-FR" sz="3600" b="1" dirty="0" smtClean="0">
                <a:solidFill>
                  <a:srgbClr val="CD001C"/>
                </a:solidFill>
              </a:rPr>
              <a:t>pour nos conditions de travail, nos salaires, nos retraites …</a:t>
            </a:r>
          </a:p>
          <a:p>
            <a:endParaRPr lang="fr-FR" sz="3600" b="1" dirty="0" smtClean="0">
              <a:solidFill>
                <a:srgbClr val="CD001C"/>
              </a:solidFill>
            </a:endParaRPr>
          </a:p>
          <a:p>
            <a:r>
              <a:rPr lang="fr-FR" sz="3600" b="1" dirty="0" smtClean="0">
                <a:solidFill>
                  <a:srgbClr val="CD001C"/>
                </a:solidFill>
              </a:rPr>
              <a:t>Ayez le réflexe syndical </a:t>
            </a:r>
            <a:r>
              <a:rPr lang="fr-FR" sz="3600" b="1" dirty="0" smtClean="0">
                <a:solidFill>
                  <a:srgbClr val="800000"/>
                </a:solidFill>
              </a:rPr>
              <a:t>unitaire </a:t>
            </a:r>
            <a:r>
              <a:rPr lang="fr-FR" sz="3600" b="1" dirty="0" smtClean="0">
                <a:solidFill>
                  <a:srgbClr val="CD001C"/>
                </a:solidFill>
              </a:rPr>
              <a:t>et </a:t>
            </a:r>
            <a:r>
              <a:rPr lang="fr-FR" sz="3600" b="1" dirty="0" smtClean="0">
                <a:solidFill>
                  <a:srgbClr val="800000"/>
                </a:solidFill>
              </a:rPr>
              <a:t>solidaire</a:t>
            </a:r>
            <a:r>
              <a:rPr lang="fr-FR" sz="3600" b="1" dirty="0" smtClean="0">
                <a:solidFill>
                  <a:srgbClr val="CD001C"/>
                </a:solidFill>
              </a:rPr>
              <a:t>.</a:t>
            </a:r>
          </a:p>
          <a:p>
            <a:r>
              <a:rPr lang="fr-FR" sz="3600" dirty="0" smtClean="0">
                <a:solidFill>
                  <a:srgbClr val="000000"/>
                </a:solidFill>
              </a:rPr>
              <a:t>Pour une question d’efficacité, </a:t>
            </a:r>
            <a:r>
              <a:rPr lang="fr-FR" sz="3600" b="1" dirty="0" smtClean="0">
                <a:solidFill>
                  <a:srgbClr val="CD001C"/>
                </a:solidFill>
              </a:rPr>
              <a:t>combattons l’éparpillement syndical.</a:t>
            </a:r>
          </a:p>
          <a:p>
            <a:endParaRPr lang="fr-FR" sz="3600" b="1" dirty="0" smtClean="0">
              <a:solidFill>
                <a:srgbClr val="CD001C"/>
              </a:solidFill>
            </a:endParaRPr>
          </a:p>
          <a:p>
            <a:r>
              <a:rPr lang="fr-FR" sz="3600" b="1" dirty="0" smtClean="0">
                <a:solidFill>
                  <a:srgbClr val="CD001C"/>
                </a:solidFill>
              </a:rPr>
              <a:t>L’outil syndical </a:t>
            </a:r>
            <a:r>
              <a:rPr lang="fr-FR" sz="3600" dirty="0" smtClean="0">
                <a:solidFill>
                  <a:srgbClr val="000000"/>
                </a:solidFill>
              </a:rPr>
              <a:t>de défense et de conquête </a:t>
            </a:r>
            <a:r>
              <a:rPr lang="fr-FR" sz="3600" b="1" dirty="0" smtClean="0">
                <a:solidFill>
                  <a:srgbClr val="CD001C"/>
                </a:solidFill>
              </a:rPr>
              <a:t>sera ce que nous en ferons tous ensemble !</a:t>
            </a:r>
          </a:p>
          <a:p>
            <a:endParaRPr lang="fr-FR" sz="3600" b="1" dirty="0" smtClean="0">
              <a:solidFill>
                <a:srgbClr val="CD001C"/>
              </a:solidFill>
            </a:endParaRPr>
          </a:p>
          <a:p>
            <a:r>
              <a:rPr lang="fr-FR" sz="3600" b="1" dirty="0" smtClean="0">
                <a:solidFill>
                  <a:srgbClr val="CD001C"/>
                </a:solidFill>
              </a:rPr>
              <a:t>Syndiquez-vous et faites syndiquer vos collègues.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796666" y="-203200"/>
            <a:ext cx="8568531" cy="1620430"/>
          </a:xfrm>
        </p:spPr>
        <p:txBody>
          <a:bodyPr>
            <a:normAutofit fontScale="90000"/>
          </a:bodyPr>
          <a:lstStyle/>
          <a:p>
            <a:r>
              <a:rPr lang="fr-FR" sz="5400" b="1" dirty="0" smtClean="0">
                <a:solidFill>
                  <a:srgbClr val="CD001C"/>
                </a:solidFill>
              </a:rPr>
              <a:t>www.snesup.fr</a:t>
            </a:r>
            <a:br>
              <a:rPr lang="fr-FR" sz="5400" b="1" dirty="0" smtClean="0">
                <a:solidFill>
                  <a:srgbClr val="CD001C"/>
                </a:solidFill>
              </a:rPr>
            </a:br>
            <a:endParaRPr lang="fr-FR" dirty="0"/>
          </a:p>
        </p:txBody>
      </p:sp>
      <p:pic>
        <p:nvPicPr>
          <p:cNvPr id="6" name="Image 5" descr="Capture d’écran 2017-03-22 à 16.08.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538"/>
            <a:ext cx="10080625" cy="5292725"/>
          </a:xfrm>
          <a:prstGeom prst="rect">
            <a:avLst/>
          </a:prstGeom>
        </p:spPr>
      </p:pic>
      <p:pic>
        <p:nvPicPr>
          <p:cNvPr id="4" name="Image 3" descr="Capture d’écran 2017-03-22 à 16.37.1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14314"/>
            <a:ext cx="4762500" cy="210450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-32013838" y="5080000"/>
            <a:ext cx="42094463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b="1" dirty="0" smtClean="0">
                <a:solidFill>
                  <a:srgbClr val="FF0000"/>
                </a:solidFill>
              </a:rPr>
              <a:t>Dites-le !</a:t>
            </a:r>
            <a:r>
              <a:rPr lang="fr-FR" dirty="0" smtClean="0"/>
              <a:t> </a:t>
            </a:r>
            <a:r>
              <a:rPr lang="fr-FR" dirty="0" smtClean="0">
                <a:hlinkClick r:id="rId5"/>
              </a:rPr>
              <a:t>Participez à l'enquête du SNESUP-</a:t>
            </a:r>
            <a:r>
              <a:rPr lang="fr-FR" dirty="0" smtClean="0">
                <a:hlinkClick r:id="rId5"/>
              </a:rPr>
              <a:t>FSU</a:t>
            </a:r>
            <a:endParaRPr lang="fr-FR" dirty="0" smtClean="0"/>
          </a:p>
          <a:p>
            <a:pPr algn="r"/>
            <a:endParaRPr lang="fr-FR" dirty="0" smtClean="0"/>
          </a:p>
          <a:p>
            <a:pPr algn="r"/>
            <a:endParaRPr lang="fr-FR" dirty="0" smtClean="0"/>
          </a:p>
          <a:p>
            <a:pPr algn="r"/>
            <a:endParaRPr lang="fr-FR" dirty="0" smtClean="0"/>
          </a:p>
          <a:p>
            <a:pPr algn="r"/>
            <a:endParaRPr lang="fr-FR" dirty="0" smtClean="0"/>
          </a:p>
          <a:p>
            <a:pPr algn="r"/>
            <a:r>
              <a:rPr lang="fr-FR" sz="1500" dirty="0" err="1" smtClean="0"/>
              <a:t>http://www.snesup.fr/article/vos-conditions-de-travail-parlez-en-pour-quon-en-parle</a:t>
            </a:r>
            <a:endParaRPr lang="fr-FR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Régime indemnitaire : 1200€ + HC+ PEDR +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726BB1-BEC8-5848-A8CE-38A28714AB50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17500" y="6623650"/>
            <a:ext cx="921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800000"/>
                </a:solidFill>
              </a:rPr>
              <a:t>Une perte de pouvoir d’achat qui n’a pas été compensée par une hausse du régime indemnitaire</a:t>
            </a:r>
            <a:endParaRPr lang="fr-FR" i="1" dirty="0">
              <a:solidFill>
                <a:srgbClr val="800000"/>
              </a:solidFill>
            </a:endParaRPr>
          </a:p>
        </p:txBody>
      </p:sp>
      <p:pic>
        <p:nvPicPr>
          <p:cNvPr id="9" name="Image 8" descr="RémunérationMoyenneA+FPE.png"/>
          <p:cNvPicPr>
            <a:picLocks noChangeAspect="1"/>
          </p:cNvPicPr>
          <p:nvPr/>
        </p:nvPicPr>
        <p:blipFill>
          <a:blip r:embed="rId2"/>
          <a:srcRect b="19319"/>
          <a:stretch>
            <a:fillRect/>
          </a:stretch>
        </p:blipFill>
        <p:spPr>
          <a:xfrm>
            <a:off x="323489" y="837908"/>
            <a:ext cx="7655945" cy="3678757"/>
          </a:xfrm>
          <a:prstGeom prst="rect">
            <a:avLst/>
          </a:prstGeom>
        </p:spPr>
      </p:pic>
      <p:pic>
        <p:nvPicPr>
          <p:cNvPr id="6" name="Image 5" descr="PrimesITRFduMESR.png"/>
          <p:cNvPicPr>
            <a:picLocks noChangeAspect="1"/>
          </p:cNvPicPr>
          <p:nvPr/>
        </p:nvPicPr>
        <p:blipFill>
          <a:blip r:embed="rId3"/>
          <a:srcRect b="24626"/>
          <a:stretch>
            <a:fillRect/>
          </a:stretch>
        </p:blipFill>
        <p:spPr>
          <a:xfrm>
            <a:off x="346447" y="4480690"/>
            <a:ext cx="7635411" cy="221638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003396" y="2216386"/>
            <a:ext cx="20772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Données 2012 pour les cadres et professions intellectuelles supérieures de la FP, hors militaires (en équivalent temps plein annualisé)</a:t>
            </a:r>
          </a:p>
          <a:p>
            <a:r>
              <a:rPr lang="fr-FR" sz="1400" i="1" dirty="0" smtClean="0"/>
              <a:t>Source : Rapport sur l’état de la FP et les rémunérations, jaune 2014, p.112</a:t>
            </a:r>
            <a:endParaRPr lang="fr-FR" sz="1400" i="1" dirty="0"/>
          </a:p>
        </p:txBody>
      </p:sp>
      <p:sp>
        <p:nvSpPr>
          <p:cNvPr id="10" name="ZoneTexte 9"/>
          <p:cNvSpPr txBox="1"/>
          <p:nvPr/>
        </p:nvSpPr>
        <p:spPr>
          <a:xfrm>
            <a:off x="8063303" y="4840106"/>
            <a:ext cx="20173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ATRF : adjoint technique recherche et formation</a:t>
            </a:r>
          </a:p>
          <a:p>
            <a:r>
              <a:rPr lang="fr-FR" sz="1400" dirty="0" smtClean="0"/>
              <a:t>TECH : technicien de recherche et de formation</a:t>
            </a:r>
          </a:p>
          <a:p>
            <a:r>
              <a:rPr lang="fr-FR" sz="1400" dirty="0" smtClean="0"/>
              <a:t>IGE : ingénieur d’études</a:t>
            </a:r>
          </a:p>
          <a:p>
            <a:r>
              <a:rPr lang="fr-FR" sz="1400" dirty="0" smtClean="0"/>
              <a:t>IGR : ingénieur de recherche</a:t>
            </a:r>
            <a:endParaRPr lang="fr-FR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Des heures complémentaires sous-payées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726BB1-BEC8-5848-A8CE-38A28714AB50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99697" y="5341733"/>
            <a:ext cx="9838132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Rémunération des heures supplémentaire effectives des enseignants </a:t>
            </a:r>
            <a:r>
              <a:rPr lang="fr-FR" sz="1400" b="1" dirty="0" smtClean="0"/>
              <a:t>(taux inchangés depuis le 1</a:t>
            </a:r>
            <a:r>
              <a:rPr lang="fr-FR" sz="1400" b="1" baseline="30000" dirty="0" smtClean="0"/>
              <a:t>er</a:t>
            </a:r>
            <a:r>
              <a:rPr lang="fr-FR" sz="1400" b="1" dirty="0" smtClean="0"/>
              <a:t> juillet 2010)</a:t>
            </a:r>
          </a:p>
          <a:p>
            <a:pPr algn="ctr"/>
            <a:endParaRPr lang="fr-FR" sz="1400" b="1" dirty="0" smtClean="0"/>
          </a:p>
          <a:p>
            <a:pPr algn="ctr"/>
            <a:endParaRPr lang="fr-FR" sz="1400" b="1" dirty="0" smtClean="0"/>
          </a:p>
          <a:p>
            <a:pPr algn="ctr"/>
            <a:r>
              <a:rPr lang="fr-FR" sz="3500" b="1" dirty="0" smtClean="0">
                <a:solidFill>
                  <a:srgbClr val="CD001C"/>
                </a:solidFill>
              </a:rPr>
              <a:t>1 HeqTD &lt; 40% heure moyenne titulaire</a:t>
            </a:r>
            <a:endParaRPr lang="fr-FR" sz="3500" b="1" dirty="0">
              <a:solidFill>
                <a:srgbClr val="CD001C"/>
              </a:solidFill>
            </a:endParaRPr>
          </a:p>
        </p:txBody>
      </p:sp>
      <p:pic>
        <p:nvPicPr>
          <p:cNvPr id="9" name="Image 8" descr="HeuresComplémentair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7089"/>
            <a:ext cx="10080625" cy="419366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200" dirty="0" smtClean="0"/>
              <a:t>Rémunération des enseignants contractuels</a:t>
            </a:r>
            <a:endParaRPr lang="fr-FR" sz="42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726BB1-BEC8-5848-A8CE-38A28714AB50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6747" y="6527090"/>
            <a:ext cx="10070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Des situation disparates selon les établissements … mais 30% des enseignants et plus de 130000 vacataires</a:t>
            </a:r>
            <a:endParaRPr lang="fr-FR" dirty="0"/>
          </a:p>
        </p:txBody>
      </p:sp>
      <p:pic>
        <p:nvPicPr>
          <p:cNvPr id="5" name="Image 4" descr="enseignantsA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7998"/>
            <a:ext cx="10080625" cy="35036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Une revalorisation inédite depuis 30 ans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726BB1-BEC8-5848-A8CE-38A28714AB50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52680" y="1168601"/>
            <a:ext cx="93814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/>
            <a:r>
              <a:rPr lang="fr-FR" sz="2400" dirty="0" smtClean="0"/>
              <a:t>En </a:t>
            </a:r>
            <a:r>
              <a:rPr lang="fr-FR" sz="2400" b="1" dirty="0" smtClean="0">
                <a:solidFill>
                  <a:srgbClr val="CD001C"/>
                </a:solidFill>
              </a:rPr>
              <a:t>1984 </a:t>
            </a:r>
            <a:r>
              <a:rPr lang="fr-FR" sz="2400" dirty="0" smtClean="0"/>
              <a:t>: (décret 84-431) pour les enseignants-chercheurs</a:t>
            </a:r>
          </a:p>
          <a:p>
            <a:pPr marL="895350" indent="-895350"/>
            <a:r>
              <a:rPr lang="fr-FR" sz="2400" dirty="0" smtClean="0"/>
              <a:t>En </a:t>
            </a:r>
            <a:r>
              <a:rPr lang="fr-FR" sz="2400" b="1" dirty="0" smtClean="0">
                <a:solidFill>
                  <a:srgbClr val="CD001C"/>
                </a:solidFill>
              </a:rPr>
              <a:t>2000 </a:t>
            </a:r>
            <a:r>
              <a:rPr lang="fr-FR" sz="2400" dirty="0" smtClean="0"/>
              <a:t>: fusion CN et 1</a:t>
            </a:r>
            <a:r>
              <a:rPr lang="fr-FR" sz="2400" baseline="30000" dirty="0" smtClean="0"/>
              <a:t>ère</a:t>
            </a:r>
            <a:r>
              <a:rPr lang="fr-FR" sz="2400" dirty="0" smtClean="0"/>
              <a:t> classe des MC obtenu d longue date par le Snesup</a:t>
            </a:r>
          </a:p>
          <a:p>
            <a:pPr marL="895350" indent="-895350"/>
            <a:r>
              <a:rPr lang="fr-FR" sz="2400" dirty="0" smtClean="0"/>
              <a:t>En </a:t>
            </a:r>
            <a:r>
              <a:rPr lang="fr-FR" sz="2400" b="1" dirty="0" smtClean="0">
                <a:solidFill>
                  <a:srgbClr val="CD001C"/>
                </a:solidFill>
              </a:rPr>
              <a:t>2009 </a:t>
            </a:r>
            <a:r>
              <a:rPr lang="fr-FR" sz="2400" dirty="0" smtClean="0"/>
              <a:t>: (plan carrière) raccourcissement du 1</a:t>
            </a:r>
            <a:r>
              <a:rPr lang="fr-FR" sz="2400" baseline="30000" dirty="0" smtClean="0"/>
              <a:t>er</a:t>
            </a:r>
            <a:r>
              <a:rPr lang="fr-FR" sz="2400" dirty="0" smtClean="0"/>
              <a:t> éch. des MC de 2 à 1 an et du 5</a:t>
            </a:r>
            <a:r>
              <a:rPr lang="fr-FR" sz="2400" baseline="30000" dirty="0" smtClean="0"/>
              <a:t>ème</a:t>
            </a:r>
            <a:r>
              <a:rPr lang="fr-FR" sz="2400" dirty="0" smtClean="0"/>
              <a:t> éch. Des PR2 de 5 à 3 ans 6 mois et des 2 1</a:t>
            </a:r>
            <a:r>
              <a:rPr lang="fr-FR" sz="2400" baseline="30000" dirty="0" smtClean="0"/>
              <a:t>ers</a:t>
            </a:r>
            <a:r>
              <a:rPr lang="fr-FR" sz="2400" dirty="0" smtClean="0"/>
              <a:t> éch. des PR1 de 4 ans 4 mois à 3 ans</a:t>
            </a:r>
          </a:p>
          <a:p>
            <a:pPr marL="895350" indent="-895350"/>
            <a:r>
              <a:rPr lang="fr-FR" sz="2400" dirty="0" smtClean="0"/>
              <a:t>En </a:t>
            </a:r>
            <a:r>
              <a:rPr lang="fr-FR" sz="2400" b="1" dirty="0" smtClean="0">
                <a:solidFill>
                  <a:srgbClr val="CD001C"/>
                </a:solidFill>
              </a:rPr>
              <a:t>2017 </a:t>
            </a:r>
            <a:r>
              <a:rPr lang="fr-FR" sz="2400" dirty="0" smtClean="0"/>
              <a:t>: PPCR</a:t>
            </a:r>
            <a:endParaRPr lang="fr-FR" sz="2400" dirty="0"/>
          </a:p>
        </p:txBody>
      </p:sp>
      <p:pic>
        <p:nvPicPr>
          <p:cNvPr id="5" name="Image 4" descr="MandatsRémunérationSNESU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51805"/>
            <a:ext cx="10080625" cy="27218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84966" y="318977"/>
            <a:ext cx="7195659" cy="10419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marL="0" marR="0" lvl="0" indent="0" algn="ctr" rtl="0" hangingPunct="0">
              <a:buNone/>
              <a:tabLst/>
            </a:pPr>
            <a:endParaRPr lang="fr-FR" sz="3200" b="1" i="0" u="sng" strike="noStrike" kern="1200" cap="none" dirty="0">
              <a:ln>
                <a:noFill/>
              </a:ln>
              <a:solidFill>
                <a:srgbClr val="FF0000"/>
              </a:solidFill>
              <a:highlight>
                <a:scrgbClr r="0" g="0" b="0">
                  <a:alpha val="0"/>
                </a:scrgbClr>
              </a:highlight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6943198"/>
              </p:ext>
            </p:extLst>
          </p:nvPr>
        </p:nvGraphicFramePr>
        <p:xfrm>
          <a:off x="193036" y="998000"/>
          <a:ext cx="9670682" cy="5873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564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753833811"/>
                    </a:ext>
                  </a:extLst>
                </a:gridCol>
                <a:gridCol w="7650118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755184357"/>
                    </a:ext>
                  </a:extLst>
                </a:gridCol>
              </a:tblGrid>
              <a:tr h="469086">
                <a:tc>
                  <a:txBody>
                    <a:bodyPr/>
                    <a:lstStyle/>
                    <a:p>
                      <a:r>
                        <a:rPr lang="fr-FR" dirty="0">
                          <a:latin typeface="+mn-lt"/>
                        </a:rPr>
                        <a:t>Échéance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n-lt"/>
                        </a:rPr>
                        <a:t>Étape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927702363"/>
                  </a:ext>
                </a:extLst>
              </a:tr>
              <a:tr h="1190757">
                <a:tc>
                  <a:txBody>
                    <a:bodyPr/>
                    <a:lstStyle/>
                    <a:p>
                      <a:r>
                        <a:rPr lang="fr-FR" dirty="0">
                          <a:latin typeface="+mn-lt"/>
                        </a:rPr>
                        <a:t>1</a:t>
                      </a:r>
                      <a:r>
                        <a:rPr lang="fr-FR" baseline="30000" dirty="0">
                          <a:latin typeface="+mn-lt"/>
                        </a:rPr>
                        <a:t>er</a:t>
                      </a:r>
                      <a:r>
                        <a:rPr lang="fr-FR" dirty="0">
                          <a:latin typeface="+mn-lt"/>
                        </a:rPr>
                        <a:t> janvier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 hangingPunct="0"/>
                      <a:r>
                        <a:rPr lang="fr-FR" dirty="0">
                          <a:latin typeface="+mn-lt"/>
                          <a:ea typeface="Microsoft YaHei" pitchFamily="2"/>
                          <a:cs typeface="Lucida Sans" pitchFamily="2"/>
                        </a:rPr>
                        <a:t>Premier transfert prime </a:t>
                      </a:r>
                      <a:r>
                        <a:rPr lang="fr-FR" dirty="0">
                          <a:latin typeface="+mn-lt"/>
                          <a:ea typeface="Microsoft YaHei" pitchFamily="2"/>
                          <a:cs typeface="Lucida Sans" pitchFamily="2"/>
                          <a:sym typeface="Wingdings 3" panose="05040102010807070707" pitchFamily="18" charset="2"/>
                        </a:rPr>
                        <a:t></a:t>
                      </a:r>
                      <a:r>
                        <a:rPr lang="fr-FR" dirty="0">
                          <a:latin typeface="+mn-lt"/>
                          <a:ea typeface="Microsoft YaHei" pitchFamily="2"/>
                          <a:cs typeface="Lucida Sans" pitchFamily="2"/>
                        </a:rPr>
                        <a:t> points d’1/3 de la Prime statutaire d’Enseignement Supérieur et de Recherche (PESR) dans</a:t>
                      </a:r>
                      <a:r>
                        <a:rPr lang="fr-FR" baseline="0" dirty="0">
                          <a:latin typeface="+mn-lt"/>
                          <a:ea typeface="Microsoft YaHei" pitchFamily="2"/>
                          <a:cs typeface="Lucida Sans" pitchFamily="2"/>
                        </a:rPr>
                        <a:t> </a:t>
                      </a:r>
                      <a:r>
                        <a:rPr lang="fr-FR" dirty="0">
                          <a:latin typeface="+mn-lt"/>
                          <a:ea typeface="Microsoft YaHei" pitchFamily="2"/>
                          <a:cs typeface="Lucida Sans" pitchFamily="2"/>
                        </a:rPr>
                        <a:t>les salaires.</a:t>
                      </a:r>
                    </a:p>
                    <a:p>
                      <a:pPr lvl="0" algn="just" hangingPunct="0"/>
                      <a:r>
                        <a:rPr lang="fr-FR" dirty="0">
                          <a:latin typeface="+mn-lt"/>
                          <a:ea typeface="Microsoft YaHei" pitchFamily="2"/>
                        </a:rPr>
                        <a:t>Première étape de la « revalorisation » indiciaire</a:t>
                      </a:r>
                      <a:r>
                        <a:rPr lang="fr-FR" dirty="0" smtClean="0">
                          <a:latin typeface="+mn-lt"/>
                          <a:ea typeface="Microsoft YaHei" pitchFamily="2"/>
                        </a:rPr>
                        <a:t>.</a:t>
                      </a:r>
                    </a:p>
                    <a:p>
                      <a:pPr lvl="0" algn="just" hangingPunct="0"/>
                      <a:r>
                        <a:rPr lang="fr-FR" i="1" dirty="0" smtClean="0">
                          <a:solidFill>
                            <a:srgbClr val="CD001C"/>
                          </a:solidFill>
                          <a:latin typeface="+mn-lt"/>
                          <a:ea typeface="Microsoft YaHei" pitchFamily="2"/>
                        </a:rPr>
                        <a:t>Hausse du taux de cotisation pour la pension civile (de 9,94% à 10,29%, il était de 7,85% en 2010</a:t>
                      </a:r>
                      <a:r>
                        <a:rPr lang="fr-FR" i="1" baseline="0" dirty="0" smtClean="0">
                          <a:solidFill>
                            <a:srgbClr val="CD001C"/>
                          </a:solidFill>
                          <a:latin typeface="+mn-lt"/>
                          <a:ea typeface="Microsoft YaHei" pitchFamily="2"/>
                        </a:rPr>
                        <a:t> et sera de 11,10% en 2020)</a:t>
                      </a:r>
                      <a:endParaRPr lang="fr-FR" i="1" dirty="0">
                        <a:solidFill>
                          <a:srgbClr val="CD001C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564757978"/>
                  </a:ext>
                </a:extLst>
              </a:tr>
              <a:tr h="829922">
                <a:tc>
                  <a:txBody>
                    <a:bodyPr/>
                    <a:lstStyle/>
                    <a:p>
                      <a:r>
                        <a:rPr lang="fr-FR" i="1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r>
                        <a:rPr lang="fr-FR" i="1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er</a:t>
                      </a:r>
                      <a:r>
                        <a:rPr lang="fr-FR" i="1" dirty="0">
                          <a:solidFill>
                            <a:schemeClr val="tx1"/>
                          </a:solidFill>
                          <a:latin typeface="+mn-lt"/>
                        </a:rPr>
                        <a:t> février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 hangingPunct="0"/>
                      <a:r>
                        <a:rPr lang="fr-FR" i="1" dirty="0">
                          <a:solidFill>
                            <a:srgbClr val="008000"/>
                          </a:solidFill>
                          <a:latin typeface="+mn-lt"/>
                        </a:rPr>
                        <a:t>Augmentation du point d’indice +0,6 % (après l’augmentation</a:t>
                      </a:r>
                      <a:r>
                        <a:rPr lang="fr-FR" i="1" baseline="0" dirty="0">
                          <a:solidFill>
                            <a:srgbClr val="008000"/>
                          </a:solidFill>
                          <a:latin typeface="+mn-lt"/>
                        </a:rPr>
                        <a:t> de +0,6 % en juillet 2016) [ne relève pas du PPCR]</a:t>
                      </a:r>
                      <a:endParaRPr lang="fr-FR" i="1" dirty="0">
                        <a:solidFill>
                          <a:srgbClr val="008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727180036"/>
                  </a:ext>
                </a:extLst>
              </a:tr>
              <a:tr h="1551593">
                <a:tc>
                  <a:txBody>
                    <a:bodyPr/>
                    <a:lstStyle/>
                    <a:p>
                      <a:r>
                        <a:rPr lang="fr-FR" dirty="0">
                          <a:latin typeface="+mn-lt"/>
                        </a:rPr>
                        <a:t>1</a:t>
                      </a:r>
                      <a:r>
                        <a:rPr lang="fr-FR" baseline="30000" dirty="0">
                          <a:latin typeface="+mn-lt"/>
                        </a:rPr>
                        <a:t>er</a:t>
                      </a:r>
                      <a:r>
                        <a:rPr lang="fr-FR" dirty="0">
                          <a:latin typeface="+mn-lt"/>
                        </a:rPr>
                        <a:t> septembre</a:t>
                      </a:r>
                      <a:r>
                        <a:rPr lang="fr-FR" baseline="0" dirty="0">
                          <a:latin typeface="+mn-lt"/>
                        </a:rPr>
                        <a:t> 2017</a:t>
                      </a:r>
                      <a:endParaRPr lang="fr-F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 hangingPunct="0">
                        <a:buFont typeface="Arial" panose="020B0604020202020204" pitchFamily="34" charset="0"/>
                        <a:buNone/>
                      </a:pPr>
                      <a:r>
                        <a:rPr lang="fr-FR" dirty="0">
                          <a:latin typeface="+mn-lt"/>
                          <a:ea typeface="Microsoft YaHei" pitchFamily="2"/>
                          <a:cs typeface="Lucida Sans" pitchFamily="2"/>
                        </a:rPr>
                        <a:t>Reclassement de tous les collègues dans les nouvelles </a:t>
                      </a:r>
                      <a:r>
                        <a:rPr lang="fr-FR" dirty="0" smtClean="0">
                          <a:latin typeface="+mn-lt"/>
                          <a:ea typeface="Microsoft YaHei" pitchFamily="2"/>
                          <a:cs typeface="Lucida Sans" pitchFamily="2"/>
                        </a:rPr>
                        <a:t>grilles. </a:t>
                      </a:r>
                      <a:r>
                        <a:rPr lang="fr-FR" dirty="0">
                          <a:latin typeface="+mn-lt"/>
                          <a:ea typeface="Microsoft YaHei" pitchFamily="2"/>
                          <a:cs typeface="Lucida Sans" pitchFamily="2"/>
                        </a:rPr>
                        <a:t>Création de la classe exceptionnelle</a:t>
                      </a:r>
                      <a:r>
                        <a:rPr lang="fr-FR" dirty="0" smtClean="0">
                          <a:latin typeface="+mn-lt"/>
                          <a:ea typeface="Microsoft YaHei" pitchFamily="2"/>
                          <a:cs typeface="Lucida Sans" pitchFamily="2"/>
                        </a:rPr>
                        <a:t> (PRCE et PRAG)</a:t>
                      </a:r>
                      <a:r>
                        <a:rPr lang="fr-FR" baseline="0" dirty="0" smtClean="0">
                          <a:latin typeface="+mn-lt"/>
                          <a:ea typeface="Microsoft YaHei" pitchFamily="2"/>
                          <a:cs typeface="Lucida Sans" pitchFamily="2"/>
                        </a:rPr>
                        <a:t> </a:t>
                      </a:r>
                      <a:r>
                        <a:rPr lang="fr-FR" dirty="0" smtClean="0">
                          <a:latin typeface="+mn-lt"/>
                          <a:ea typeface="Microsoft YaHei" pitchFamily="2"/>
                          <a:cs typeface="Lucida Sans" pitchFamily="2"/>
                        </a:rPr>
                        <a:t>et de</a:t>
                      </a:r>
                      <a:r>
                        <a:rPr lang="fr-FR" baseline="0" dirty="0" smtClean="0">
                          <a:latin typeface="+mn-lt"/>
                          <a:ea typeface="Microsoft YaHei" pitchFamily="2"/>
                          <a:cs typeface="Lucida Sans" pitchFamily="2"/>
                        </a:rPr>
                        <a:t> l’échelon spécial (MC) </a:t>
                      </a:r>
                      <a:r>
                        <a:rPr lang="fr-FR" dirty="0" smtClean="0">
                          <a:latin typeface="+mn-lt"/>
                          <a:ea typeface="Microsoft YaHei" pitchFamily="2"/>
                          <a:cs typeface="Lucida Sans" pitchFamily="2"/>
                        </a:rPr>
                        <a:t>avec </a:t>
                      </a:r>
                      <a:r>
                        <a:rPr lang="fr-FR" dirty="0">
                          <a:latin typeface="+mn-lt"/>
                          <a:ea typeface="Microsoft YaHei" pitchFamily="2"/>
                          <a:cs typeface="Lucida Sans" pitchFamily="2"/>
                        </a:rPr>
                        <a:t>montée progressive en volume (jusqu’à 10% des effectifs du corps en 2023).</a:t>
                      </a:r>
                      <a:endParaRPr lang="fr-FR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558504313"/>
                  </a:ext>
                </a:extLst>
              </a:tr>
              <a:tr h="469086">
                <a:tc>
                  <a:txBody>
                    <a:bodyPr/>
                    <a:lstStyle/>
                    <a:p>
                      <a:r>
                        <a:rPr lang="fr-FR" dirty="0">
                          <a:latin typeface="+mn-lt"/>
                        </a:rPr>
                        <a:t>1</a:t>
                      </a:r>
                      <a:r>
                        <a:rPr lang="fr-FR" baseline="30000" dirty="0">
                          <a:latin typeface="+mn-lt"/>
                        </a:rPr>
                        <a:t>er</a:t>
                      </a:r>
                      <a:r>
                        <a:rPr lang="fr-FR" dirty="0">
                          <a:latin typeface="+mn-lt"/>
                        </a:rPr>
                        <a:t> janvier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n-lt"/>
                          <a:ea typeface="Microsoft YaHei" pitchFamily="2"/>
                          <a:cs typeface="Lucida Sans" pitchFamily="2"/>
                        </a:rPr>
                        <a:t>Second transfert prime </a:t>
                      </a:r>
                      <a:r>
                        <a:rPr lang="fr-FR" dirty="0">
                          <a:latin typeface="+mn-lt"/>
                          <a:ea typeface="Microsoft YaHei" pitchFamily="2"/>
                          <a:cs typeface="Lucida Sans" pitchFamily="2"/>
                          <a:sym typeface="Wingdings 3" panose="05040102010807070707" pitchFamily="18" charset="2"/>
                        </a:rPr>
                        <a:t></a:t>
                      </a:r>
                      <a:r>
                        <a:rPr lang="fr-FR" dirty="0">
                          <a:latin typeface="+mn-lt"/>
                          <a:ea typeface="Microsoft YaHei" pitchFamily="2"/>
                          <a:cs typeface="Lucida Sans" pitchFamily="2"/>
                        </a:rPr>
                        <a:t> points.</a:t>
                      </a:r>
                      <a:endParaRPr lang="fr-FR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147696151"/>
                  </a:ext>
                </a:extLst>
              </a:tr>
              <a:tr h="469086">
                <a:tc>
                  <a:txBody>
                    <a:bodyPr/>
                    <a:lstStyle/>
                    <a:p>
                      <a:r>
                        <a:rPr lang="fr-FR" dirty="0">
                          <a:latin typeface="+mn-lt"/>
                        </a:rPr>
                        <a:t>1</a:t>
                      </a:r>
                      <a:r>
                        <a:rPr lang="fr-FR" baseline="30000" dirty="0">
                          <a:latin typeface="+mn-lt"/>
                        </a:rPr>
                        <a:t>er</a:t>
                      </a:r>
                      <a:r>
                        <a:rPr lang="fr-FR" dirty="0">
                          <a:latin typeface="+mn-lt"/>
                        </a:rPr>
                        <a:t> janvier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n-lt"/>
                          <a:ea typeface="Microsoft YaHei" pitchFamily="2"/>
                          <a:cs typeface="Lucida Sans" pitchFamily="2"/>
                        </a:rPr>
                        <a:t>Seconde partie de la « revalorisation » indiciaire des échelons.</a:t>
                      </a:r>
                      <a:endParaRPr lang="fr-FR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162678177"/>
                  </a:ext>
                </a:extLst>
              </a:tr>
              <a:tr h="469086">
                <a:tc>
                  <a:txBody>
                    <a:bodyPr/>
                    <a:lstStyle/>
                    <a:p>
                      <a:r>
                        <a:rPr lang="fr-FR" dirty="0">
                          <a:latin typeface="+mn-lt"/>
                        </a:rPr>
                        <a:t>1</a:t>
                      </a:r>
                      <a:r>
                        <a:rPr lang="fr-FR" baseline="30000" dirty="0">
                          <a:latin typeface="+mn-lt"/>
                        </a:rPr>
                        <a:t>er</a:t>
                      </a:r>
                      <a:r>
                        <a:rPr lang="fr-FR" dirty="0">
                          <a:latin typeface="+mn-lt"/>
                        </a:rPr>
                        <a:t> janvier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n-lt"/>
                          <a:ea typeface="Microsoft YaHei" pitchFamily="2"/>
                          <a:cs typeface="Lucida Sans" pitchFamily="2"/>
                        </a:rPr>
                        <a:t>Création d’un 7</a:t>
                      </a:r>
                      <a:r>
                        <a:rPr lang="fr-FR" baseline="30000" dirty="0">
                          <a:latin typeface="+mn-lt"/>
                          <a:ea typeface="Microsoft YaHei" pitchFamily="2"/>
                          <a:cs typeface="Lucida Sans" pitchFamily="2"/>
                        </a:rPr>
                        <a:t>ème</a:t>
                      </a:r>
                      <a:r>
                        <a:rPr lang="fr-FR" dirty="0">
                          <a:latin typeface="+mn-lt"/>
                          <a:ea typeface="Microsoft YaHei" pitchFamily="2"/>
                          <a:cs typeface="Lucida Sans" pitchFamily="2"/>
                        </a:rPr>
                        <a:t> échelon dans la nouvelle hors classe des certifiés.</a:t>
                      </a:r>
                      <a:endParaRPr lang="fr-FR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52074175"/>
                  </a:ext>
                </a:extLst>
              </a:tr>
            </a:tbl>
          </a:graphicData>
        </a:graphic>
      </p:graphicFrame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" y="143766"/>
            <a:ext cx="10080624" cy="662916"/>
          </a:xfrm>
        </p:spPr>
        <p:txBody>
          <a:bodyPr>
            <a:normAutofit fontScale="90000"/>
          </a:bodyPr>
          <a:lstStyle/>
          <a:p>
            <a:pPr lvl="0"/>
            <a:r>
              <a:rPr lang="fr-FR" sz="3889" b="1" dirty="0" smtClean="0">
                <a:solidFill>
                  <a:srgbClr val="CD001C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  <a:cs typeface="Lucida Sans" pitchFamily="2"/>
              </a:rPr>
              <a:t>1- NOUVELLES CARRIERES</a:t>
            </a:r>
            <a:endParaRPr lang="fr-FR" dirty="0">
              <a:solidFill>
                <a:srgbClr val="CD001C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84966" y="318977"/>
            <a:ext cx="7195659" cy="10419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marL="0" marR="0" lvl="0" indent="0" algn="ctr" rtl="0" hangingPunct="0">
              <a:buNone/>
              <a:tabLst/>
            </a:pPr>
            <a:endParaRPr lang="fr-FR" sz="3200" b="1" i="0" u="sng" strike="noStrike" kern="1200" cap="none" dirty="0">
              <a:ln>
                <a:noFill/>
              </a:ln>
              <a:solidFill>
                <a:srgbClr val="FF0000"/>
              </a:solidFill>
              <a:highlight>
                <a:scrgbClr r="0" g="0" b="0">
                  <a:alpha val="0"/>
                </a:scrgbClr>
              </a:highlight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" y="143766"/>
            <a:ext cx="10080624" cy="662916"/>
          </a:xfrm>
        </p:spPr>
        <p:txBody>
          <a:bodyPr>
            <a:normAutofit fontScale="90000"/>
          </a:bodyPr>
          <a:lstStyle/>
          <a:p>
            <a:pPr lvl="0"/>
            <a:r>
              <a:rPr lang="fr-FR" sz="3889" b="1" dirty="0" smtClean="0">
                <a:solidFill>
                  <a:srgbClr val="CD001C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  <a:cs typeface="Lucida Sans" pitchFamily="2"/>
              </a:rPr>
              <a:t>1- FICHE DE PAIE :</a:t>
            </a:r>
            <a:endParaRPr lang="fr-FR" dirty="0">
              <a:solidFill>
                <a:srgbClr val="CD001C"/>
              </a:solidFill>
            </a:endParaRPr>
          </a:p>
        </p:txBody>
      </p:sp>
      <p:pic>
        <p:nvPicPr>
          <p:cNvPr id="5" name="Image 4" descr="fiche de salaire Janvier 2017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3867" t="17746" b="51113"/>
              <a:stretch>
                <a:fillRect/>
              </a:stretch>
            </p:blipFill>
          </mc:Choice>
          <mc:Fallback>
            <p:blipFill>
              <a:blip r:embed="rId4"/>
              <a:srcRect l="3867" t="17746" b="51113"/>
              <a:stretch>
                <a:fillRect/>
              </a:stretch>
            </p:blipFill>
          </mc:Fallback>
        </mc:AlternateContent>
        <p:spPr>
          <a:xfrm>
            <a:off x="0" y="0"/>
            <a:ext cx="8839199" cy="4047184"/>
          </a:xfrm>
          <a:prstGeom prst="rect">
            <a:avLst/>
          </a:prstGeom>
        </p:spPr>
      </p:pic>
      <p:pic>
        <p:nvPicPr>
          <p:cNvPr id="6" name="Image 5" descr="fiche de salaire Janvier 2017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 t="54431" b="12118"/>
              <a:stretch>
                <a:fillRect/>
              </a:stretch>
            </p:blipFill>
          </mc:Choice>
          <mc:Fallback>
            <p:blipFill>
              <a:blip r:embed="rId6"/>
              <a:srcRect t="54431" b="12118"/>
              <a:stretch>
                <a:fillRect/>
              </a:stretch>
            </p:blipFill>
          </mc:Fallback>
        </mc:AlternateContent>
        <p:spPr>
          <a:xfrm>
            <a:off x="1575536" y="2795378"/>
            <a:ext cx="8619389" cy="40753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1407249"/>
            <a:ext cx="1008062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fr-FR" sz="2700" b="1" dirty="0">
                <a:solidFill>
                  <a:srgbClr val="CD001C"/>
                </a:solidFill>
              </a:rPr>
              <a:t>Conversion prime </a:t>
            </a:r>
            <a:r>
              <a:rPr lang="fr-FR" sz="2700" b="1" dirty="0">
                <a:solidFill>
                  <a:srgbClr val="CD001C"/>
                </a:solidFill>
                <a:ea typeface="Microsoft YaHei" pitchFamily="2"/>
                <a:cs typeface="Lucida Sans" pitchFamily="2"/>
                <a:sym typeface="Wingdings 3" panose="05040102010807070707" pitchFamily="18" charset="2"/>
              </a:rPr>
              <a:t></a:t>
            </a:r>
            <a:r>
              <a:rPr lang="fr-FR" sz="2700" b="1" dirty="0">
                <a:solidFill>
                  <a:srgbClr val="CD001C"/>
                </a:solidFill>
              </a:rPr>
              <a:t> points </a:t>
            </a:r>
            <a:r>
              <a:rPr lang="fr-FR" sz="2700" dirty="0"/>
              <a:t>(cat. A) : +9 points d’indice (≈ 50 €) ajoutés au traitement mensuel brut, en parallèle d’un abattement annuel brut sur les primes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700" dirty="0"/>
              <a:t>1</a:t>
            </a:r>
            <a:r>
              <a:rPr lang="fr-FR" sz="2700" baseline="30000" dirty="0"/>
              <a:t>er</a:t>
            </a:r>
            <a:r>
              <a:rPr lang="fr-FR" sz="2700" dirty="0"/>
              <a:t> janvier 2017 : +4 points, abattement annuel brut de 167 €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700" dirty="0"/>
              <a:t>1</a:t>
            </a:r>
            <a:r>
              <a:rPr lang="fr-FR" sz="2700" baseline="30000" dirty="0"/>
              <a:t>er</a:t>
            </a:r>
            <a:r>
              <a:rPr lang="fr-FR" sz="2700" dirty="0"/>
              <a:t> janvier 2018 : +5 points, abattement annuel brut de 389 €</a:t>
            </a:r>
          </a:p>
          <a:p>
            <a:endParaRPr lang="fr-FR" sz="2700" dirty="0"/>
          </a:p>
          <a:p>
            <a:pPr marL="285750" indent="-285750">
              <a:buFont typeface="Wingdings" charset="2"/>
              <a:buChar char="ü"/>
            </a:pPr>
            <a:r>
              <a:rPr lang="fr-FR" sz="2700" b="1" dirty="0">
                <a:solidFill>
                  <a:srgbClr val="CD001C"/>
                </a:solidFill>
              </a:rPr>
              <a:t>Revalorisation indiciaire </a:t>
            </a:r>
            <a:r>
              <a:rPr lang="fr-FR" sz="2700" dirty="0"/>
              <a:t>propre à chaque échelon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700" dirty="0"/>
              <a:t>1</a:t>
            </a:r>
            <a:r>
              <a:rPr lang="fr-FR" sz="2700" baseline="30000" dirty="0"/>
              <a:t>er</a:t>
            </a:r>
            <a:r>
              <a:rPr lang="fr-FR" sz="2700" dirty="0"/>
              <a:t> janvier 2017 : entre 0 et +7 </a:t>
            </a:r>
            <a:r>
              <a:rPr lang="fr-FR" sz="2700" dirty="0" smtClean="0"/>
              <a:t>points </a:t>
            </a:r>
            <a:r>
              <a:rPr lang="fr-FR" dirty="0" smtClean="0"/>
              <a:t>(5 pts pour les MC en dessous de l’indice 821)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700" dirty="0"/>
              <a:t>1</a:t>
            </a:r>
            <a:r>
              <a:rPr lang="fr-FR" sz="2700" baseline="30000" dirty="0"/>
              <a:t>er</a:t>
            </a:r>
            <a:r>
              <a:rPr lang="fr-FR" sz="2700" dirty="0"/>
              <a:t> janvier 2019 : entre 0 et +15 </a:t>
            </a:r>
            <a:r>
              <a:rPr lang="fr-FR" sz="2700" dirty="0" smtClean="0"/>
              <a:t>points </a:t>
            </a:r>
            <a:r>
              <a:rPr lang="fr-FR" dirty="0" smtClean="0"/>
              <a:t>(6 pts pour les MC en dessous de l’indice 830)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sz="5400" b="1" dirty="0" smtClean="0">
                <a:solidFill>
                  <a:srgbClr val="CD001C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  <a:cs typeface="Lucida Sans" pitchFamily="2"/>
              </a:rPr>
              <a:t>1- NOUVELLES CARRIERES</a:t>
            </a:r>
            <a:endParaRPr lang="fr-FR" dirty="0">
              <a:solidFill>
                <a:srgbClr val="CD001C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61268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2437</Words>
  <Application>Microsoft Macintosh PowerPoint</Application>
  <PresentationFormat>Personnalisé</PresentationFormat>
  <Paragraphs>213</Paragraphs>
  <Slides>26</Slides>
  <Notes>24</Notes>
  <HiddenSlides>0</HiddenSlides>
  <MMClips>0</MMClips>
  <ScaleCrop>false</ScaleCrop>
  <HeadingPairs>
    <vt:vector size="6" baseType="variant">
      <vt:variant>
        <vt:lpstr>Modèle de conception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8" baseType="lpstr">
      <vt:lpstr>Thème Office</vt:lpstr>
      <vt:lpstr>Feuille de calcul</vt:lpstr>
      <vt:lpstr>Nouvelles carrières, nouvelles rémunérations </vt:lpstr>
      <vt:lpstr>Une perte de pouvoir d’achat de 25% en 30 ans</vt:lpstr>
      <vt:lpstr>Régime indemnitaire : 1200€ + HC+ PEDR +</vt:lpstr>
      <vt:lpstr>Des heures complémentaires sous-payées</vt:lpstr>
      <vt:lpstr>Rémunération des enseignants contractuels</vt:lpstr>
      <vt:lpstr>Une revalorisation inédite depuis 30 ans</vt:lpstr>
      <vt:lpstr>1- NOUVELLES CARRIERES</vt:lpstr>
      <vt:lpstr>1- FICHE DE PAIE :</vt:lpstr>
      <vt:lpstr>1- NOUVELLES CARRIERES</vt:lpstr>
      <vt:lpstr>a- Premier élément : reconstruction des grilles</vt:lpstr>
      <vt:lpstr>b- Le déroulé de la nouvelle carrière des statuts 2d degré</vt:lpstr>
      <vt:lpstr>c- Nouvelles grilles des professeurs certifiés du 01/09/2017 au 01/01/2019</vt:lpstr>
      <vt:lpstr>c- Nouvelles grilles des professeurs agrégés du 01/09/2017 au 01/01/2019</vt:lpstr>
      <vt:lpstr>b- Le déroulé de la nouvelle carrière des EC</vt:lpstr>
      <vt:lpstr>c- Nouvelles grilles des maîtres de conférences du 01/09/2017 au 01/01/2019</vt:lpstr>
      <vt:lpstr>c- Nouvelles grilles des maîtres de conférences du 01/09/2017 au 01/01/2019</vt:lpstr>
      <vt:lpstr>d- Enjeu du « reclassement » pour les statuts 2d degré</vt:lpstr>
      <vt:lpstr>e- Bilan</vt:lpstr>
      <vt:lpstr>e- Bilan</vt:lpstr>
      <vt:lpstr>RENDEZ-VOUS DE CARRIERE ET EVALUATION DES PRCE et PRAG </vt:lpstr>
      <vt:lpstr>b- Une nouvelle évaluation des PRCE et des PRAG</vt:lpstr>
      <vt:lpstr>b- Une nouvelle évaluation</vt:lpstr>
      <vt:lpstr>Retour sur le CTU du 20 février 2017</vt:lpstr>
      <vt:lpstr>46 amendements et 5 motions déposés par le SNESUP-FSU</vt:lpstr>
      <vt:lpstr>Rejoignez le SNESUP-FSU </vt:lpstr>
      <vt:lpstr>www.snesup.fr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Herve Goldfarb</dc:creator>
  <cp:lastModifiedBy>Hervé CHRISTOFOL</cp:lastModifiedBy>
  <cp:revision>111</cp:revision>
  <dcterms:created xsi:type="dcterms:W3CDTF">2017-03-22T15:36:45Z</dcterms:created>
  <dcterms:modified xsi:type="dcterms:W3CDTF">2017-03-22T15:41:15Z</dcterms:modified>
</cp:coreProperties>
</file>