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10080625" cy="7559675"/>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1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4"/>
    <p:restoredTop sz="74931" autoAdjust="0"/>
  </p:normalViewPr>
  <p:slideViewPr>
    <p:cSldViewPr>
      <p:cViewPr varScale="1">
        <p:scale>
          <a:sx n="84" d="100"/>
          <a:sy n="84" d="100"/>
        </p:scale>
        <p:origin x="1968" y="192"/>
      </p:cViewPr>
      <p:guideLst>
        <p:guide orient="horz" pos="2381"/>
        <p:guide pos="3175"/>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4" name="PlaceHolder 1"/>
          <p:cNvSpPr>
            <a:spLocks noGrp="1" noRot="1" noChangeAspect="1"/>
          </p:cNvSpPr>
          <p:nvPr>
            <p:ph type="sldImg"/>
          </p:nvPr>
        </p:nvSpPr>
        <p:spPr>
          <a:xfrm>
            <a:off x="216000" y="812520"/>
            <a:ext cx="7127280" cy="4008960"/>
          </a:xfrm>
          <a:prstGeom prst="rect">
            <a:avLst/>
          </a:prstGeom>
        </p:spPr>
        <p:txBody>
          <a:bodyPr lIns="0" tIns="0" rIns="0" bIns="0" anchor="ctr"/>
          <a:lstStyle/>
          <a:p>
            <a:pPr algn="ctr"/>
            <a:r>
              <a:rPr lang="fr-FR" sz="4400" b="0" strike="noStrike" spc="-1">
                <a:latin typeface="Arial"/>
              </a:rPr>
              <a:t>Cliquez pour déplacer la diapo</a:t>
            </a:r>
          </a:p>
        </p:txBody>
      </p:sp>
      <p:sp>
        <p:nvSpPr>
          <p:cNvPr id="85" name="PlaceHolder 2"/>
          <p:cNvSpPr>
            <a:spLocks noGrp="1"/>
          </p:cNvSpPr>
          <p:nvPr>
            <p:ph type="body"/>
          </p:nvPr>
        </p:nvSpPr>
        <p:spPr>
          <a:xfrm>
            <a:off x="756000" y="5078520"/>
            <a:ext cx="6047640" cy="4811040"/>
          </a:xfrm>
          <a:prstGeom prst="rect">
            <a:avLst/>
          </a:prstGeom>
        </p:spPr>
        <p:txBody>
          <a:bodyPr lIns="0" tIns="0" rIns="0" bIns="0"/>
          <a:lstStyle/>
          <a:p>
            <a:r>
              <a:rPr lang="fr-FR" sz="2000" b="0" strike="noStrike" spc="-1">
                <a:latin typeface="Arial"/>
              </a:rPr>
              <a:t>Cliquez pour modifier le format des notes</a:t>
            </a:r>
          </a:p>
        </p:txBody>
      </p:sp>
      <p:sp>
        <p:nvSpPr>
          <p:cNvPr id="86" name="PlaceHolder 3"/>
          <p:cNvSpPr>
            <a:spLocks noGrp="1"/>
          </p:cNvSpPr>
          <p:nvPr>
            <p:ph type="hdr"/>
          </p:nvPr>
        </p:nvSpPr>
        <p:spPr>
          <a:xfrm>
            <a:off x="0" y="0"/>
            <a:ext cx="3280680" cy="534240"/>
          </a:xfrm>
          <a:prstGeom prst="rect">
            <a:avLst/>
          </a:prstGeom>
        </p:spPr>
        <p:txBody>
          <a:bodyPr lIns="0" tIns="0" rIns="0" bIns="0"/>
          <a:lstStyle/>
          <a:p>
            <a:r>
              <a:rPr lang="fr-FR" sz="1400" b="0" strike="noStrike" spc="-1">
                <a:latin typeface="Times New Roman"/>
              </a:rPr>
              <a:t>&lt;en-tête&gt;</a:t>
            </a:r>
          </a:p>
        </p:txBody>
      </p:sp>
      <p:sp>
        <p:nvSpPr>
          <p:cNvPr id="87" name="PlaceHolder 4"/>
          <p:cNvSpPr>
            <a:spLocks noGrp="1"/>
          </p:cNvSpPr>
          <p:nvPr>
            <p:ph type="dt"/>
          </p:nvPr>
        </p:nvSpPr>
        <p:spPr>
          <a:xfrm>
            <a:off x="4278960" y="0"/>
            <a:ext cx="3280680" cy="534240"/>
          </a:xfrm>
          <a:prstGeom prst="rect">
            <a:avLst/>
          </a:prstGeom>
        </p:spPr>
        <p:txBody>
          <a:bodyPr lIns="0" tIns="0" rIns="0" bIns="0"/>
          <a:lstStyle/>
          <a:p>
            <a:pPr algn="r"/>
            <a:r>
              <a:rPr lang="fr-FR" sz="1400" b="0" strike="noStrike" spc="-1">
                <a:latin typeface="Times New Roman"/>
              </a:rPr>
              <a:t>&lt;date/heure&gt;</a:t>
            </a:r>
          </a:p>
        </p:txBody>
      </p:sp>
      <p:sp>
        <p:nvSpPr>
          <p:cNvPr id="88" name="PlaceHolder 5"/>
          <p:cNvSpPr>
            <a:spLocks noGrp="1"/>
          </p:cNvSpPr>
          <p:nvPr>
            <p:ph type="ftr"/>
          </p:nvPr>
        </p:nvSpPr>
        <p:spPr>
          <a:xfrm>
            <a:off x="0" y="10157400"/>
            <a:ext cx="3280680" cy="534240"/>
          </a:xfrm>
          <a:prstGeom prst="rect">
            <a:avLst/>
          </a:prstGeom>
        </p:spPr>
        <p:txBody>
          <a:bodyPr lIns="0" tIns="0" rIns="0" bIns="0" anchor="b"/>
          <a:lstStyle/>
          <a:p>
            <a:r>
              <a:rPr lang="fr-FR" sz="1400" b="0" strike="noStrike" spc="-1">
                <a:latin typeface="Times New Roman"/>
              </a:rPr>
              <a:t>&lt;pied de page&gt;</a:t>
            </a:r>
          </a:p>
        </p:txBody>
      </p:sp>
      <p:sp>
        <p:nvSpPr>
          <p:cNvPr id="89" name="PlaceHolder 6"/>
          <p:cNvSpPr>
            <a:spLocks noGrp="1"/>
          </p:cNvSpPr>
          <p:nvPr>
            <p:ph type="sldNum"/>
          </p:nvPr>
        </p:nvSpPr>
        <p:spPr>
          <a:xfrm>
            <a:off x="4278960" y="10157400"/>
            <a:ext cx="3280680" cy="534240"/>
          </a:xfrm>
          <a:prstGeom prst="rect">
            <a:avLst/>
          </a:prstGeom>
        </p:spPr>
        <p:txBody>
          <a:bodyPr lIns="0" tIns="0" rIns="0" bIns="0" anchor="b"/>
          <a:lstStyle/>
          <a:p>
            <a:pPr algn="r"/>
            <a:fld id="{C1E79873-1B4F-4EC9-A5C4-C6C0CD1A8F46}" type="slidenum">
              <a:rPr lang="fr-FR" sz="1400" b="0" strike="noStrike" spc="-1">
                <a:latin typeface="Times New Roman"/>
              </a:rPr>
              <a:t>‹N°›</a:t>
            </a:fld>
            <a:endParaRPr lang="fr-FR" sz="1400" b="0" strike="noStrike" spc="-1">
              <a:latin typeface="Times New Roman"/>
            </a:endParaRPr>
          </a:p>
        </p:txBody>
      </p:sp>
    </p:spTree>
    <p:extLst>
      <p:ext uri="{BB962C8B-B14F-4D97-AF65-F5344CB8AC3E}">
        <p14:creationId xmlns:p14="http://schemas.microsoft.com/office/powerpoint/2010/main" val="2732037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blog.educpros.fr/guillaume-miquelard-et-paul-francois/2016/08/16/lagence-nationale-de-la-recherche-anr/"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ewstank.fr/fr/thinkER2020/program/168343/loi-recherche-enfin-lumiere.html" TargetMode="External"/><Relationship Id="rId4" Type="http://schemas.openxmlformats.org/officeDocument/2006/relationships/hyperlink" Target="https://kva.screen9.tv/media/h2H7n_lIwyW6pyhZauCImg/how-erc-changed-the-european-research-landscap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CustomShape 1"/>
          <p:cNvSpPr/>
          <p:nvPr/>
        </p:nvSpPr>
        <p:spPr>
          <a:xfrm>
            <a:off x="4278960" y="10157400"/>
            <a:ext cx="3279600" cy="533160"/>
          </a:xfrm>
          <a:prstGeom prst="rect">
            <a:avLst/>
          </a:prstGeom>
          <a:noFill/>
          <a:ln>
            <a:noFill/>
          </a:ln>
        </p:spPr>
        <p:style>
          <a:lnRef idx="0">
            <a:scrgbClr r="0" g="0" b="0"/>
          </a:lnRef>
          <a:fillRef idx="0">
            <a:scrgbClr r="0" g="0" b="0"/>
          </a:fillRef>
          <a:effectRef idx="0">
            <a:scrgbClr r="0" g="0" b="0"/>
          </a:effectRef>
          <a:fontRef idx="minor"/>
        </p:style>
      </p:sp>
      <p:sp>
        <p:nvSpPr>
          <p:cNvPr id="124" name="PlaceHolder 2"/>
          <p:cNvSpPr>
            <a:spLocks noGrp="1" noRot="1" noChangeAspect="1"/>
          </p:cNvSpPr>
          <p:nvPr>
            <p:ph type="sldImg"/>
          </p:nvPr>
        </p:nvSpPr>
        <p:spPr>
          <a:xfrm>
            <a:off x="1108075" y="812800"/>
            <a:ext cx="5341938" cy="4006850"/>
          </a:xfrm>
          <a:prstGeom prst="rect">
            <a:avLst/>
          </a:prstGeom>
        </p:spPr>
      </p:sp>
      <p:sp>
        <p:nvSpPr>
          <p:cNvPr id="125" name="PlaceHolder 3"/>
          <p:cNvSpPr>
            <a:spLocks noGrp="1"/>
          </p:cNvSpPr>
          <p:nvPr>
            <p:ph type="body"/>
          </p:nvPr>
        </p:nvSpPr>
        <p:spPr>
          <a:xfrm>
            <a:off x="756000" y="5078520"/>
            <a:ext cx="6046560" cy="4809960"/>
          </a:xfrm>
          <a:prstGeom prst="rect">
            <a:avLst/>
          </a:prstGeom>
        </p:spPr>
        <p:txBody>
          <a:bodyPr lIns="0" tIns="0" rIns="0" bIns="0"/>
          <a:lstStyle/>
          <a:p>
            <a:endParaRPr lang="fr-FR" sz="2000" b="0" strike="noStrike" spc="-1">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PlaceHolder 1"/>
          <p:cNvSpPr>
            <a:spLocks noGrp="1" noRot="1" noChangeAspect="1"/>
          </p:cNvSpPr>
          <p:nvPr>
            <p:ph type="sldImg"/>
          </p:nvPr>
        </p:nvSpPr>
        <p:spPr>
          <a:xfrm>
            <a:off x="1108075" y="812800"/>
            <a:ext cx="5341938" cy="4006850"/>
          </a:xfrm>
          <a:prstGeom prst="rect">
            <a:avLst/>
          </a:prstGeom>
        </p:spPr>
      </p:sp>
      <p:sp>
        <p:nvSpPr>
          <p:cNvPr id="151" name="PlaceHolder 2"/>
          <p:cNvSpPr>
            <a:spLocks noGrp="1"/>
          </p:cNvSpPr>
          <p:nvPr>
            <p:ph type="body"/>
          </p:nvPr>
        </p:nvSpPr>
        <p:spPr>
          <a:xfrm>
            <a:off x="756000" y="5078520"/>
            <a:ext cx="6046560" cy="4809960"/>
          </a:xfrm>
          <a:prstGeom prst="rect">
            <a:avLst/>
          </a:prstGeom>
        </p:spPr>
        <p:txBody>
          <a:bodyPr lIns="0" tIns="0" rIns="0" bIns="0"/>
          <a:lstStyle/>
          <a:p>
            <a:pPr marL="216000" indent="-215640">
              <a:lnSpc>
                <a:spcPct val="100000"/>
              </a:lnSpc>
            </a:pPr>
            <a:r>
              <a:rPr lang="fr-FR" sz="1500" b="0" strike="noStrike" spc="-1">
                <a:latin typeface="Arial"/>
              </a:rPr>
              <a:t>Commentaires : </a:t>
            </a:r>
          </a:p>
          <a:p>
            <a:pPr marL="216000" indent="-215640">
              <a:lnSpc>
                <a:spcPct val="100000"/>
              </a:lnSpc>
            </a:pPr>
            <a:r>
              <a:rPr lang="fr-FR" sz="1500" b="0" strike="noStrike" spc="-1">
                <a:latin typeface="Arial"/>
              </a:rPr>
              <a:t>(…)</a:t>
            </a:r>
          </a:p>
          <a:p>
            <a:pPr marL="216000" indent="-215640">
              <a:lnSpc>
                <a:spcPct val="115000"/>
              </a:lnSpc>
            </a:pPr>
            <a:r>
              <a:rPr lang="fr-FR" sz="1500" b="0" strike="noStrike" spc="-1">
                <a:solidFill>
                  <a:srgbClr val="000000"/>
                </a:solidFill>
                <a:latin typeface="Arial"/>
              </a:rPr>
              <a:t>Au niveau collectif, nous pourrions voir la présence systématique d’industriels ou de collègues engagés dans ce type de relation dans toutes les commissions d’évaluation. Ainsi s’il n’est pas exigé de porter ce type de recherche, aucun avancement ou projet ne pourrait être accepté sans ! Une drôle de manière de nous imposer leur vue en leur demandant leur aval. Enfin, les établissements les plus investis dans ce type d’activité pourraient recevoir des abondements sur leur budget. Le principe selon lequel seuls les gagnants peuvent gagner serait définitivement acquis.</a:t>
            </a:r>
            <a:endParaRPr lang="fr-FR" sz="1500" b="0" strike="noStrike" spc="-1">
              <a:latin typeface="Arial"/>
            </a:endParaRPr>
          </a:p>
          <a:p>
            <a:pPr marL="216000" indent="-215640">
              <a:lnSpc>
                <a:spcPct val="100000"/>
              </a:lnSpc>
            </a:pPr>
            <a:endParaRPr lang="fr-FR" sz="1500" b="0" strike="noStrike" spc="-1">
              <a:latin typeface="Arial"/>
            </a:endParaRPr>
          </a:p>
          <a:p>
            <a:pPr marL="216000" indent="-215640">
              <a:lnSpc>
                <a:spcPct val="115000"/>
              </a:lnSpc>
            </a:pPr>
            <a:r>
              <a:rPr lang="fr-FR" sz="1500" b="0" strike="noStrike" spc="-1">
                <a:solidFill>
                  <a:srgbClr val="000000"/>
                </a:solidFill>
                <a:latin typeface="Arial"/>
              </a:rPr>
              <a:t>-Le GT propose aussi de changer la gestion actuelle des relations partenariales. Les SATT actuelles dysfonctionnant, ou du moins ne parvenant pas à un résultat assez probant, elles disparaîtraient au profit de...Pôles Universitaires d’Innovation (PUI)!</a:t>
            </a:r>
            <a:endParaRPr lang="fr-FR" sz="1500" b="0" strike="noStrike" spc="-1">
              <a:latin typeface="Arial"/>
            </a:endParaRPr>
          </a:p>
          <a:p>
            <a:pPr marL="216000" indent="-215640">
              <a:lnSpc>
                <a:spcPct val="115000"/>
              </a:lnSpc>
            </a:pPr>
            <a:r>
              <a:rPr lang="fr-FR" sz="1500" b="0" strike="noStrike" spc="-1">
                <a:solidFill>
                  <a:srgbClr val="000000"/>
                </a:solidFill>
                <a:latin typeface="Arial"/>
              </a:rPr>
              <a:t>Le changement principal résiderait dans leur évaluation qui ne devrait plus se faire sur leur capacité à faire des profits mais sur leur contribution au développement de l’économie française.</a:t>
            </a:r>
            <a:endParaRPr lang="fr-FR" sz="1500" b="0" strike="noStrike" spc="-1">
              <a:latin typeface="Arial"/>
            </a:endParaRPr>
          </a:p>
          <a:p>
            <a:pPr marL="216000" indent="-215640">
              <a:lnSpc>
                <a:spcPct val="100000"/>
              </a:lnSpc>
            </a:pPr>
            <a:endParaRPr lang="fr-FR" sz="1500" b="0" strike="noStrike" spc="-1">
              <a:latin typeface="Arial"/>
            </a:endParaRPr>
          </a:p>
        </p:txBody>
      </p:sp>
      <p:sp>
        <p:nvSpPr>
          <p:cNvPr id="152" name="CustomShape 3"/>
          <p:cNvSpPr/>
          <p:nvPr/>
        </p:nvSpPr>
        <p:spPr>
          <a:xfrm>
            <a:off x="4278960" y="10157400"/>
            <a:ext cx="3279600" cy="5331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fld id="{A8FA54A2-91DF-4523-B1CE-7C9ECB398C46}" type="slidenum">
              <a:rPr lang="fr-FR" sz="1400" b="0" strike="noStrike" spc="-1">
                <a:solidFill>
                  <a:srgbClr val="000000"/>
                </a:solidFill>
                <a:latin typeface="Times New Roman"/>
              </a:rPr>
              <a:t>10</a:t>
            </a:fld>
            <a:endParaRPr lang="fr-FR" sz="1400" b="0" strike="noStrike" spc="-1">
              <a:latin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PlaceHolder 1"/>
          <p:cNvSpPr>
            <a:spLocks noGrp="1" noRot="1" noChangeAspect="1"/>
          </p:cNvSpPr>
          <p:nvPr>
            <p:ph type="sldImg"/>
          </p:nvPr>
        </p:nvSpPr>
        <p:spPr>
          <a:xfrm>
            <a:off x="1108075" y="812800"/>
            <a:ext cx="5341938" cy="4006850"/>
          </a:xfrm>
          <a:prstGeom prst="rect">
            <a:avLst/>
          </a:prstGeom>
        </p:spPr>
      </p:sp>
      <p:sp>
        <p:nvSpPr>
          <p:cNvPr id="154" name="PlaceHolder 2"/>
          <p:cNvSpPr>
            <a:spLocks noGrp="1"/>
          </p:cNvSpPr>
          <p:nvPr>
            <p:ph type="body"/>
          </p:nvPr>
        </p:nvSpPr>
        <p:spPr>
          <a:xfrm>
            <a:off x="756000" y="5078520"/>
            <a:ext cx="6046560" cy="4809960"/>
          </a:xfrm>
          <a:prstGeom prst="rect">
            <a:avLst/>
          </a:prstGeom>
        </p:spPr>
        <p:txBody>
          <a:bodyPr lIns="0" tIns="0" rIns="0" bIns="0"/>
          <a:lstStyle/>
          <a:p>
            <a:pPr marL="216000" indent="-215640">
              <a:lnSpc>
                <a:spcPct val="100000"/>
              </a:lnSpc>
            </a:pPr>
            <a:r>
              <a:rPr lang="fr-FR" sz="1050" b="0" strike="noStrike" spc="-1">
                <a:latin typeface="Arial"/>
              </a:rPr>
              <a:t>Sur nos propositions :</a:t>
            </a:r>
          </a:p>
          <a:p>
            <a:pPr marL="457200" indent="-227520">
              <a:lnSpc>
                <a:spcPct val="100000"/>
              </a:lnSpc>
            </a:pPr>
            <a:r>
              <a:rPr lang="fr-FR" sz="1050" b="0" strike="noStrike" spc="-1">
                <a:latin typeface="Arial"/>
              </a:rPr>
              <a:t>un véritable plan pluriannuel pour la recherche que nous demandons depuis plus de 15 ans dans le prolongement du dernier qui date de 1982</a:t>
            </a:r>
            <a:r>
              <a:rPr lang="fr-FR" sz="1050" b="0" strike="noStrike" spc="-1" baseline="30000">
                <a:latin typeface="Arial"/>
              </a:rPr>
              <a:t> </a:t>
            </a:r>
            <a:r>
              <a:rPr lang="fr-FR" sz="1050" b="0" strike="noStrike" spc="-1">
                <a:latin typeface="Arial"/>
              </a:rPr>
              <a:t>avec : </a:t>
            </a:r>
          </a:p>
          <a:p>
            <a:pPr marL="457200" indent="-227520">
              <a:lnSpc>
                <a:spcPct val="100000"/>
              </a:lnSpc>
            </a:pPr>
            <a:r>
              <a:rPr lang="fr-FR" sz="1050" b="0" strike="noStrike" spc="-1">
                <a:latin typeface="Arial"/>
              </a:rPr>
              <a:t>-&gt;une augmentation du budget de la recherche publique de 1 milliard d’euros par an pendant dix ans pour atteindre 1 % du PIB de dépenses publiques de R&amp;D ; </a:t>
            </a:r>
          </a:p>
          <a:p>
            <a:pPr marL="457200" indent="-227520">
              <a:lnSpc>
                <a:spcPct val="100000"/>
              </a:lnSpc>
            </a:pPr>
            <a:r>
              <a:rPr lang="fr-FR" sz="1050" b="0" strike="noStrike" spc="-1">
                <a:latin typeface="Arial"/>
              </a:rPr>
              <a:t>-&gt;des dotations de base des laboratoires de recherche qui permettent de financer leurs différents programmes avec un relèvement significatif à hauteur des 2⁄3 du budget </a:t>
            </a:r>
          </a:p>
          <a:p>
            <a:pPr marL="457200" indent="-227520">
              <a:lnSpc>
                <a:spcPct val="100000"/>
              </a:lnSpc>
            </a:pPr>
            <a:r>
              <a:rPr lang="fr-FR" sz="1050" b="0" strike="noStrike" spc="-1">
                <a:latin typeface="Arial"/>
              </a:rPr>
              <a:t>-&gt;en terme de budget global ESR, plus de 3,5 milliards par an soit outre le milliard indiqué ci-dessus pour la recherche publique, 1 milliard pour l’immobilier et 1,5 milliards pour les établissements de l’Enseignement supérieur </a:t>
            </a:r>
          </a:p>
          <a:p>
            <a:pPr marL="457200" indent="-227520">
              <a:lnSpc>
                <a:spcPct val="100000"/>
              </a:lnSpc>
            </a:pPr>
            <a:r>
              <a:rPr lang="fr-FR" sz="1050" b="0" strike="noStrike" spc="-1">
                <a:latin typeface="Arial"/>
              </a:rPr>
              <a:t>- une véritable reconnaissance de tous les personnels en activité, titulaires comme non-titulaires : </a:t>
            </a:r>
          </a:p>
          <a:p>
            <a:pPr marL="457200" indent="-227520">
              <a:lnSpc>
                <a:spcPct val="100000"/>
              </a:lnSpc>
            </a:pPr>
            <a:r>
              <a:rPr lang="fr-FR" sz="1050" b="0" strike="noStrike" spc="-1">
                <a:latin typeface="Arial"/>
              </a:rPr>
              <a:t>-&gt; via une revalorisation indiciaire pour toutes et tous et non par des primes discriminatoires et ne concernant qu’une minorité de collègues ; </a:t>
            </a:r>
          </a:p>
          <a:p>
            <a:pPr marL="457200" indent="-227520">
              <a:lnSpc>
                <a:spcPct val="100000"/>
              </a:lnSpc>
            </a:pPr>
            <a:r>
              <a:rPr lang="fr-FR" sz="1050" b="0" strike="noStrike" spc="-1">
                <a:latin typeface="Arial"/>
              </a:rPr>
              <a:t>-&gt; pour les EC : outre le rattrapage indiqué dans le projet du système de reraite, c’est aussi ne pas oublier la revalorisation de la grille indiciaire des MCF par prise en compte du doctorat (soit l’équivalent de 90 points d’indice ou environ 450 euros net par mois, du début à la fin de carrière) [et augmentation de l’indice maximal des PR (50 points d’indice)].</a:t>
            </a:r>
          </a:p>
          <a:p>
            <a:pPr marL="457200" indent="-227520">
              <a:lnSpc>
                <a:spcPct val="100000"/>
              </a:lnSpc>
            </a:pPr>
            <a:endParaRPr lang="fr-FR" sz="1050" b="0" strike="noStrike" spc="-1">
              <a:latin typeface="Arial"/>
            </a:endParaRPr>
          </a:p>
          <a:p>
            <a:pPr marL="457200" indent="-227520">
              <a:lnSpc>
                <a:spcPct val="100000"/>
              </a:lnSpc>
            </a:pPr>
            <a:r>
              <a:rPr lang="fr-FR" sz="1050" b="0" strike="noStrike" spc="-1">
                <a:latin typeface="Arial"/>
              </a:rPr>
              <a:t>Le SNESUP-FSU s’oppose à toutes les mesures qui pourraient être introduites conduisant vers plus de précarité dans la recherche publique (contrats dits « de mission » ou les « tenure track »), au renforcement du pilotage autoritaire de la recherche publique, à la généralisation des appels à projets, au renforcement de la compétition entre les équipes de la recherche qui produisent des inégalités incompatibles avec la dimension collective de nos missions de service public. </a:t>
            </a:r>
          </a:p>
          <a:p>
            <a:pPr marL="457200" indent="-227520">
              <a:lnSpc>
                <a:spcPct val="100000"/>
              </a:lnSpc>
            </a:pPr>
            <a:r>
              <a:rPr lang="fr-FR" sz="1050" b="0" strike="noStrike" spc="-1">
                <a:latin typeface="Arial"/>
              </a:rPr>
              <a:t>Il faut au contraire réaffirmer le lien entre enseignement et recherche, conserver une diversité des profils EC afin qu'aucun domaine du savoir ne soit mis en jachère ou purement et simplement abandonné.… Dans cette logique, il est aussi nécessaire d'augmenter le nombre des contrats doctoraux et d'allonger d’un an de la durée de ces contrats. Il faut offrir à tous les enseignant·es-chercheur·es la possibilité de bénéficier plusieurs fois dans leur carrière d’un congé : Congé Recherche Conversion Thématique (CRCT), et de délégations CNRS. Il faut mettre fin à la logique des politiques de sites qui concentrent l’essentiel des moyens, via les PIA notamment, sur les seuls territoires ou le tissu socio-économique est le plus dense. Enfin, il faut d'urgence remettre à plat le Crédit Impôt Recherche afin de supprimer les cadeaux aux</a:t>
            </a:r>
          </a:p>
          <a:p>
            <a:pPr marL="457200" indent="-227520">
              <a:lnSpc>
                <a:spcPct val="100000"/>
              </a:lnSpc>
            </a:pPr>
            <a:r>
              <a:rPr lang="fr-FR" sz="1050" b="0" strike="noStrike" spc="-1">
                <a:latin typeface="Arial"/>
              </a:rPr>
              <a:t>entreprises qui ne font aucun effort pour l’embauche de docteurs (en favorisant à l'inverse les PME et entreprises de taille intermédiaire).</a:t>
            </a:r>
          </a:p>
          <a:p>
            <a:pPr marL="457200" indent="-227520">
              <a:lnSpc>
                <a:spcPct val="100000"/>
              </a:lnSpc>
            </a:pPr>
            <a:endParaRPr lang="fr-FR" sz="1050" b="0" strike="noStrike" spc="-1">
              <a:latin typeface="Arial"/>
            </a:endParaRPr>
          </a:p>
        </p:txBody>
      </p:sp>
      <p:sp>
        <p:nvSpPr>
          <p:cNvPr id="155" name="CustomShape 3"/>
          <p:cNvSpPr/>
          <p:nvPr/>
        </p:nvSpPr>
        <p:spPr>
          <a:xfrm>
            <a:off x="4278960" y="10157400"/>
            <a:ext cx="3279600" cy="5331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fld id="{ADFE012D-F16F-4BE8-BC51-F14F46613025}" type="slidenum">
              <a:rPr lang="fr-FR" sz="1400" b="0" strike="noStrike" spc="-1">
                <a:solidFill>
                  <a:srgbClr val="000000"/>
                </a:solidFill>
                <a:latin typeface="Times New Roman"/>
              </a:rPr>
              <a:t>11</a:t>
            </a:fld>
            <a:endParaRPr lang="fr-FR" sz="1400" b="0" strike="noStrike" spc="-1">
              <a:latin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PlaceHolder 1"/>
          <p:cNvSpPr>
            <a:spLocks noGrp="1" noRot="1" noChangeAspect="1"/>
          </p:cNvSpPr>
          <p:nvPr>
            <p:ph type="sldImg"/>
          </p:nvPr>
        </p:nvSpPr>
        <p:spPr>
          <a:xfrm>
            <a:off x="1108075" y="812800"/>
            <a:ext cx="5341938" cy="4006850"/>
          </a:xfrm>
          <a:prstGeom prst="rect">
            <a:avLst/>
          </a:prstGeom>
        </p:spPr>
      </p:sp>
      <p:sp>
        <p:nvSpPr>
          <p:cNvPr id="157" name="PlaceHolder 2"/>
          <p:cNvSpPr>
            <a:spLocks noGrp="1"/>
          </p:cNvSpPr>
          <p:nvPr>
            <p:ph type="body"/>
          </p:nvPr>
        </p:nvSpPr>
        <p:spPr>
          <a:xfrm>
            <a:off x="756000" y="5078520"/>
            <a:ext cx="6046560" cy="4809960"/>
          </a:xfrm>
          <a:prstGeom prst="rect">
            <a:avLst/>
          </a:prstGeom>
        </p:spPr>
        <p:txBody>
          <a:bodyPr lIns="0" tIns="0" rIns="0" bIns="0"/>
          <a:lstStyle/>
          <a:p>
            <a:pPr marL="216000" indent="-215640">
              <a:lnSpc>
                <a:spcPct val="115000"/>
              </a:lnSpc>
            </a:pPr>
            <a:endParaRPr lang="fr-FR" sz="1800" b="0" strike="noStrike" spc="-1" dirty="0">
              <a:latin typeface="Arial"/>
            </a:endParaRPr>
          </a:p>
        </p:txBody>
      </p:sp>
      <p:sp>
        <p:nvSpPr>
          <p:cNvPr id="158" name="CustomShape 3"/>
          <p:cNvSpPr/>
          <p:nvPr/>
        </p:nvSpPr>
        <p:spPr>
          <a:xfrm>
            <a:off x="4278960" y="10157400"/>
            <a:ext cx="3279600" cy="5331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fld id="{48C7C207-BA3F-4815-BBEF-AC23AF6C0865}" type="slidenum">
              <a:rPr lang="fr-FR" sz="1400" b="0" strike="noStrike" spc="-1">
                <a:solidFill>
                  <a:srgbClr val="000000"/>
                </a:solidFill>
                <a:latin typeface="Times New Roman"/>
              </a:rPr>
              <a:t>12</a:t>
            </a:fld>
            <a:endParaRPr lang="fr-FR" sz="1400" b="0" strike="noStrike" spc="-1">
              <a:latin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PlaceHolder 1"/>
          <p:cNvSpPr>
            <a:spLocks noGrp="1" noRot="1" noChangeAspect="1"/>
          </p:cNvSpPr>
          <p:nvPr>
            <p:ph type="sldImg"/>
          </p:nvPr>
        </p:nvSpPr>
        <p:spPr>
          <a:xfrm>
            <a:off x="1106488" y="812800"/>
            <a:ext cx="5345112" cy="4008438"/>
          </a:xfrm>
          <a:prstGeom prst="rect">
            <a:avLst/>
          </a:prstGeom>
        </p:spPr>
      </p:sp>
      <p:sp>
        <p:nvSpPr>
          <p:cNvPr id="160" name="PlaceHolder 2"/>
          <p:cNvSpPr>
            <a:spLocks noGrp="1"/>
          </p:cNvSpPr>
          <p:nvPr>
            <p:ph type="body"/>
          </p:nvPr>
        </p:nvSpPr>
        <p:spPr>
          <a:xfrm>
            <a:off x="756000" y="5078520"/>
            <a:ext cx="6047280" cy="4810680"/>
          </a:xfrm>
          <a:prstGeom prst="rect">
            <a:avLst/>
          </a:prstGeom>
        </p:spPr>
        <p:txBody>
          <a:bodyPr lIns="0" tIns="0" rIns="0" bIns="0"/>
          <a:lstStyle/>
          <a:p>
            <a:pPr marL="216000" indent="-215640">
              <a:lnSpc>
                <a:spcPct val="100000"/>
              </a:lnSpc>
              <a:spcBef>
                <a:spcPts val="283"/>
              </a:spcBef>
              <a:spcAft>
                <a:spcPts val="283"/>
              </a:spcAft>
            </a:pPr>
            <a:r>
              <a:rPr lang="fr-FR" sz="1800" b="0" strike="noStrike" spc="-1" dirty="0">
                <a:latin typeface="Arial"/>
                <a:ea typeface="Noto Sans CJK SC"/>
              </a:rPr>
              <a:t>Estimation d’un PIB 2030 à 2500 Mds : 1% = 25 Mds euros</a:t>
            </a:r>
          </a:p>
          <a:p>
            <a:pPr marL="216000" indent="-215640">
              <a:lnSpc>
                <a:spcPct val="100000"/>
              </a:lnSpc>
              <a:spcBef>
                <a:spcPts val="283"/>
              </a:spcBef>
              <a:spcAft>
                <a:spcPts val="283"/>
              </a:spcAft>
            </a:pPr>
            <a:r>
              <a:rPr lang="is-IS" sz="1800" b="0" strike="noStrike" spc="-1" dirty="0">
                <a:latin typeface="Arial"/>
                <a:ea typeface="Noto Sans CJK SC"/>
              </a:rPr>
              <a:t>…(à compléter)</a:t>
            </a:r>
          </a:p>
          <a:p>
            <a:pPr marL="216000" marR="0" indent="-215640" algn="l" defTabSz="914400" rtl="0" eaLnBrk="1" fontAlgn="auto" latinLnBrk="0" hangingPunct="1">
              <a:lnSpc>
                <a:spcPct val="100000"/>
              </a:lnSpc>
              <a:spcBef>
                <a:spcPts val="283"/>
              </a:spcBef>
              <a:spcAft>
                <a:spcPts val="283"/>
              </a:spcAft>
              <a:buClrTx/>
              <a:buSzTx/>
              <a:buFontTx/>
              <a:buNone/>
              <a:tabLst/>
              <a:defRPr/>
            </a:pPr>
            <a:r>
              <a:rPr lang="fr-FR" sz="1200" kern="1200">
                <a:solidFill>
                  <a:schemeClr val="tx1"/>
                </a:solidFill>
                <a:effectLst/>
                <a:latin typeface="+mn-lt"/>
                <a:ea typeface="+mn-ea"/>
                <a:cs typeface="+mn-cs"/>
              </a:rPr>
              <a:t>Actuellement on stagne à 0,75 % du PIB (16,8 G€ en 2014 dont 11 G€ pour les seuls EPST et EPCSCP). </a:t>
            </a:r>
            <a:endParaRPr lang="fr-FR" sz="1800"/>
          </a:p>
          <a:p>
            <a:pPr marL="216000" indent="-215640">
              <a:lnSpc>
                <a:spcPct val="100000"/>
              </a:lnSpc>
              <a:spcBef>
                <a:spcPts val="283"/>
              </a:spcBef>
              <a:spcAft>
                <a:spcPts val="283"/>
              </a:spcAft>
            </a:pPr>
            <a:endParaRPr lang="fr-FR" sz="1800" b="0" strike="noStrike" spc="-1" dirty="0">
              <a:latin typeface="Arial"/>
              <a:ea typeface="Noto Sans CJK SC"/>
            </a:endParaRPr>
          </a:p>
          <a:p>
            <a:pPr marL="216000" indent="-215640">
              <a:lnSpc>
                <a:spcPct val="100000"/>
              </a:lnSpc>
              <a:spcBef>
                <a:spcPts val="283"/>
              </a:spcBef>
              <a:spcAft>
                <a:spcPts val="283"/>
              </a:spcAft>
            </a:pPr>
            <a:endParaRPr lang="fr-FR" sz="1800" b="0" strike="noStrike" spc="-1" dirty="0">
              <a:latin typeface="Arial"/>
              <a:ea typeface="Noto Sans CJK SC"/>
            </a:endParaRPr>
          </a:p>
          <a:p>
            <a:pPr marL="216000" indent="-215640">
              <a:lnSpc>
                <a:spcPct val="100000"/>
              </a:lnSpc>
              <a:spcBef>
                <a:spcPts val="283"/>
              </a:spcBef>
              <a:spcAft>
                <a:spcPts val="283"/>
              </a:spcAft>
            </a:pPr>
            <a:r>
              <a:rPr lang="fr-FR" sz="1800" b="0" strike="noStrike" spc="-1" dirty="0">
                <a:latin typeface="Arial"/>
                <a:ea typeface="Noto Sans CJK SC"/>
              </a:rPr>
              <a:t>Niches sociales : rapport annuel de la cour des comptes sur les comptes de la Sécurité sociale 2019</a:t>
            </a:r>
            <a:endParaRPr lang="fr-FR" sz="1800" b="0" strike="noStrike" spc="-1" dirty="0">
              <a:latin typeface="Arial"/>
            </a:endParaRPr>
          </a:p>
          <a:p>
            <a:pPr marL="216000" indent="-215640">
              <a:lnSpc>
                <a:spcPct val="100000"/>
              </a:lnSpc>
              <a:spcBef>
                <a:spcPts val="283"/>
              </a:spcBef>
              <a:spcAft>
                <a:spcPts val="283"/>
              </a:spcAft>
            </a:pPr>
            <a:r>
              <a:rPr lang="fr-FR" sz="1800" b="0" strike="noStrike" spc="-1" dirty="0">
                <a:latin typeface="Arial"/>
                <a:ea typeface="Noto Sans CJK SC"/>
              </a:rPr>
              <a:t>Evasion : Rapport d'information de la commission d'enquête sur l'évasion des capitaux et des actifs hors de France et ses incidences fiscales : entre 30 et 36 milliards le coût minimum pour l’Etat français de l’évasion fiscale. Précisant que "cette évaluation ne comprenait pas toute une série de risques", ce chiffre pourrait, en réalité, atteindre les 50 milliards.</a:t>
            </a:r>
            <a:endParaRPr lang="fr-FR" sz="1800" b="0" strike="noStrike" spc="-1" dirty="0">
              <a:latin typeface="Arial"/>
            </a:endParaRPr>
          </a:p>
          <a:p>
            <a:pPr marL="216000" marR="0" indent="-215640" algn="l" defTabSz="914400" rtl="0" eaLnBrk="1" fontAlgn="auto" latinLnBrk="0" hangingPunct="1">
              <a:lnSpc>
                <a:spcPct val="100000"/>
              </a:lnSpc>
              <a:spcBef>
                <a:spcPts val="0"/>
              </a:spcBef>
              <a:spcAft>
                <a:spcPts val="0"/>
              </a:spcAft>
              <a:buClrTx/>
              <a:buSzTx/>
              <a:buFontTx/>
              <a:buNone/>
              <a:tabLst/>
              <a:defRPr/>
            </a:pPr>
            <a:r>
              <a:rPr lang="fr-FR" sz="1800" b="0" strike="noStrike" spc="-1" dirty="0">
                <a:latin typeface="Arial"/>
                <a:ea typeface="Noto Sans CJK SC"/>
              </a:rPr>
              <a:t>CIR : 6,27mds en 2017 (</a:t>
            </a:r>
            <a:r>
              <a:rPr lang="fr-FR" sz="1200" kern="1200" dirty="0">
                <a:solidFill>
                  <a:schemeClr val="tx1"/>
                </a:solidFill>
                <a:effectLst/>
                <a:latin typeface="+mn-lt"/>
                <a:ea typeface="+mn-ea"/>
                <a:cs typeface="+mn-cs"/>
              </a:rPr>
              <a:t>10 milliards d’euros de fonds publics subventionnent la recherche </a:t>
            </a:r>
            <a:r>
              <a:rPr lang="fr-FR" sz="1200" kern="1200" dirty="0" err="1">
                <a:solidFill>
                  <a:schemeClr val="tx1"/>
                </a:solidFill>
                <a:effectLst/>
                <a:latin typeface="+mn-lt"/>
                <a:ea typeface="+mn-ea"/>
                <a:cs typeface="+mn-cs"/>
              </a:rPr>
              <a:t>privée</a:t>
            </a:r>
            <a:r>
              <a:rPr lang="fr-FR" sz="1200" kern="1200" dirty="0">
                <a:solidFill>
                  <a:schemeClr val="tx1"/>
                </a:solidFill>
                <a:effectLst/>
                <a:latin typeface="+mn-lt"/>
                <a:ea typeface="+mn-ea"/>
                <a:cs typeface="+mn-cs"/>
              </a:rPr>
              <a:t>, dont plus de 6 milliards d’euros de dé </a:t>
            </a:r>
            <a:r>
              <a:rPr lang="fr-FR" sz="1200" kern="1200" dirty="0" err="1">
                <a:solidFill>
                  <a:schemeClr val="tx1"/>
                </a:solidFill>
                <a:effectLst/>
                <a:latin typeface="+mn-lt"/>
                <a:ea typeface="+mn-ea"/>
                <a:cs typeface="+mn-cs"/>
              </a:rPr>
              <a:t>scalisations</a:t>
            </a:r>
            <a:r>
              <a:rPr lang="fr-FR" sz="1200" kern="1200" dirty="0">
                <a:solidFill>
                  <a:schemeClr val="tx1"/>
                </a:solidFill>
                <a:effectLst/>
                <a:latin typeface="+mn-lt"/>
                <a:ea typeface="+mn-ea"/>
                <a:cs typeface="+mn-cs"/>
              </a:rPr>
              <a:t> à travers le CIR)</a:t>
            </a:r>
            <a:endParaRPr lang="fr-FR" sz="1800" dirty="0"/>
          </a:p>
          <a:p>
            <a:pPr marL="216000" indent="-215640">
              <a:lnSpc>
                <a:spcPct val="100000"/>
              </a:lnSpc>
            </a:pPr>
            <a:endParaRPr lang="fr-FR" sz="1800" b="0" strike="noStrike" spc="-1" dirty="0">
              <a:latin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PlaceHolder 1"/>
          <p:cNvSpPr>
            <a:spLocks noGrp="1" noRot="1" noChangeAspect="1"/>
          </p:cNvSpPr>
          <p:nvPr>
            <p:ph type="sldImg"/>
          </p:nvPr>
        </p:nvSpPr>
        <p:spPr>
          <a:xfrm>
            <a:off x="1108075" y="812800"/>
            <a:ext cx="5341938" cy="4006850"/>
          </a:xfrm>
          <a:prstGeom prst="rect">
            <a:avLst/>
          </a:prstGeom>
        </p:spPr>
      </p:sp>
      <p:sp>
        <p:nvSpPr>
          <p:cNvPr id="162" name="PlaceHolder 2"/>
          <p:cNvSpPr>
            <a:spLocks noGrp="1"/>
          </p:cNvSpPr>
          <p:nvPr>
            <p:ph type="body"/>
          </p:nvPr>
        </p:nvSpPr>
        <p:spPr>
          <a:xfrm>
            <a:off x="756000" y="5078520"/>
            <a:ext cx="6046560" cy="4809960"/>
          </a:xfrm>
          <a:prstGeom prst="rect">
            <a:avLst/>
          </a:prstGeom>
        </p:spPr>
        <p:txBody>
          <a:bodyPr lIns="0" tIns="0" rIns="0" bIns="0"/>
          <a:lstStyle/>
          <a:p>
            <a:endParaRPr lang="fr-FR" sz="2000" b="0" strike="noStrike" spc="-1">
              <a:latin typeface="Arial"/>
            </a:endParaRPr>
          </a:p>
        </p:txBody>
      </p:sp>
      <p:sp>
        <p:nvSpPr>
          <p:cNvPr id="163" name="CustomShape 3"/>
          <p:cNvSpPr/>
          <p:nvPr/>
        </p:nvSpPr>
        <p:spPr>
          <a:xfrm>
            <a:off x="4278960" y="10157400"/>
            <a:ext cx="3279600" cy="5331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fld id="{F92556FF-EA0F-43DC-B2AA-28DCC63C610A}" type="slidenum">
              <a:rPr lang="fr-FR" sz="1400" b="0" strike="noStrike" spc="-1">
                <a:solidFill>
                  <a:srgbClr val="000000"/>
                </a:solidFill>
                <a:latin typeface="Times New Roman"/>
              </a:rPr>
              <a:t>14</a:t>
            </a:fld>
            <a:endParaRPr lang="fr-FR" sz="1400" b="0" strike="noStrike" spc="-1">
              <a:latin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PlaceHolder 1"/>
          <p:cNvSpPr>
            <a:spLocks noGrp="1" noRot="1" noChangeAspect="1"/>
          </p:cNvSpPr>
          <p:nvPr>
            <p:ph type="sldImg"/>
          </p:nvPr>
        </p:nvSpPr>
        <p:spPr>
          <a:xfrm>
            <a:off x="1108075" y="812800"/>
            <a:ext cx="5341938" cy="4006850"/>
          </a:xfrm>
          <a:prstGeom prst="rect">
            <a:avLst/>
          </a:prstGeom>
        </p:spPr>
      </p:sp>
      <p:sp>
        <p:nvSpPr>
          <p:cNvPr id="165" name="PlaceHolder 2"/>
          <p:cNvSpPr>
            <a:spLocks noGrp="1"/>
          </p:cNvSpPr>
          <p:nvPr>
            <p:ph type="body"/>
          </p:nvPr>
        </p:nvSpPr>
        <p:spPr>
          <a:xfrm>
            <a:off x="756000" y="5078520"/>
            <a:ext cx="6046560" cy="4809960"/>
          </a:xfrm>
          <a:prstGeom prst="rect">
            <a:avLst/>
          </a:prstGeom>
        </p:spPr>
        <p:txBody>
          <a:bodyPr lIns="0" tIns="0" rIns="0" bIns="0"/>
          <a:lstStyle/>
          <a:p>
            <a:endParaRPr lang="fr-FR" sz="2000" b="0" strike="noStrike" spc="-1">
              <a:latin typeface="Arial"/>
            </a:endParaRPr>
          </a:p>
        </p:txBody>
      </p:sp>
      <p:sp>
        <p:nvSpPr>
          <p:cNvPr id="166" name="CustomShape 3"/>
          <p:cNvSpPr/>
          <p:nvPr/>
        </p:nvSpPr>
        <p:spPr>
          <a:xfrm>
            <a:off x="4278960" y="10157400"/>
            <a:ext cx="3279600" cy="5331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fld id="{2FC10C59-A192-48B8-BBA1-0EBD51248846}" type="slidenum">
              <a:rPr lang="fr-FR" sz="1400" b="0" strike="noStrike" spc="-1">
                <a:solidFill>
                  <a:srgbClr val="000000"/>
                </a:solidFill>
                <a:latin typeface="Times New Roman"/>
              </a:rPr>
              <a:t>15</a:t>
            </a:fld>
            <a:endParaRPr lang="fr-FR" sz="14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PlaceHolder 1"/>
          <p:cNvSpPr>
            <a:spLocks noGrp="1" noRot="1" noChangeAspect="1"/>
          </p:cNvSpPr>
          <p:nvPr>
            <p:ph type="sldImg"/>
          </p:nvPr>
        </p:nvSpPr>
        <p:spPr>
          <a:xfrm>
            <a:off x="1108075" y="812800"/>
            <a:ext cx="5341938" cy="4006850"/>
          </a:xfrm>
          <a:prstGeom prst="rect">
            <a:avLst/>
          </a:prstGeom>
        </p:spPr>
      </p:sp>
      <p:sp>
        <p:nvSpPr>
          <p:cNvPr id="127" name="PlaceHolder 2"/>
          <p:cNvSpPr>
            <a:spLocks noGrp="1"/>
          </p:cNvSpPr>
          <p:nvPr>
            <p:ph type="body"/>
          </p:nvPr>
        </p:nvSpPr>
        <p:spPr>
          <a:xfrm>
            <a:off x="756000" y="5078520"/>
            <a:ext cx="6046560" cy="4809960"/>
          </a:xfrm>
          <a:prstGeom prst="rect">
            <a:avLst/>
          </a:prstGeom>
        </p:spPr>
        <p:txBody>
          <a:bodyPr lIns="0" tIns="0" rIns="0" bIns="0"/>
          <a:lstStyle/>
          <a:p>
            <a:pPr marL="216000" indent="-215640">
              <a:lnSpc>
                <a:spcPct val="100000"/>
              </a:lnSpc>
            </a:pPr>
            <a:r>
              <a:rPr lang="fr-FR" sz="1800" b="0" strike="noStrike" spc="-1">
                <a:latin typeface="Arial"/>
              </a:rPr>
              <a:t>liens :</a:t>
            </a:r>
          </a:p>
          <a:p>
            <a:pPr marL="216000" indent="-215640">
              <a:lnSpc>
                <a:spcPct val="115000"/>
              </a:lnSpc>
            </a:pPr>
            <a:r>
              <a:rPr lang="fr-FR" sz="1800" b="1" strike="noStrike" spc="-1">
                <a:solidFill>
                  <a:srgbClr val="980000"/>
                </a:solidFill>
                <a:latin typeface="Arial"/>
              </a:rPr>
              <a:t>Valérie Pécresse : </a:t>
            </a:r>
            <a:r>
              <a:rPr lang="fr-FR" sz="1400" b="0" u="sng" strike="noStrike" spc="-1">
                <a:solidFill>
                  <a:srgbClr val="000000"/>
                </a:solidFill>
                <a:uFillTx/>
                <a:latin typeface="Arial"/>
                <a:hlinkClick r:id="rId3"/>
              </a:rPr>
              <a:t>http://blog.educpros.fr/guillaume-miquelard-et-paul-francois/2016/08/16/lagence-nationale-de-la-recherche-anr/</a:t>
            </a:r>
            <a:r>
              <a:rPr lang="fr-FR" sz="1400" b="0" strike="noStrike" spc="-1">
                <a:solidFill>
                  <a:srgbClr val="000000"/>
                </a:solidFill>
                <a:latin typeface="Arial"/>
              </a:rPr>
              <a:t> </a:t>
            </a:r>
            <a:endParaRPr lang="fr-FR" sz="1400" b="0" strike="noStrike" spc="-1">
              <a:latin typeface="Arial"/>
            </a:endParaRPr>
          </a:p>
          <a:p>
            <a:pPr marL="216000" indent="-215640">
              <a:lnSpc>
                <a:spcPct val="115000"/>
              </a:lnSpc>
              <a:spcBef>
                <a:spcPts val="1001"/>
              </a:spcBef>
            </a:pPr>
            <a:r>
              <a:rPr lang="fr-FR" sz="1800" b="1" strike="noStrike" spc="-1">
                <a:solidFill>
                  <a:srgbClr val="980000"/>
                </a:solidFill>
                <a:latin typeface="Arial"/>
              </a:rPr>
              <a:t>Jean-Pierre Bourguignon : </a:t>
            </a:r>
            <a:r>
              <a:rPr lang="fr-FR" sz="1100" b="0" u="sng" strike="noStrike" spc="-1">
                <a:solidFill>
                  <a:srgbClr val="000000"/>
                </a:solidFill>
                <a:uFillTx/>
                <a:latin typeface="Arial"/>
                <a:hlinkClick r:id="rId4"/>
              </a:rPr>
              <a:t>https://kva.screen9.tv/media/h2H7n_lIwyW6pyhZauCImg/how-erc-changed-the-european-research-landscape</a:t>
            </a:r>
            <a:endParaRPr lang="fr-FR" sz="1100" b="0" strike="noStrike" spc="-1">
              <a:latin typeface="Arial"/>
            </a:endParaRPr>
          </a:p>
          <a:p>
            <a:pPr marL="216000" indent="-215640">
              <a:lnSpc>
                <a:spcPct val="115000"/>
              </a:lnSpc>
              <a:spcBef>
                <a:spcPts val="1001"/>
              </a:spcBef>
            </a:pPr>
            <a:r>
              <a:rPr lang="fr-FR" sz="1400" b="1" strike="noStrike" spc="-1">
                <a:solidFill>
                  <a:srgbClr val="980000"/>
                </a:solidFill>
                <a:latin typeface="Arial"/>
              </a:rPr>
              <a:t>programme de News Tank</a:t>
            </a:r>
            <a:endParaRPr lang="fr-FR" sz="1400" b="0" strike="noStrike" spc="-1">
              <a:latin typeface="Arial"/>
            </a:endParaRPr>
          </a:p>
          <a:p>
            <a:pPr marL="216000" indent="-215640">
              <a:lnSpc>
                <a:spcPct val="115000"/>
              </a:lnSpc>
              <a:spcBef>
                <a:spcPts val="1001"/>
              </a:spcBef>
              <a:spcAft>
                <a:spcPts val="1001"/>
              </a:spcAft>
            </a:pPr>
            <a:r>
              <a:rPr lang="fr-FR" sz="1400" b="0" u="sng" strike="noStrike" spc="-1">
                <a:solidFill>
                  <a:srgbClr val="000000"/>
                </a:solidFill>
                <a:uFillTx/>
                <a:latin typeface="Arial"/>
                <a:hlinkClick r:id="rId5"/>
              </a:rPr>
              <a:t>https://education.newstank.fr/fr/thinkER2020/program/168343/loi-recherche-enfin-lumiere.html</a:t>
            </a:r>
            <a:endParaRPr lang="fr-FR" sz="1400" b="0" strike="noStrike" spc="-1">
              <a:latin typeface="Arial"/>
            </a:endParaRPr>
          </a:p>
        </p:txBody>
      </p:sp>
      <p:sp>
        <p:nvSpPr>
          <p:cNvPr id="128" name="CustomShape 3"/>
          <p:cNvSpPr/>
          <p:nvPr/>
        </p:nvSpPr>
        <p:spPr>
          <a:xfrm>
            <a:off x="4278960" y="10157400"/>
            <a:ext cx="3279600" cy="5331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fld id="{4F2DCFB9-A29C-4E14-BEDE-74C66847575B}" type="slidenum">
              <a:rPr lang="fr-FR" sz="1400" b="0" strike="noStrike" spc="-1">
                <a:solidFill>
                  <a:srgbClr val="000000"/>
                </a:solidFill>
                <a:latin typeface="Times New Roman"/>
              </a:rPr>
              <a:t>2</a:t>
            </a:fld>
            <a:endParaRPr lang="fr-FR" sz="14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PlaceHolder 1"/>
          <p:cNvSpPr>
            <a:spLocks noGrp="1" noRot="1" noChangeAspect="1"/>
          </p:cNvSpPr>
          <p:nvPr>
            <p:ph type="sldImg"/>
          </p:nvPr>
        </p:nvSpPr>
        <p:spPr>
          <a:xfrm>
            <a:off x="1108075" y="812800"/>
            <a:ext cx="5341938" cy="4006850"/>
          </a:xfrm>
          <a:prstGeom prst="rect">
            <a:avLst/>
          </a:prstGeom>
        </p:spPr>
      </p:sp>
      <p:sp>
        <p:nvSpPr>
          <p:cNvPr id="130" name="PlaceHolder 2"/>
          <p:cNvSpPr>
            <a:spLocks noGrp="1"/>
          </p:cNvSpPr>
          <p:nvPr>
            <p:ph type="body"/>
          </p:nvPr>
        </p:nvSpPr>
        <p:spPr>
          <a:xfrm>
            <a:off x="756000" y="5078520"/>
            <a:ext cx="6046560" cy="4809960"/>
          </a:xfrm>
          <a:prstGeom prst="rect">
            <a:avLst/>
          </a:prstGeom>
        </p:spPr>
        <p:txBody>
          <a:bodyPr lIns="0" tIns="0" rIns="0" bIns="0"/>
          <a:lstStyle/>
          <a:p>
            <a:pPr marL="457200" indent="-342000">
              <a:lnSpc>
                <a:spcPct val="100000"/>
              </a:lnSpc>
              <a:buClr>
                <a:srgbClr val="37962A"/>
              </a:buClr>
              <a:buFont typeface="Wingdings" charset="2"/>
              <a:buChar char=""/>
            </a:pPr>
            <a:r>
              <a:rPr lang="fr-FR" sz="1800" b="0" strike="noStrike" spc="-1">
                <a:solidFill>
                  <a:srgbClr val="000000"/>
                </a:solidFill>
                <a:latin typeface="Arial"/>
              </a:rPr>
              <a:t>Pour retrouver les 3 rapports sur le site du SNESUP :</a:t>
            </a:r>
            <a:endParaRPr lang="fr-FR" sz="1800" b="0" strike="noStrike" spc="-1">
              <a:latin typeface="Arial"/>
            </a:endParaRPr>
          </a:p>
          <a:p>
            <a:pPr marL="114480">
              <a:lnSpc>
                <a:spcPct val="100000"/>
              </a:lnSpc>
            </a:pPr>
            <a:r>
              <a:rPr lang="fr-FR" sz="1800" b="0" strike="noStrike" spc="-1">
                <a:solidFill>
                  <a:srgbClr val="000000"/>
                </a:solidFill>
                <a:latin typeface="Arial"/>
              </a:rPr>
              <a:t>https://www.snesup.fr/article/loi-de-programmation-pluriannuelle-de-la-recherche-rapports-des-groupes-de-travail-23-septembre-2019</a:t>
            </a:r>
            <a:endParaRPr lang="fr-FR" sz="1800" b="0" strike="noStrike" spc="-1">
              <a:latin typeface="Arial"/>
            </a:endParaRPr>
          </a:p>
        </p:txBody>
      </p:sp>
      <p:sp>
        <p:nvSpPr>
          <p:cNvPr id="131" name="CustomShape 3"/>
          <p:cNvSpPr/>
          <p:nvPr/>
        </p:nvSpPr>
        <p:spPr>
          <a:xfrm>
            <a:off x="4278960" y="10157400"/>
            <a:ext cx="3279600" cy="5331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fld id="{7ABEF344-F1DC-4217-81B0-AFAE6C5E6963}" type="slidenum">
              <a:rPr lang="fr-FR" sz="1400" b="0" strike="noStrike" spc="-1">
                <a:solidFill>
                  <a:srgbClr val="000000"/>
                </a:solidFill>
                <a:latin typeface="Times New Roman"/>
              </a:rPr>
              <a:t>3</a:t>
            </a:fld>
            <a:endParaRPr lang="fr-FR" sz="14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PlaceHolder 1"/>
          <p:cNvSpPr>
            <a:spLocks noGrp="1" noRot="1" noChangeAspect="1"/>
          </p:cNvSpPr>
          <p:nvPr>
            <p:ph type="sldImg"/>
          </p:nvPr>
        </p:nvSpPr>
        <p:spPr>
          <a:xfrm>
            <a:off x="1108075" y="812800"/>
            <a:ext cx="5341938" cy="4006850"/>
          </a:xfrm>
          <a:prstGeom prst="rect">
            <a:avLst/>
          </a:prstGeom>
        </p:spPr>
      </p:sp>
      <p:sp>
        <p:nvSpPr>
          <p:cNvPr id="133" name="PlaceHolder 2"/>
          <p:cNvSpPr>
            <a:spLocks noGrp="1"/>
          </p:cNvSpPr>
          <p:nvPr>
            <p:ph type="body"/>
          </p:nvPr>
        </p:nvSpPr>
        <p:spPr>
          <a:xfrm>
            <a:off x="756000" y="5078520"/>
            <a:ext cx="6046560" cy="4809960"/>
          </a:xfrm>
          <a:prstGeom prst="rect">
            <a:avLst/>
          </a:prstGeom>
        </p:spPr>
        <p:txBody>
          <a:bodyPr lIns="0" tIns="0" rIns="0" bIns="0"/>
          <a:lstStyle/>
          <a:p>
            <a:pPr marL="216000" indent="-215640">
              <a:lnSpc>
                <a:spcPct val="100000"/>
              </a:lnSpc>
            </a:pPr>
            <a:r>
              <a:rPr lang="fr-FR" sz="1800" b="0" strike="noStrike" spc="-1">
                <a:solidFill>
                  <a:srgbClr val="000000"/>
                </a:solidFill>
                <a:latin typeface="Arial"/>
              </a:rPr>
              <a:t>Brièvement le contexte </a:t>
            </a:r>
            <a:endParaRPr lang="fr-FR" sz="1800" b="0" strike="noStrike" spc="-1">
              <a:latin typeface="Arial"/>
            </a:endParaRPr>
          </a:p>
          <a:p>
            <a:pPr marL="457200" indent="-342000">
              <a:lnSpc>
                <a:spcPct val="100000"/>
              </a:lnSpc>
              <a:buClr>
                <a:srgbClr val="37962A"/>
              </a:buClr>
              <a:buFont typeface="Wingdings" charset="2"/>
              <a:buChar char=""/>
            </a:pPr>
            <a:r>
              <a:rPr lang="fr-FR" sz="1800" b="0" strike="noStrike" spc="-1">
                <a:solidFill>
                  <a:srgbClr val="000000"/>
                </a:solidFill>
                <a:latin typeface="Arial"/>
              </a:rPr>
              <a:t>Pour retrouver les 3 rapports : https://www.snesup.fr/article/loi-de-programmation-pluriannuelle-de-la-recherche-rapports-des-groupes-de-travail-23-septembre-2019</a:t>
            </a:r>
            <a:endParaRPr lang="fr-FR" sz="1800" b="0" strike="noStrike" spc="-1">
              <a:latin typeface="Arial"/>
            </a:endParaRPr>
          </a:p>
        </p:txBody>
      </p:sp>
      <p:sp>
        <p:nvSpPr>
          <p:cNvPr id="134" name="CustomShape 3"/>
          <p:cNvSpPr/>
          <p:nvPr/>
        </p:nvSpPr>
        <p:spPr>
          <a:xfrm>
            <a:off x="4278960" y="10157400"/>
            <a:ext cx="3279600" cy="5331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fld id="{CE8D80FD-D7D2-4438-9E04-15E0142C276D}" type="slidenum">
              <a:rPr lang="fr-FR" sz="1400" b="0" strike="noStrike" spc="-1">
                <a:solidFill>
                  <a:srgbClr val="000000"/>
                </a:solidFill>
                <a:latin typeface="Times New Roman"/>
              </a:rPr>
              <a:t>4</a:t>
            </a:fld>
            <a:endParaRPr lang="fr-FR" sz="1400" b="0" strike="noStrike"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PlaceHolder 1"/>
          <p:cNvSpPr>
            <a:spLocks noGrp="1" noRot="1" noChangeAspect="1"/>
          </p:cNvSpPr>
          <p:nvPr>
            <p:ph type="sldImg"/>
          </p:nvPr>
        </p:nvSpPr>
        <p:spPr>
          <a:xfrm>
            <a:off x="1108075" y="812800"/>
            <a:ext cx="5341938" cy="4006850"/>
          </a:xfrm>
          <a:prstGeom prst="rect">
            <a:avLst/>
          </a:prstGeom>
        </p:spPr>
      </p:sp>
      <p:sp>
        <p:nvSpPr>
          <p:cNvPr id="136" name="PlaceHolder 2"/>
          <p:cNvSpPr>
            <a:spLocks noGrp="1"/>
          </p:cNvSpPr>
          <p:nvPr>
            <p:ph type="body"/>
          </p:nvPr>
        </p:nvSpPr>
        <p:spPr>
          <a:xfrm>
            <a:off x="756000" y="5078520"/>
            <a:ext cx="6046200" cy="4809600"/>
          </a:xfrm>
          <a:prstGeom prst="rect">
            <a:avLst/>
          </a:prstGeom>
        </p:spPr>
        <p:txBody>
          <a:bodyPr lIns="0" tIns="0" rIns="0" bIns="0"/>
          <a:lstStyle/>
          <a:p>
            <a:pPr marL="457200" indent="-215640">
              <a:lnSpc>
                <a:spcPct val="115000"/>
              </a:lnSpc>
            </a:pPr>
            <a:r>
              <a:rPr lang="fr-FR" sz="1800" b="0" strike="noStrike" spc="-1" dirty="0">
                <a:solidFill>
                  <a:srgbClr val="000000"/>
                </a:solidFill>
                <a:latin typeface="Arial"/>
                <a:ea typeface="Arial"/>
              </a:rPr>
              <a:t>●Quelques chiffres avant d’aller voir GT par GT</a:t>
            </a:r>
            <a:endParaRPr lang="fr-FR" sz="1800" b="0" strike="noStrike" spc="-1" dirty="0">
              <a:latin typeface="Arial"/>
            </a:endParaRPr>
          </a:p>
          <a:p>
            <a:pPr marL="457200" indent="-215640">
              <a:lnSpc>
                <a:spcPct val="115000"/>
              </a:lnSpc>
              <a:spcBef>
                <a:spcPts val="1199"/>
              </a:spcBef>
            </a:pPr>
            <a:r>
              <a:rPr lang="fr-FR" sz="1800" b="0" strike="noStrike" spc="-1" dirty="0">
                <a:solidFill>
                  <a:srgbClr val="000000"/>
                </a:solidFill>
                <a:latin typeface="Arial"/>
                <a:ea typeface="Arial"/>
              </a:rPr>
              <a:t>●Chaque rapport comporte une partie constats que beaucoup disent des constats partagés, alors si on avait plus de temps, on pourrait dire plus justement des constats partagés, des constats que l’on partage moins et des constats même pas envisagés !Quelques commentaires :</a:t>
            </a:r>
            <a:endParaRPr lang="fr-FR" sz="1800" b="0" strike="noStrike" spc="-1" dirty="0">
              <a:latin typeface="Arial"/>
            </a:endParaRPr>
          </a:p>
          <a:p>
            <a:pPr marL="457200" indent="-215640">
              <a:lnSpc>
                <a:spcPct val="115000"/>
              </a:lnSpc>
              <a:spcBef>
                <a:spcPts val="1199"/>
              </a:spcBef>
            </a:pPr>
            <a:r>
              <a:rPr lang="fr-FR" sz="1800" b="0" strike="noStrike" spc="-1" dirty="0">
                <a:solidFill>
                  <a:srgbClr val="000000"/>
                </a:solidFill>
                <a:latin typeface="Arial"/>
                <a:ea typeface="Arial"/>
              </a:rPr>
              <a:t>●sur la perte globale de 3 650 ETP dans les EPST de 2012 à 2016 :  il faut préciser qu’une partie a été transformée en emplois précaires. </a:t>
            </a:r>
          </a:p>
          <a:p>
            <a:pPr marL="457200" indent="-215640">
              <a:lnSpc>
                <a:spcPct val="115000"/>
              </a:lnSpc>
              <a:spcBef>
                <a:spcPts val="1199"/>
              </a:spcBef>
            </a:pPr>
            <a:r>
              <a:rPr lang="fr-FR" sz="1800" b="0" strike="noStrike" spc="-1" dirty="0">
                <a:solidFill>
                  <a:srgbClr val="000000"/>
                </a:solidFill>
                <a:latin typeface="Arial"/>
                <a:ea typeface="Arial"/>
              </a:rPr>
              <a:t>   La période pour la baisse du nombre d’EC donnée va du pic de l’effectif des EC aux </a:t>
            </a:r>
            <a:r>
              <a:rPr lang="fr-FR" sz="1800" b="0" strike="noStrike" spc="-1" dirty="0" err="1">
                <a:solidFill>
                  <a:srgbClr val="000000"/>
                </a:solidFill>
                <a:latin typeface="Arial"/>
                <a:ea typeface="Arial"/>
              </a:rPr>
              <a:t>dernieres</a:t>
            </a:r>
            <a:r>
              <a:rPr lang="fr-FR" sz="1800" b="0" strike="noStrike" spc="-1" dirty="0">
                <a:solidFill>
                  <a:srgbClr val="000000"/>
                </a:solidFill>
                <a:latin typeface="Arial"/>
                <a:ea typeface="Arial"/>
              </a:rPr>
              <a:t> données disponibles (source : RERS)</a:t>
            </a:r>
          </a:p>
          <a:p>
            <a:pPr marL="457200" indent="-215640">
              <a:lnSpc>
                <a:spcPct val="115000"/>
              </a:lnSpc>
              <a:spcBef>
                <a:spcPts val="1199"/>
              </a:spcBef>
            </a:pPr>
            <a:endParaRPr lang="fr-FR" sz="1800" b="0" strike="noStrike" spc="-1" dirty="0">
              <a:solidFill>
                <a:srgbClr val="000000"/>
              </a:solidFill>
              <a:latin typeface="Arial"/>
              <a:ea typeface="Arial"/>
            </a:endParaRPr>
          </a:p>
          <a:p>
            <a:pPr marL="457200" marR="0" indent="-215640" algn="l" defTabSz="914400" rtl="0" eaLnBrk="1" fontAlgn="auto" latinLnBrk="0" hangingPunct="1">
              <a:lnSpc>
                <a:spcPct val="115000"/>
              </a:lnSpc>
              <a:spcBef>
                <a:spcPts val="1199"/>
              </a:spcBef>
              <a:spcAft>
                <a:spcPts val="0"/>
              </a:spcAft>
              <a:buClrTx/>
              <a:buSzTx/>
              <a:buFontTx/>
              <a:buNone/>
              <a:tabLst/>
              <a:defRPr/>
            </a:pPr>
            <a:r>
              <a:rPr lang="fr-FR" sz="1200" kern="1200" dirty="0">
                <a:solidFill>
                  <a:schemeClr val="tx1"/>
                </a:solidFill>
                <a:effectLst/>
                <a:latin typeface="+mn-lt"/>
                <a:ea typeface="+mn-ea"/>
                <a:cs typeface="+mn-cs"/>
              </a:rPr>
              <a:t>Le recrutement d’enseignants-chercheurs titulaires pour couvrir le sous-encadrement et assurer le volumes d’heures </a:t>
            </a:r>
            <a:r>
              <a:rPr lang="fr-FR" sz="1200" kern="1200" dirty="0" err="1">
                <a:solidFill>
                  <a:schemeClr val="tx1"/>
                </a:solidFill>
                <a:effectLst/>
                <a:latin typeface="+mn-lt"/>
                <a:ea typeface="+mn-ea"/>
                <a:cs typeface="+mn-cs"/>
              </a:rPr>
              <a:t>supplémentaires</a:t>
            </a:r>
            <a:r>
              <a:rPr lang="fr-FR" sz="1200" kern="1200" dirty="0">
                <a:solidFill>
                  <a:schemeClr val="tx1"/>
                </a:solidFill>
                <a:effectLst/>
                <a:latin typeface="+mn-lt"/>
                <a:ea typeface="+mn-ea"/>
                <a:cs typeface="+mn-cs"/>
              </a:rPr>
              <a:t> (4 millions d’heures) actuellement </a:t>
            </a:r>
            <a:r>
              <a:rPr lang="fr-FR" sz="1200" kern="1200" dirty="0" err="1">
                <a:solidFill>
                  <a:schemeClr val="tx1"/>
                </a:solidFill>
                <a:effectLst/>
                <a:latin typeface="+mn-lt"/>
                <a:ea typeface="+mn-ea"/>
                <a:cs typeface="+mn-cs"/>
              </a:rPr>
              <a:t>imposées</a:t>
            </a:r>
            <a:r>
              <a:rPr lang="fr-FR" sz="1200" kern="1200" dirty="0">
                <a:solidFill>
                  <a:schemeClr val="tx1"/>
                </a:solidFill>
                <a:effectLst/>
                <a:latin typeface="+mn-lt"/>
                <a:ea typeface="+mn-ea"/>
                <a:cs typeface="+mn-cs"/>
              </a:rPr>
              <a:t> aux titulaires statutaires </a:t>
            </a:r>
            <a:r>
              <a:rPr lang="fr-FR" sz="1200" kern="1200" dirty="0" err="1">
                <a:solidFill>
                  <a:schemeClr val="tx1"/>
                </a:solidFill>
                <a:effectLst/>
                <a:latin typeface="+mn-lt"/>
                <a:ea typeface="+mn-ea"/>
                <a:cs typeface="+mn-cs"/>
              </a:rPr>
              <a:t>nécessiterait</a:t>
            </a:r>
            <a:r>
              <a:rPr lang="fr-FR" sz="1200" kern="1200" dirty="0">
                <a:solidFill>
                  <a:schemeClr val="tx1"/>
                </a:solidFill>
                <a:effectLst/>
                <a:latin typeface="+mn-lt"/>
                <a:ea typeface="+mn-ea"/>
                <a:cs typeface="+mn-cs"/>
              </a:rPr>
              <a:t> le recrutement de 20 000 enseignants-chercheurs.</a:t>
            </a:r>
            <a:endParaRPr lang="fr-FR" sz="1800" b="0" strike="noStrike" spc="-1" dirty="0">
              <a:latin typeface="Arial"/>
            </a:endParaRPr>
          </a:p>
          <a:p>
            <a:pPr marL="457200" indent="-215640">
              <a:lnSpc>
                <a:spcPct val="115000"/>
              </a:lnSpc>
              <a:spcBef>
                <a:spcPts val="1199"/>
              </a:spcBef>
            </a:pPr>
            <a:endParaRPr lang="fr-FR" sz="1800" b="0" strike="noStrike" spc="-1" dirty="0">
              <a:latin typeface="Arial"/>
            </a:endParaRPr>
          </a:p>
          <a:p>
            <a:pPr marL="457200" indent="-215640">
              <a:lnSpc>
                <a:spcPct val="115000"/>
              </a:lnSpc>
              <a:spcBef>
                <a:spcPts val="1199"/>
              </a:spcBef>
            </a:pPr>
            <a:r>
              <a:rPr lang="fr-FR" sz="1800" b="0" strike="noStrike" spc="-1" dirty="0">
                <a:solidFill>
                  <a:srgbClr val="000000"/>
                </a:solidFill>
                <a:latin typeface="Arial"/>
                <a:ea typeface="Arial"/>
              </a:rPr>
              <a:t>●sur le PIB : 2.2% PIB, on reste en dessous de pays tels Allemagne , USA, Japon, Corée du Sud</a:t>
            </a:r>
            <a:endParaRPr lang="fr-FR" sz="1800" b="0" strike="noStrike" spc="-1" dirty="0">
              <a:latin typeface="Arial"/>
            </a:endParaRPr>
          </a:p>
          <a:p>
            <a:pPr marL="457200" indent="-215640">
              <a:lnSpc>
                <a:spcPct val="115000"/>
              </a:lnSpc>
              <a:spcBef>
                <a:spcPts val="1199"/>
              </a:spcBef>
            </a:pPr>
            <a:endParaRPr lang="fr-FR" sz="1800" b="0" strike="noStrike" spc="-1" dirty="0">
              <a:latin typeface="Arial"/>
            </a:endParaRPr>
          </a:p>
          <a:p>
            <a:pPr marL="457200" indent="-297000">
              <a:lnSpc>
                <a:spcPct val="115000"/>
              </a:lnSpc>
              <a:buClr>
                <a:srgbClr val="000000"/>
              </a:buClr>
              <a:buFont typeface="Noto Sans Symbols"/>
              <a:buChar char="●"/>
            </a:pPr>
            <a:r>
              <a:rPr lang="fr-FR" sz="1800" b="0" strike="noStrike" spc="-1" dirty="0">
                <a:solidFill>
                  <a:srgbClr val="000000"/>
                </a:solidFill>
                <a:latin typeface="Arial"/>
                <a:ea typeface="Arial"/>
              </a:rPr>
              <a:t>Sur le faible niveau de prime  -&gt; p16 du rapport du GT2: le 4% est notre prime ESR (sans heures </a:t>
            </a:r>
            <a:r>
              <a:rPr lang="fr-FR" sz="1800" b="0" strike="noStrike" spc="-1" dirty="0" err="1">
                <a:solidFill>
                  <a:srgbClr val="000000"/>
                </a:solidFill>
                <a:latin typeface="Arial"/>
                <a:ea typeface="Arial"/>
              </a:rPr>
              <a:t>compl</a:t>
            </a:r>
            <a:r>
              <a:rPr lang="fr-FR" sz="1800" b="0" strike="noStrike" spc="-1" dirty="0">
                <a:solidFill>
                  <a:srgbClr val="000000"/>
                </a:solidFill>
                <a:latin typeface="Arial"/>
                <a:ea typeface="Arial"/>
              </a:rPr>
              <a:t>)</a:t>
            </a:r>
            <a:endParaRPr lang="fr-FR" sz="1800" b="0" strike="noStrike" spc="-1" dirty="0">
              <a:latin typeface="Arial"/>
            </a:endParaRPr>
          </a:p>
          <a:p>
            <a:pPr marL="457200" indent="-297000">
              <a:lnSpc>
                <a:spcPct val="115000"/>
              </a:lnSpc>
              <a:buClr>
                <a:srgbClr val="000000"/>
              </a:buClr>
              <a:buFont typeface="Noto Sans Symbols"/>
              <a:buChar char="●"/>
            </a:pPr>
            <a:r>
              <a:rPr lang="fr-FR" sz="1800" b="0" strike="noStrike" spc="-1" dirty="0">
                <a:solidFill>
                  <a:srgbClr val="000000"/>
                </a:solidFill>
                <a:latin typeface="Arial"/>
                <a:ea typeface="Arial"/>
              </a:rPr>
              <a:t>En revanche, le taux moyen de primes des chercheurs et enseignants-chercheurs – incluant les heures </a:t>
            </a:r>
            <a:r>
              <a:rPr lang="fr-FR" sz="1800" b="0" strike="noStrike" spc="-1" dirty="0" err="1">
                <a:solidFill>
                  <a:srgbClr val="000000"/>
                </a:solidFill>
                <a:latin typeface="Arial"/>
                <a:ea typeface="Arial"/>
              </a:rPr>
              <a:t>complémentaires</a:t>
            </a:r>
            <a:r>
              <a:rPr lang="fr-FR" sz="1800" b="0" strike="noStrike" spc="-1" dirty="0">
                <a:solidFill>
                  <a:srgbClr val="000000"/>
                </a:solidFill>
                <a:latin typeface="Arial"/>
                <a:ea typeface="Arial"/>
              </a:rPr>
              <a:t> et </a:t>
            </a:r>
            <a:r>
              <a:rPr lang="fr-FR" sz="1800" b="0" strike="noStrike" spc="-1" dirty="0" err="1">
                <a:solidFill>
                  <a:srgbClr val="000000"/>
                </a:solidFill>
                <a:latin typeface="Arial"/>
                <a:ea typeface="Arial"/>
              </a:rPr>
              <a:t>supplémentaires</a:t>
            </a:r>
            <a:r>
              <a:rPr lang="fr-FR" sz="1800" b="0" strike="noStrike" spc="-1" dirty="0">
                <a:solidFill>
                  <a:srgbClr val="000000"/>
                </a:solidFill>
                <a:latin typeface="Arial"/>
                <a:ea typeface="Arial"/>
              </a:rPr>
              <a:t> – s’</a:t>
            </a:r>
            <a:r>
              <a:rPr lang="fr-FR" sz="1800" b="0" strike="noStrike" spc="-1" dirty="0" err="1">
                <a:solidFill>
                  <a:srgbClr val="000000"/>
                </a:solidFill>
                <a:latin typeface="Arial"/>
                <a:ea typeface="Arial"/>
              </a:rPr>
              <a:t>élève</a:t>
            </a:r>
            <a:r>
              <a:rPr lang="fr-FR" sz="1800" b="0" strike="noStrike" spc="-1" dirty="0">
                <a:solidFill>
                  <a:srgbClr val="000000"/>
                </a:solidFill>
                <a:latin typeface="Arial"/>
                <a:ea typeface="Arial"/>
              </a:rPr>
              <a:t> à 12,9% du traitement indiciaire, alors qu’il correspond à 27,1% du traitement indiciaire pour l’ensemble des corps de </a:t>
            </a:r>
            <a:r>
              <a:rPr lang="fr-FR" sz="1800" b="0" strike="noStrike" spc="-1" dirty="0" err="1">
                <a:solidFill>
                  <a:srgbClr val="000000"/>
                </a:solidFill>
                <a:latin typeface="Arial"/>
                <a:ea typeface="Arial"/>
              </a:rPr>
              <a:t>catégorie</a:t>
            </a:r>
            <a:r>
              <a:rPr lang="fr-FR" sz="1800" b="0" strike="noStrike" spc="-1" dirty="0">
                <a:solidFill>
                  <a:srgbClr val="000000"/>
                </a:solidFill>
                <a:latin typeface="Arial"/>
                <a:ea typeface="Arial"/>
              </a:rPr>
              <a:t> A  ;  et à 60% pour les corps de juridiction, de </a:t>
            </a:r>
            <a:r>
              <a:rPr lang="fr-FR" sz="1800" b="0" strike="noStrike" spc="-1" dirty="0" err="1">
                <a:solidFill>
                  <a:srgbClr val="000000"/>
                </a:solidFill>
                <a:latin typeface="Arial"/>
                <a:ea typeface="Arial"/>
              </a:rPr>
              <a:t>contrôle</a:t>
            </a:r>
            <a:r>
              <a:rPr lang="fr-FR" sz="1800" b="0" strike="noStrike" spc="-1" dirty="0">
                <a:solidFill>
                  <a:srgbClr val="000000"/>
                </a:solidFill>
                <a:latin typeface="Arial"/>
                <a:ea typeface="Arial"/>
              </a:rPr>
              <a:t> et d’expertise et 81.2% direction encadrement ; ces deux dernières catégories A+ représentent soit une moyenne autour de 70% comme indiqué</a:t>
            </a:r>
            <a:endParaRPr lang="fr-FR" sz="1800" b="0" strike="noStrike" spc="-1" dirty="0">
              <a:latin typeface="Arial"/>
            </a:endParaRPr>
          </a:p>
        </p:txBody>
      </p:sp>
      <p:sp>
        <p:nvSpPr>
          <p:cNvPr id="137" name="CustomShape 3"/>
          <p:cNvSpPr/>
          <p:nvPr/>
        </p:nvSpPr>
        <p:spPr>
          <a:xfrm>
            <a:off x="4278960" y="10157400"/>
            <a:ext cx="3279240" cy="53280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PlaceHolder 1"/>
          <p:cNvSpPr>
            <a:spLocks noGrp="1" noRot="1" noChangeAspect="1"/>
          </p:cNvSpPr>
          <p:nvPr>
            <p:ph type="sldImg"/>
          </p:nvPr>
        </p:nvSpPr>
        <p:spPr>
          <a:xfrm>
            <a:off x="1108075" y="812800"/>
            <a:ext cx="5341938" cy="4006850"/>
          </a:xfrm>
          <a:prstGeom prst="rect">
            <a:avLst/>
          </a:prstGeom>
        </p:spPr>
      </p:sp>
      <p:sp>
        <p:nvSpPr>
          <p:cNvPr id="139" name="PlaceHolder 2"/>
          <p:cNvSpPr>
            <a:spLocks noGrp="1"/>
          </p:cNvSpPr>
          <p:nvPr>
            <p:ph type="body"/>
          </p:nvPr>
        </p:nvSpPr>
        <p:spPr>
          <a:xfrm>
            <a:off x="756000" y="5078520"/>
            <a:ext cx="6046560" cy="4809960"/>
          </a:xfrm>
          <a:prstGeom prst="rect">
            <a:avLst/>
          </a:prstGeom>
        </p:spPr>
        <p:txBody>
          <a:bodyPr lIns="0" tIns="0" rIns="0" bIns="0"/>
          <a:lstStyle/>
          <a:p>
            <a:pPr marL="216000" indent="-215640">
              <a:lnSpc>
                <a:spcPct val="115000"/>
              </a:lnSpc>
            </a:pPr>
            <a:r>
              <a:rPr lang="fr-FR" sz="1400" b="0" strike="noStrike" spc="-1">
                <a:solidFill>
                  <a:srgbClr val="000000"/>
                </a:solidFill>
                <a:latin typeface="Arial"/>
              </a:rPr>
              <a:t>Quelques commentaires </a:t>
            </a:r>
            <a:endParaRPr lang="fr-FR" sz="1400" b="0" strike="noStrike" spc="-1">
              <a:latin typeface="Arial"/>
            </a:endParaRPr>
          </a:p>
          <a:p>
            <a:pPr marL="216000" indent="-215640">
              <a:lnSpc>
                <a:spcPct val="115000"/>
              </a:lnSpc>
            </a:pPr>
            <a:r>
              <a:rPr lang="fr-FR" sz="1400" b="0" strike="noStrike" spc="-1">
                <a:solidFill>
                  <a:srgbClr val="000000"/>
                </a:solidFill>
                <a:latin typeface="Arial"/>
              </a:rPr>
              <a:t>-Le GT préconise une nouvelle organisation qui confierait la définition de la stratégie de recherche au premier ministre via un nouveau « comité Théodule ». Cette organisation va dans le sens d’une autonomie encore plus accrue des Universités.</a:t>
            </a:r>
            <a:endParaRPr lang="fr-FR" sz="1400" b="0" strike="noStrike" spc="-1">
              <a:latin typeface="Arial"/>
            </a:endParaRPr>
          </a:p>
          <a:p>
            <a:pPr marL="216000" indent="-215640">
              <a:lnSpc>
                <a:spcPct val="115000"/>
              </a:lnSpc>
            </a:pPr>
            <a:r>
              <a:rPr lang="fr-FR" sz="1400" b="0" strike="noStrike" spc="-1">
                <a:solidFill>
                  <a:srgbClr val="000000"/>
                </a:solidFill>
                <a:latin typeface="Arial"/>
              </a:rPr>
              <a:t>-Le rapport dit explicitement que si les budgets doivent être augmentés, l’investissement doit se faire de manière 'rentable’ auprès des seules Universités intensives et compétitives au niveau mondial. La hiérarchisation des Universités en foction de leurs niveaux de recherche est donc un préalable pour ce groupe de travail.</a:t>
            </a:r>
            <a:endParaRPr lang="fr-FR" sz="1400" b="0" strike="noStrike" spc="-1">
              <a:latin typeface="Arial"/>
            </a:endParaRPr>
          </a:p>
          <a:p>
            <a:pPr marL="216000" indent="-215640">
              <a:lnSpc>
                <a:spcPct val="115000"/>
              </a:lnSpc>
            </a:pPr>
            <a:r>
              <a:rPr lang="fr-FR" sz="1400" b="0" strike="noStrike" spc="-1">
                <a:solidFill>
                  <a:srgbClr val="000000"/>
                </a:solidFill>
                <a:latin typeface="Arial"/>
              </a:rPr>
              <a:t>-Ainsi une part significative du rapport cherche à justifier les mécanismes lui permettant de mettre en place cette vision. Pour cela on retrouve des propositions fort peu novatrices : le maintien ou la consolidation des CIR, HCERES, et ANR.</a:t>
            </a:r>
            <a:endParaRPr lang="fr-FR" sz="1400" b="0" strike="noStrike" spc="-1">
              <a:latin typeface="Arial"/>
            </a:endParaRPr>
          </a:p>
          <a:p>
            <a:pPr marL="216000" indent="-215640">
              <a:lnSpc>
                <a:spcPct val="115000"/>
              </a:lnSpc>
            </a:pPr>
            <a:r>
              <a:rPr lang="fr-FR" sz="1400" b="0" strike="noStrike" spc="-1">
                <a:solidFill>
                  <a:srgbClr val="000000"/>
                </a:solidFill>
                <a:latin typeface="Arial"/>
              </a:rPr>
              <a:t>Le GT propose plusieurs scénarii d’augmentation de son budget, ce qui implique de conserver une part toujours trop importante de financement sur projet au détriment des budgets récurrents. C’est aussi des miettes d’overheads proposé aux établissements, dont le montant pourrait être compris entre 15% et 25% du montant de l’aide ANR</a:t>
            </a:r>
            <a:endParaRPr lang="fr-FR" sz="1400" b="0" strike="noStrike" spc="-1">
              <a:latin typeface="Arial"/>
            </a:endParaRPr>
          </a:p>
          <a:p>
            <a:pPr marL="216000" indent="-215640">
              <a:lnSpc>
                <a:spcPct val="100000"/>
              </a:lnSpc>
            </a:pPr>
            <a:endParaRPr lang="fr-FR" sz="1400" b="0" strike="noStrike" spc="-1">
              <a:latin typeface="Arial"/>
            </a:endParaRPr>
          </a:p>
        </p:txBody>
      </p:sp>
      <p:sp>
        <p:nvSpPr>
          <p:cNvPr id="140" name="CustomShape 3"/>
          <p:cNvSpPr/>
          <p:nvPr/>
        </p:nvSpPr>
        <p:spPr>
          <a:xfrm>
            <a:off x="4278960" y="10157400"/>
            <a:ext cx="3279600" cy="5331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fld id="{38CB56D0-9245-482F-B4D8-0D5811F7534B}" type="slidenum">
              <a:rPr lang="fr-FR" sz="1400" b="0" strike="noStrike" spc="-1">
                <a:solidFill>
                  <a:srgbClr val="000000"/>
                </a:solidFill>
                <a:latin typeface="Times New Roman"/>
              </a:rPr>
              <a:t>6</a:t>
            </a:fld>
            <a:endParaRPr lang="fr-FR" sz="1400" b="0" strike="noStrike" spc="-1">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PlaceHolder 1"/>
          <p:cNvSpPr>
            <a:spLocks noGrp="1" noRot="1" noChangeAspect="1"/>
          </p:cNvSpPr>
          <p:nvPr>
            <p:ph type="sldImg"/>
          </p:nvPr>
        </p:nvSpPr>
        <p:spPr>
          <a:xfrm>
            <a:off x="1108075" y="812800"/>
            <a:ext cx="5341938" cy="4006850"/>
          </a:xfrm>
          <a:prstGeom prst="rect">
            <a:avLst/>
          </a:prstGeom>
        </p:spPr>
      </p:sp>
      <p:sp>
        <p:nvSpPr>
          <p:cNvPr id="142" name="PlaceHolder 2"/>
          <p:cNvSpPr>
            <a:spLocks noGrp="1"/>
          </p:cNvSpPr>
          <p:nvPr>
            <p:ph type="body"/>
          </p:nvPr>
        </p:nvSpPr>
        <p:spPr>
          <a:xfrm>
            <a:off x="756000" y="5078520"/>
            <a:ext cx="6046200" cy="4809600"/>
          </a:xfrm>
          <a:prstGeom prst="rect">
            <a:avLst/>
          </a:prstGeom>
        </p:spPr>
        <p:txBody>
          <a:bodyPr lIns="0" tIns="0" rIns="0" bIns="0"/>
          <a:lstStyle/>
          <a:p>
            <a:pPr marL="216000" indent="-215640">
              <a:lnSpc>
                <a:spcPct val="115000"/>
              </a:lnSpc>
            </a:pPr>
            <a:r>
              <a:rPr lang="fr-FR" sz="1400" b="0" strike="noStrike" spc="-1" dirty="0">
                <a:solidFill>
                  <a:srgbClr val="000000"/>
                </a:solidFill>
                <a:latin typeface="Arial"/>
                <a:ea typeface="Arial"/>
              </a:rPr>
              <a:t>Des propositions de réforme de nos statuts contenues dans le deuxième rapport qui suscitent le plus d’</a:t>
            </a:r>
            <a:r>
              <a:rPr lang="fr-FR" sz="1400" b="0" strike="noStrike" spc="-1" dirty="0" err="1">
                <a:solidFill>
                  <a:srgbClr val="000000"/>
                </a:solidFill>
                <a:latin typeface="Arial"/>
                <a:ea typeface="Arial"/>
              </a:rPr>
              <a:t>inquiétudes</a:t>
            </a:r>
            <a:endParaRPr lang="fr-FR" sz="1400" b="0" strike="noStrike" spc="-1" dirty="0">
              <a:latin typeface="Arial"/>
            </a:endParaRPr>
          </a:p>
          <a:p>
            <a:pPr marL="216000" indent="-215640">
              <a:lnSpc>
                <a:spcPct val="115000"/>
              </a:lnSpc>
            </a:pPr>
            <a:r>
              <a:rPr lang="fr-FR" sz="1400" b="0" strike="noStrike" spc="-1" dirty="0">
                <a:solidFill>
                  <a:srgbClr val="000000"/>
                </a:solidFill>
                <a:latin typeface="Arial"/>
                <a:ea typeface="Arial"/>
              </a:rPr>
              <a:t>-Créer d’un CDI de mission scientifique (p35). Le contrat de chantier instauré par la loi FP de 2019 est limité en durée maximum à 6 ans (sinon </a:t>
            </a:r>
            <a:r>
              <a:rPr lang="fr-FR" sz="1400" b="0" strike="noStrike" spc="-1" dirty="0" err="1">
                <a:solidFill>
                  <a:srgbClr val="000000"/>
                </a:solidFill>
                <a:latin typeface="Arial"/>
                <a:ea typeface="Arial"/>
              </a:rPr>
              <a:t>CDIsation</a:t>
            </a:r>
            <a:r>
              <a:rPr lang="fr-FR" sz="1400" b="0" strike="noStrike" spc="-1" dirty="0">
                <a:solidFill>
                  <a:srgbClr val="000000"/>
                </a:solidFill>
                <a:latin typeface="Arial"/>
                <a:ea typeface="Arial"/>
              </a:rPr>
              <a:t>) ; Appellation trompeuse : ici ce n’est pas un I pour Indéterminée, il y a aura une fin !</a:t>
            </a:r>
            <a:endParaRPr lang="fr-FR" sz="1400" b="0" strike="noStrike" spc="-1" dirty="0">
              <a:latin typeface="Arial"/>
            </a:endParaRPr>
          </a:p>
          <a:p>
            <a:pPr marL="216000" indent="-215640">
              <a:lnSpc>
                <a:spcPct val="115000"/>
              </a:lnSpc>
            </a:pPr>
            <a:r>
              <a:rPr lang="fr-FR" sz="1400" b="0" strike="noStrike" spc="-1" dirty="0">
                <a:solidFill>
                  <a:srgbClr val="000000"/>
                </a:solidFill>
                <a:latin typeface="Arial"/>
                <a:ea typeface="Arial"/>
              </a:rPr>
              <a:t>-Porter la rémunération moyenne au niveau de la moyenne OCDE par des primes ciblées sur 1/3 des meilleurs : p.35</a:t>
            </a:r>
            <a:endParaRPr lang="fr-FR" sz="1400" b="0" strike="noStrike" spc="-1" dirty="0">
              <a:latin typeface="Arial"/>
            </a:endParaRPr>
          </a:p>
          <a:p>
            <a:pPr marL="216000" indent="-215640">
              <a:lnSpc>
                <a:spcPct val="115000"/>
              </a:lnSpc>
            </a:pPr>
            <a:r>
              <a:rPr lang="fr-FR" sz="1400" b="0" strike="noStrike" spc="-1" dirty="0">
                <a:solidFill>
                  <a:srgbClr val="000000"/>
                </a:solidFill>
                <a:latin typeface="Arial"/>
                <a:ea typeface="Arial"/>
              </a:rPr>
              <a:t>“Un </a:t>
            </a:r>
            <a:r>
              <a:rPr lang="fr-FR" sz="1400" b="0" strike="noStrike" spc="-1" dirty="0" err="1">
                <a:solidFill>
                  <a:srgbClr val="000000"/>
                </a:solidFill>
                <a:latin typeface="Arial"/>
                <a:ea typeface="Arial"/>
              </a:rPr>
              <a:t>équilibre</a:t>
            </a:r>
            <a:r>
              <a:rPr lang="fr-FR" sz="1400" b="0" strike="noStrike" spc="-1" dirty="0">
                <a:solidFill>
                  <a:srgbClr val="000000"/>
                </a:solidFill>
                <a:latin typeface="Arial"/>
                <a:ea typeface="Arial"/>
              </a:rPr>
              <a:t> entre une revalorisation pour tous et une revalorisation plus </a:t>
            </a:r>
            <a:r>
              <a:rPr lang="fr-FR" sz="1400" b="0" strike="noStrike" spc="-1" dirty="0" err="1">
                <a:solidFill>
                  <a:srgbClr val="000000"/>
                </a:solidFill>
                <a:latin typeface="Arial"/>
                <a:ea typeface="Arial"/>
              </a:rPr>
              <a:t>ciblée</a:t>
            </a:r>
            <a:r>
              <a:rPr lang="fr-FR" sz="1400" b="0" strike="noStrike" spc="-1" dirty="0">
                <a:solidFill>
                  <a:srgbClr val="000000"/>
                </a:solidFill>
                <a:latin typeface="Arial"/>
                <a:ea typeface="Arial"/>
              </a:rPr>
              <a:t>”</a:t>
            </a:r>
            <a:br>
              <a:rPr dirty="0"/>
            </a:br>
            <a:r>
              <a:rPr lang="fr-FR" sz="1400" b="0" strike="noStrike" spc="-1" dirty="0">
                <a:solidFill>
                  <a:srgbClr val="980000"/>
                </a:solidFill>
                <a:latin typeface="Arial"/>
                <a:ea typeface="Arial"/>
              </a:rPr>
              <a:t>“Le groupe propose ainsi de consacrer deux tiers de l’enveloppe indemnitaire </a:t>
            </a:r>
            <a:r>
              <a:rPr lang="fr-FR" sz="1400" b="0" strike="noStrike" spc="-1" dirty="0" err="1">
                <a:solidFill>
                  <a:srgbClr val="980000"/>
                </a:solidFill>
                <a:latin typeface="Arial"/>
                <a:ea typeface="Arial"/>
              </a:rPr>
              <a:t>supplémentaire</a:t>
            </a:r>
            <a:r>
              <a:rPr lang="fr-FR" sz="1400" b="0" strike="noStrike" spc="-1" dirty="0">
                <a:solidFill>
                  <a:srgbClr val="980000"/>
                </a:solidFill>
                <a:latin typeface="Arial"/>
                <a:ea typeface="Arial"/>
              </a:rPr>
              <a:t> à la revalorisation de ce socle.”</a:t>
            </a:r>
            <a:endParaRPr lang="fr-FR" sz="1400" b="0" strike="noStrike" spc="-1" dirty="0">
              <a:latin typeface="Arial"/>
            </a:endParaRPr>
          </a:p>
          <a:p>
            <a:pPr marL="216000" indent="-215640">
              <a:lnSpc>
                <a:spcPct val="100000"/>
              </a:lnSpc>
            </a:pPr>
            <a:endParaRPr lang="fr-FR" sz="1400" b="0" strike="noStrike" spc="-1" dirty="0">
              <a:latin typeface="Arial"/>
            </a:endParaRPr>
          </a:p>
        </p:txBody>
      </p:sp>
      <p:sp>
        <p:nvSpPr>
          <p:cNvPr id="143" name="CustomShape 3"/>
          <p:cNvSpPr/>
          <p:nvPr/>
        </p:nvSpPr>
        <p:spPr>
          <a:xfrm>
            <a:off x="4278960" y="10157400"/>
            <a:ext cx="3279240" cy="53280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PlaceHolder 1"/>
          <p:cNvSpPr>
            <a:spLocks noGrp="1" noRot="1" noChangeAspect="1"/>
          </p:cNvSpPr>
          <p:nvPr>
            <p:ph type="sldImg"/>
          </p:nvPr>
        </p:nvSpPr>
        <p:spPr>
          <a:xfrm>
            <a:off x="1108075" y="812800"/>
            <a:ext cx="5341938" cy="4006850"/>
          </a:xfrm>
          <a:prstGeom prst="rect">
            <a:avLst/>
          </a:prstGeom>
        </p:spPr>
      </p:sp>
      <p:sp>
        <p:nvSpPr>
          <p:cNvPr id="145" name="PlaceHolder 2"/>
          <p:cNvSpPr>
            <a:spLocks noGrp="1"/>
          </p:cNvSpPr>
          <p:nvPr>
            <p:ph type="body"/>
          </p:nvPr>
        </p:nvSpPr>
        <p:spPr>
          <a:xfrm>
            <a:off x="756000" y="5078520"/>
            <a:ext cx="6046200" cy="4809600"/>
          </a:xfrm>
          <a:prstGeom prst="rect">
            <a:avLst/>
          </a:prstGeom>
        </p:spPr>
        <p:txBody>
          <a:bodyPr lIns="0" tIns="0" rIns="0" bIns="0"/>
          <a:lstStyle/>
          <a:p>
            <a:pPr marL="216000" indent="-215640">
              <a:lnSpc>
                <a:spcPct val="100000"/>
              </a:lnSpc>
            </a:pPr>
            <a:r>
              <a:rPr lang="fr-FR" sz="1400" b="0" strike="noStrike" spc="-1">
                <a:latin typeface="Arial"/>
              </a:rPr>
              <a:t>Commentaires</a:t>
            </a:r>
          </a:p>
          <a:p>
            <a:pPr marL="216000" indent="-215640">
              <a:lnSpc>
                <a:spcPct val="100000"/>
              </a:lnSpc>
            </a:pPr>
            <a:r>
              <a:rPr lang="fr-FR" sz="1400" b="0" strike="noStrike" spc="-1">
                <a:latin typeface="Arial"/>
              </a:rPr>
              <a:t>-P.43 </a:t>
            </a:r>
            <a:r>
              <a:rPr lang="fr-FR" sz="1400" b="0" strike="noStrike" spc="-1">
                <a:solidFill>
                  <a:srgbClr val="000000"/>
                </a:solidFill>
                <a:latin typeface="Arial"/>
              </a:rPr>
              <a:t>“aux enseignants non chercheurs”  = PRAG et enseignants contractuels</a:t>
            </a:r>
            <a:endParaRPr lang="fr-FR" sz="1400" b="0" strike="noStrike" spc="-1">
              <a:latin typeface="Arial"/>
            </a:endParaRPr>
          </a:p>
          <a:p>
            <a:pPr marL="216000" indent="-215640">
              <a:lnSpc>
                <a:spcPct val="100000"/>
              </a:lnSpc>
            </a:pPr>
            <a:r>
              <a:rPr lang="fr-FR" sz="1400" b="0" strike="noStrike" spc="-1">
                <a:solidFill>
                  <a:srgbClr val="000000"/>
                </a:solidFill>
                <a:latin typeface="Arial"/>
              </a:rPr>
              <a:t>-Régulation : système inspiré du fonctionnement chez les hospitalo-universitaires</a:t>
            </a:r>
            <a:endParaRPr lang="fr-FR" sz="1400" b="0" strike="noStrike" spc="-1">
              <a:latin typeface="Arial"/>
            </a:endParaRPr>
          </a:p>
        </p:txBody>
      </p:sp>
      <p:sp>
        <p:nvSpPr>
          <p:cNvPr id="146" name="CustomShape 3"/>
          <p:cNvSpPr/>
          <p:nvPr/>
        </p:nvSpPr>
        <p:spPr>
          <a:xfrm>
            <a:off x="4278960" y="10157400"/>
            <a:ext cx="3279240" cy="53280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PlaceHolder 1"/>
          <p:cNvSpPr>
            <a:spLocks noGrp="1" noRot="1" noChangeAspect="1"/>
          </p:cNvSpPr>
          <p:nvPr>
            <p:ph type="sldImg"/>
          </p:nvPr>
        </p:nvSpPr>
        <p:spPr>
          <a:xfrm>
            <a:off x="1108075" y="812800"/>
            <a:ext cx="5341938" cy="4006850"/>
          </a:xfrm>
          <a:prstGeom prst="rect">
            <a:avLst/>
          </a:prstGeom>
        </p:spPr>
      </p:sp>
      <p:sp>
        <p:nvSpPr>
          <p:cNvPr id="148" name="PlaceHolder 2"/>
          <p:cNvSpPr>
            <a:spLocks noGrp="1"/>
          </p:cNvSpPr>
          <p:nvPr>
            <p:ph type="body"/>
          </p:nvPr>
        </p:nvSpPr>
        <p:spPr>
          <a:xfrm>
            <a:off x="756000" y="5078520"/>
            <a:ext cx="6046560" cy="4809960"/>
          </a:xfrm>
          <a:prstGeom prst="rect">
            <a:avLst/>
          </a:prstGeom>
        </p:spPr>
        <p:txBody>
          <a:bodyPr lIns="0" tIns="0" rIns="0" bIns="0"/>
          <a:lstStyle/>
          <a:p>
            <a:pPr marL="216000" indent="-215640">
              <a:lnSpc>
                <a:spcPct val="100000"/>
              </a:lnSpc>
            </a:pPr>
            <a:r>
              <a:rPr lang="fr-FR" sz="1800" b="0" strike="noStrike" spc="-1">
                <a:latin typeface="Arial"/>
              </a:rPr>
              <a:t>Commentaires :</a:t>
            </a:r>
          </a:p>
          <a:p>
            <a:pPr marL="216000" indent="-215640">
              <a:lnSpc>
                <a:spcPct val="115000"/>
              </a:lnSpc>
            </a:pPr>
            <a:r>
              <a:rPr lang="fr-FR" sz="1800" b="0" strike="noStrike" spc="-1">
                <a:solidFill>
                  <a:srgbClr val="000000"/>
                </a:solidFill>
                <a:latin typeface="Arial"/>
              </a:rPr>
              <a:t>-Il s’agit ici de positionner le monde de l’entreprise à tous les étages de la recherche. </a:t>
            </a:r>
            <a:endParaRPr lang="fr-FR" sz="1800" b="0" strike="noStrike" spc="-1">
              <a:latin typeface="Arial"/>
            </a:endParaRPr>
          </a:p>
          <a:p>
            <a:pPr marL="216000" indent="-215640">
              <a:lnSpc>
                <a:spcPct val="115000"/>
              </a:lnSpc>
            </a:pPr>
            <a:r>
              <a:rPr lang="fr-FR" sz="1800" b="0" strike="noStrike" spc="-1">
                <a:solidFill>
                  <a:srgbClr val="000000"/>
                </a:solidFill>
                <a:latin typeface="Arial"/>
              </a:rPr>
              <a:t>-préconise une exposition (sic) des doctorants au monde de l’entreprise par des stages et des formations. Les écoles doctorales seraient récompensées financièrement en fonction de leur taux d’insertion professionnel. Il s’agirait d’un véritable changement de nature qui ne serait plus à et par la recherche, mais une formation à l’entreprise.</a:t>
            </a:r>
            <a:endParaRPr lang="fr-FR" sz="1800" b="0" strike="noStrike" spc="-1">
              <a:latin typeface="Arial"/>
            </a:endParaRPr>
          </a:p>
          <a:p>
            <a:pPr marL="216000" indent="-215640">
              <a:lnSpc>
                <a:spcPct val="115000"/>
              </a:lnSpc>
            </a:pPr>
            <a:r>
              <a:rPr lang="fr-FR" sz="1800" b="0" strike="noStrike" spc="-1">
                <a:solidFill>
                  <a:srgbClr val="000000"/>
                </a:solidFill>
                <a:latin typeface="Arial"/>
              </a:rPr>
              <a:t>-Le groupe de travail appréhende les chercheurs et les enseignants-chercheurs à la fois au niveau individuel et au niveau collectif. Au niveau individuel, comment pourrions-nous être tournés vers l’innovation si les meilleurs d’entre nous ne le sont pas ? Ainsi il propose une voie spécifique à l’innovation pour les nominations à l’IUF (ou comment le système s’auto-organise !)</a:t>
            </a:r>
            <a:endParaRPr lang="fr-FR" sz="1800" b="0" strike="noStrike" spc="-1">
              <a:latin typeface="Arial"/>
            </a:endParaRPr>
          </a:p>
          <a:p>
            <a:pPr marL="216000" indent="-215640">
              <a:lnSpc>
                <a:spcPct val="115000"/>
              </a:lnSpc>
            </a:pPr>
            <a:r>
              <a:rPr lang="fr-FR" sz="1800" b="0" strike="noStrike" spc="-1">
                <a:solidFill>
                  <a:srgbClr val="000000"/>
                </a:solidFill>
                <a:latin typeface="Arial"/>
              </a:rPr>
              <a:t>(…)</a:t>
            </a:r>
            <a:endParaRPr lang="fr-FR" sz="1800" b="0" strike="noStrike" spc="-1">
              <a:latin typeface="Arial"/>
            </a:endParaRPr>
          </a:p>
        </p:txBody>
      </p:sp>
      <p:sp>
        <p:nvSpPr>
          <p:cNvPr id="149" name="CustomShape 3"/>
          <p:cNvSpPr/>
          <p:nvPr/>
        </p:nvSpPr>
        <p:spPr>
          <a:xfrm>
            <a:off x="4278960" y="10157400"/>
            <a:ext cx="3279600" cy="5331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fld id="{7C78EB29-ACA4-48D1-932F-DCCE8099625F}" type="slidenum">
              <a:rPr lang="fr-FR" sz="1400" b="0" strike="noStrike" spc="-1">
                <a:solidFill>
                  <a:srgbClr val="000000"/>
                </a:solidFill>
                <a:latin typeface="Times New Roman"/>
              </a:rPr>
              <a:t>9</a:t>
            </a:fld>
            <a:endParaRPr lang="fr-FR" sz="14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fr-FR" sz="4400" b="0" strike="noStrike" spc="-1">
              <a:latin typeface="Arial"/>
            </a:endParaRPr>
          </a:p>
        </p:txBody>
      </p:sp>
      <p:sp>
        <p:nvSpPr>
          <p:cNvPr id="28" name="PlaceHolder 2"/>
          <p:cNvSpPr>
            <a:spLocks noGrp="1"/>
          </p:cNvSpPr>
          <p:nvPr>
            <p:ph type="body"/>
          </p:nvPr>
        </p:nvSpPr>
        <p:spPr>
          <a:xfrm>
            <a:off x="504000" y="1768680"/>
            <a:ext cx="9072000" cy="2090880"/>
          </a:xfrm>
          <a:prstGeom prst="rect">
            <a:avLst/>
          </a:prstGeom>
        </p:spPr>
        <p:txBody>
          <a:bodyPr lIns="0" tIns="0" rIns="0" bIns="0">
            <a:normAutofit/>
          </a:bodyPr>
          <a:lstStyle/>
          <a:p>
            <a:endParaRPr lang="fr-FR" sz="3200" b="0" strike="noStrike" spc="-1">
              <a:latin typeface="Arial"/>
            </a:endParaRPr>
          </a:p>
        </p:txBody>
      </p:sp>
      <p:sp>
        <p:nvSpPr>
          <p:cNvPr id="29" name="PlaceHolder 3"/>
          <p:cNvSpPr>
            <a:spLocks noGrp="1"/>
          </p:cNvSpPr>
          <p:nvPr>
            <p:ph type="body"/>
          </p:nvPr>
        </p:nvSpPr>
        <p:spPr>
          <a:xfrm>
            <a:off x="504000" y="4058640"/>
            <a:ext cx="907200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fr-FR" sz="4400" b="0" strike="noStrike" spc="-1">
              <a:latin typeface="Arial"/>
            </a:endParaRPr>
          </a:p>
        </p:txBody>
      </p:sp>
      <p:sp>
        <p:nvSpPr>
          <p:cNvPr id="31"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fr-FR" sz="3200" b="0" strike="noStrike" spc="-1">
              <a:latin typeface="Arial"/>
            </a:endParaRPr>
          </a:p>
        </p:txBody>
      </p:sp>
      <p:sp>
        <p:nvSpPr>
          <p:cNvPr id="32"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fr-FR" sz="3200" b="0" strike="noStrike" spc="-1">
              <a:latin typeface="Arial"/>
            </a:endParaRPr>
          </a:p>
        </p:txBody>
      </p:sp>
      <p:sp>
        <p:nvSpPr>
          <p:cNvPr id="33" name="PlaceHolder 4"/>
          <p:cNvSpPr>
            <a:spLocks noGrp="1"/>
          </p:cNvSpPr>
          <p:nvPr>
            <p:ph type="body"/>
          </p:nvPr>
        </p:nvSpPr>
        <p:spPr>
          <a:xfrm>
            <a:off x="504000" y="4058640"/>
            <a:ext cx="4426920" cy="2090880"/>
          </a:xfrm>
          <a:prstGeom prst="rect">
            <a:avLst/>
          </a:prstGeom>
        </p:spPr>
        <p:txBody>
          <a:bodyPr lIns="0" tIns="0" rIns="0" bIns="0">
            <a:normAutofit/>
          </a:bodyPr>
          <a:lstStyle/>
          <a:p>
            <a:endParaRPr lang="fr-FR" sz="3200" b="0" strike="noStrike" spc="-1">
              <a:latin typeface="Arial"/>
            </a:endParaRPr>
          </a:p>
        </p:txBody>
      </p:sp>
      <p:sp>
        <p:nvSpPr>
          <p:cNvPr id="34" name="PlaceHolder 5"/>
          <p:cNvSpPr>
            <a:spLocks noGrp="1"/>
          </p:cNvSpPr>
          <p:nvPr>
            <p:ph type="body"/>
          </p:nvPr>
        </p:nvSpPr>
        <p:spPr>
          <a:xfrm>
            <a:off x="5152680" y="4058640"/>
            <a:ext cx="442692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fr-FR" sz="4400" b="0" strike="noStrike" spc="-1">
              <a:latin typeface="Arial"/>
            </a:endParaRPr>
          </a:p>
        </p:txBody>
      </p:sp>
      <p:sp>
        <p:nvSpPr>
          <p:cNvPr id="36" name="PlaceHolder 2"/>
          <p:cNvSpPr>
            <a:spLocks noGrp="1"/>
          </p:cNvSpPr>
          <p:nvPr>
            <p:ph type="body"/>
          </p:nvPr>
        </p:nvSpPr>
        <p:spPr>
          <a:xfrm>
            <a:off x="504000" y="1768680"/>
            <a:ext cx="2921040" cy="2090880"/>
          </a:xfrm>
          <a:prstGeom prst="rect">
            <a:avLst/>
          </a:prstGeom>
        </p:spPr>
        <p:txBody>
          <a:bodyPr lIns="0" tIns="0" rIns="0" bIns="0">
            <a:normAutofit/>
          </a:bodyPr>
          <a:lstStyle/>
          <a:p>
            <a:endParaRPr lang="fr-FR" sz="3200" b="0" strike="noStrike" spc="-1">
              <a:latin typeface="Arial"/>
            </a:endParaRPr>
          </a:p>
        </p:txBody>
      </p:sp>
      <p:sp>
        <p:nvSpPr>
          <p:cNvPr id="37" name="PlaceHolder 3"/>
          <p:cNvSpPr>
            <a:spLocks noGrp="1"/>
          </p:cNvSpPr>
          <p:nvPr>
            <p:ph type="body"/>
          </p:nvPr>
        </p:nvSpPr>
        <p:spPr>
          <a:xfrm>
            <a:off x="3571560" y="1768680"/>
            <a:ext cx="2921040" cy="2090880"/>
          </a:xfrm>
          <a:prstGeom prst="rect">
            <a:avLst/>
          </a:prstGeom>
        </p:spPr>
        <p:txBody>
          <a:bodyPr lIns="0" tIns="0" rIns="0" bIns="0">
            <a:normAutofit/>
          </a:bodyPr>
          <a:lstStyle/>
          <a:p>
            <a:endParaRPr lang="fr-FR" sz="3200" b="0" strike="noStrike" spc="-1">
              <a:latin typeface="Arial"/>
            </a:endParaRPr>
          </a:p>
        </p:txBody>
      </p:sp>
      <p:sp>
        <p:nvSpPr>
          <p:cNvPr id="38" name="PlaceHolder 4"/>
          <p:cNvSpPr>
            <a:spLocks noGrp="1"/>
          </p:cNvSpPr>
          <p:nvPr>
            <p:ph type="body"/>
          </p:nvPr>
        </p:nvSpPr>
        <p:spPr>
          <a:xfrm>
            <a:off x="6639120" y="1768680"/>
            <a:ext cx="2921040" cy="2090880"/>
          </a:xfrm>
          <a:prstGeom prst="rect">
            <a:avLst/>
          </a:prstGeom>
        </p:spPr>
        <p:txBody>
          <a:bodyPr lIns="0" tIns="0" rIns="0" bIns="0">
            <a:normAutofit/>
          </a:bodyPr>
          <a:lstStyle/>
          <a:p>
            <a:endParaRPr lang="fr-FR" sz="3200" b="0" strike="noStrike" spc="-1">
              <a:latin typeface="Arial"/>
            </a:endParaRPr>
          </a:p>
        </p:txBody>
      </p:sp>
      <p:sp>
        <p:nvSpPr>
          <p:cNvPr id="39" name="PlaceHolder 5"/>
          <p:cNvSpPr>
            <a:spLocks noGrp="1"/>
          </p:cNvSpPr>
          <p:nvPr>
            <p:ph type="body"/>
          </p:nvPr>
        </p:nvSpPr>
        <p:spPr>
          <a:xfrm>
            <a:off x="504000" y="4058640"/>
            <a:ext cx="2921040" cy="2090880"/>
          </a:xfrm>
          <a:prstGeom prst="rect">
            <a:avLst/>
          </a:prstGeom>
        </p:spPr>
        <p:txBody>
          <a:bodyPr lIns="0" tIns="0" rIns="0" bIns="0">
            <a:normAutofit/>
          </a:bodyPr>
          <a:lstStyle/>
          <a:p>
            <a:endParaRPr lang="fr-FR" sz="3200" b="0" strike="noStrike" spc="-1">
              <a:latin typeface="Arial"/>
            </a:endParaRPr>
          </a:p>
        </p:txBody>
      </p:sp>
      <p:sp>
        <p:nvSpPr>
          <p:cNvPr id="40" name="PlaceHolder 6"/>
          <p:cNvSpPr>
            <a:spLocks noGrp="1"/>
          </p:cNvSpPr>
          <p:nvPr>
            <p:ph type="body"/>
          </p:nvPr>
        </p:nvSpPr>
        <p:spPr>
          <a:xfrm>
            <a:off x="3571560" y="4058640"/>
            <a:ext cx="2921040" cy="2090880"/>
          </a:xfrm>
          <a:prstGeom prst="rect">
            <a:avLst/>
          </a:prstGeom>
        </p:spPr>
        <p:txBody>
          <a:bodyPr lIns="0" tIns="0" rIns="0" bIns="0">
            <a:normAutofit/>
          </a:bodyPr>
          <a:lstStyle/>
          <a:p>
            <a:endParaRPr lang="fr-FR" sz="3200" b="0" strike="noStrike" spc="-1">
              <a:latin typeface="Arial"/>
            </a:endParaRPr>
          </a:p>
        </p:txBody>
      </p:sp>
      <p:sp>
        <p:nvSpPr>
          <p:cNvPr id="41" name="PlaceHolder 7"/>
          <p:cNvSpPr>
            <a:spLocks noGrp="1"/>
          </p:cNvSpPr>
          <p:nvPr>
            <p:ph type="body"/>
          </p:nvPr>
        </p:nvSpPr>
        <p:spPr>
          <a:xfrm>
            <a:off x="6639120" y="4058640"/>
            <a:ext cx="292104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fr-FR" sz="4400" b="0" strike="noStrike" spc="-1">
              <a:latin typeface="Arial"/>
            </a:endParaRPr>
          </a:p>
        </p:txBody>
      </p:sp>
      <p:sp>
        <p:nvSpPr>
          <p:cNvPr id="49"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fr-FR" sz="4400" b="0" strike="noStrike" spc="-1">
              <a:latin typeface="Arial"/>
            </a:endParaRPr>
          </a:p>
        </p:txBody>
      </p:sp>
      <p:sp>
        <p:nvSpPr>
          <p:cNvPr id="51" name="PlaceHolder 2"/>
          <p:cNvSpPr>
            <a:spLocks noGrp="1"/>
          </p:cNvSpPr>
          <p:nvPr>
            <p:ph type="body"/>
          </p:nvPr>
        </p:nvSpPr>
        <p:spPr>
          <a:xfrm>
            <a:off x="504000" y="1768680"/>
            <a:ext cx="9072000" cy="43840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fr-FR" sz="4400" b="0" strike="noStrike" spc="-1">
              <a:latin typeface="Arial"/>
            </a:endParaRPr>
          </a:p>
        </p:txBody>
      </p:sp>
      <p:sp>
        <p:nvSpPr>
          <p:cNvPr id="53"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fr-FR" sz="3200" b="0" strike="noStrike" spc="-1">
              <a:latin typeface="Arial"/>
            </a:endParaRPr>
          </a:p>
        </p:txBody>
      </p:sp>
      <p:sp>
        <p:nvSpPr>
          <p:cNvPr id="54"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fr-FR"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504000" y="301320"/>
            <a:ext cx="9072000" cy="585036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fr-FR" sz="4400" b="0" strike="noStrike" spc="-1">
              <a:latin typeface="Arial"/>
            </a:endParaRPr>
          </a:p>
        </p:txBody>
      </p:sp>
      <p:sp>
        <p:nvSpPr>
          <p:cNvPr id="58"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fr-FR" sz="3200" b="0" strike="noStrike" spc="-1">
              <a:latin typeface="Arial"/>
            </a:endParaRPr>
          </a:p>
        </p:txBody>
      </p:sp>
      <p:sp>
        <p:nvSpPr>
          <p:cNvPr id="59"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fr-FR" sz="3200" b="0" strike="noStrike" spc="-1">
              <a:latin typeface="Arial"/>
            </a:endParaRPr>
          </a:p>
        </p:txBody>
      </p:sp>
      <p:sp>
        <p:nvSpPr>
          <p:cNvPr id="60" name="PlaceHolder 4"/>
          <p:cNvSpPr>
            <a:spLocks noGrp="1"/>
          </p:cNvSpPr>
          <p:nvPr>
            <p:ph type="body"/>
          </p:nvPr>
        </p:nvSpPr>
        <p:spPr>
          <a:xfrm>
            <a:off x="504000" y="4058640"/>
            <a:ext cx="442692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fr-FR" sz="4400" b="0" strike="noStrike" spc="-1">
              <a:latin typeface="Arial"/>
            </a:endParaRPr>
          </a:p>
        </p:txBody>
      </p:sp>
      <p:sp>
        <p:nvSpPr>
          <p:cNvPr id="7"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fr-FR" sz="4400" b="0" strike="noStrike" spc="-1">
              <a:latin typeface="Arial"/>
            </a:endParaRPr>
          </a:p>
        </p:txBody>
      </p:sp>
      <p:sp>
        <p:nvSpPr>
          <p:cNvPr id="62"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fr-FR" sz="3200" b="0" strike="noStrike" spc="-1">
              <a:latin typeface="Arial"/>
            </a:endParaRPr>
          </a:p>
        </p:txBody>
      </p:sp>
      <p:sp>
        <p:nvSpPr>
          <p:cNvPr id="63"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fr-FR" sz="3200" b="0" strike="noStrike" spc="-1">
              <a:latin typeface="Arial"/>
            </a:endParaRPr>
          </a:p>
        </p:txBody>
      </p:sp>
      <p:sp>
        <p:nvSpPr>
          <p:cNvPr id="64"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fr-FR" sz="4400" b="0" strike="noStrike" spc="-1">
              <a:latin typeface="Arial"/>
            </a:endParaRPr>
          </a:p>
        </p:txBody>
      </p:sp>
      <p:sp>
        <p:nvSpPr>
          <p:cNvPr id="66"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fr-FR" sz="3200" b="0" strike="noStrike" spc="-1">
              <a:latin typeface="Arial"/>
            </a:endParaRPr>
          </a:p>
        </p:txBody>
      </p:sp>
      <p:sp>
        <p:nvSpPr>
          <p:cNvPr id="67"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fr-FR" sz="3200" b="0" strike="noStrike" spc="-1">
              <a:latin typeface="Arial"/>
            </a:endParaRPr>
          </a:p>
        </p:txBody>
      </p:sp>
      <p:sp>
        <p:nvSpPr>
          <p:cNvPr id="68" name="PlaceHolder 4"/>
          <p:cNvSpPr>
            <a:spLocks noGrp="1"/>
          </p:cNvSpPr>
          <p:nvPr>
            <p:ph type="body"/>
          </p:nvPr>
        </p:nvSpPr>
        <p:spPr>
          <a:xfrm>
            <a:off x="504000" y="4058640"/>
            <a:ext cx="907200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fr-FR" sz="4400" b="0" strike="noStrike" spc="-1">
              <a:latin typeface="Arial"/>
            </a:endParaRPr>
          </a:p>
        </p:txBody>
      </p:sp>
      <p:sp>
        <p:nvSpPr>
          <p:cNvPr id="70" name="PlaceHolder 2"/>
          <p:cNvSpPr>
            <a:spLocks noGrp="1"/>
          </p:cNvSpPr>
          <p:nvPr>
            <p:ph type="body"/>
          </p:nvPr>
        </p:nvSpPr>
        <p:spPr>
          <a:xfrm>
            <a:off x="504000" y="1768680"/>
            <a:ext cx="9072000" cy="2090880"/>
          </a:xfrm>
          <a:prstGeom prst="rect">
            <a:avLst/>
          </a:prstGeom>
        </p:spPr>
        <p:txBody>
          <a:bodyPr lIns="0" tIns="0" rIns="0" bIns="0">
            <a:normAutofit/>
          </a:bodyPr>
          <a:lstStyle/>
          <a:p>
            <a:endParaRPr lang="fr-FR" sz="3200" b="0" strike="noStrike" spc="-1">
              <a:latin typeface="Arial"/>
            </a:endParaRPr>
          </a:p>
        </p:txBody>
      </p:sp>
      <p:sp>
        <p:nvSpPr>
          <p:cNvPr id="71" name="PlaceHolder 3"/>
          <p:cNvSpPr>
            <a:spLocks noGrp="1"/>
          </p:cNvSpPr>
          <p:nvPr>
            <p:ph type="body"/>
          </p:nvPr>
        </p:nvSpPr>
        <p:spPr>
          <a:xfrm>
            <a:off x="504000" y="4058640"/>
            <a:ext cx="907200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fr-FR" sz="4400" b="0" strike="noStrike" spc="-1">
              <a:latin typeface="Arial"/>
            </a:endParaRPr>
          </a:p>
        </p:txBody>
      </p:sp>
      <p:sp>
        <p:nvSpPr>
          <p:cNvPr id="73"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fr-FR" sz="3200" b="0" strike="noStrike" spc="-1">
              <a:latin typeface="Arial"/>
            </a:endParaRPr>
          </a:p>
        </p:txBody>
      </p:sp>
      <p:sp>
        <p:nvSpPr>
          <p:cNvPr id="74"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fr-FR" sz="3200" b="0" strike="noStrike" spc="-1">
              <a:latin typeface="Arial"/>
            </a:endParaRPr>
          </a:p>
        </p:txBody>
      </p:sp>
      <p:sp>
        <p:nvSpPr>
          <p:cNvPr id="75" name="PlaceHolder 4"/>
          <p:cNvSpPr>
            <a:spLocks noGrp="1"/>
          </p:cNvSpPr>
          <p:nvPr>
            <p:ph type="body"/>
          </p:nvPr>
        </p:nvSpPr>
        <p:spPr>
          <a:xfrm>
            <a:off x="504000" y="4058640"/>
            <a:ext cx="4426920" cy="2090880"/>
          </a:xfrm>
          <a:prstGeom prst="rect">
            <a:avLst/>
          </a:prstGeom>
        </p:spPr>
        <p:txBody>
          <a:bodyPr lIns="0" tIns="0" rIns="0" bIns="0">
            <a:normAutofit/>
          </a:bodyPr>
          <a:lstStyle/>
          <a:p>
            <a:endParaRPr lang="fr-FR" sz="3200" b="0" strike="noStrike" spc="-1">
              <a:latin typeface="Arial"/>
            </a:endParaRPr>
          </a:p>
        </p:txBody>
      </p:sp>
      <p:sp>
        <p:nvSpPr>
          <p:cNvPr id="76" name="PlaceHolder 5"/>
          <p:cNvSpPr>
            <a:spLocks noGrp="1"/>
          </p:cNvSpPr>
          <p:nvPr>
            <p:ph type="body"/>
          </p:nvPr>
        </p:nvSpPr>
        <p:spPr>
          <a:xfrm>
            <a:off x="5152680" y="4058640"/>
            <a:ext cx="442692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fr-FR" sz="4400" b="0" strike="noStrike" spc="-1">
              <a:latin typeface="Arial"/>
            </a:endParaRPr>
          </a:p>
        </p:txBody>
      </p:sp>
      <p:sp>
        <p:nvSpPr>
          <p:cNvPr id="78" name="PlaceHolder 2"/>
          <p:cNvSpPr>
            <a:spLocks noGrp="1"/>
          </p:cNvSpPr>
          <p:nvPr>
            <p:ph type="body"/>
          </p:nvPr>
        </p:nvSpPr>
        <p:spPr>
          <a:xfrm>
            <a:off x="504000" y="1768680"/>
            <a:ext cx="2921040" cy="2090880"/>
          </a:xfrm>
          <a:prstGeom prst="rect">
            <a:avLst/>
          </a:prstGeom>
        </p:spPr>
        <p:txBody>
          <a:bodyPr lIns="0" tIns="0" rIns="0" bIns="0">
            <a:normAutofit/>
          </a:bodyPr>
          <a:lstStyle/>
          <a:p>
            <a:endParaRPr lang="fr-FR" sz="3200" b="0" strike="noStrike" spc="-1">
              <a:latin typeface="Arial"/>
            </a:endParaRPr>
          </a:p>
        </p:txBody>
      </p:sp>
      <p:sp>
        <p:nvSpPr>
          <p:cNvPr id="79" name="PlaceHolder 3"/>
          <p:cNvSpPr>
            <a:spLocks noGrp="1"/>
          </p:cNvSpPr>
          <p:nvPr>
            <p:ph type="body"/>
          </p:nvPr>
        </p:nvSpPr>
        <p:spPr>
          <a:xfrm>
            <a:off x="3571560" y="1768680"/>
            <a:ext cx="2921040" cy="2090880"/>
          </a:xfrm>
          <a:prstGeom prst="rect">
            <a:avLst/>
          </a:prstGeom>
        </p:spPr>
        <p:txBody>
          <a:bodyPr lIns="0" tIns="0" rIns="0" bIns="0">
            <a:normAutofit/>
          </a:bodyPr>
          <a:lstStyle/>
          <a:p>
            <a:endParaRPr lang="fr-FR" sz="3200" b="0" strike="noStrike" spc="-1">
              <a:latin typeface="Arial"/>
            </a:endParaRPr>
          </a:p>
        </p:txBody>
      </p:sp>
      <p:sp>
        <p:nvSpPr>
          <p:cNvPr id="80" name="PlaceHolder 4"/>
          <p:cNvSpPr>
            <a:spLocks noGrp="1"/>
          </p:cNvSpPr>
          <p:nvPr>
            <p:ph type="body"/>
          </p:nvPr>
        </p:nvSpPr>
        <p:spPr>
          <a:xfrm>
            <a:off x="6639120" y="1768680"/>
            <a:ext cx="2921040" cy="2090880"/>
          </a:xfrm>
          <a:prstGeom prst="rect">
            <a:avLst/>
          </a:prstGeom>
        </p:spPr>
        <p:txBody>
          <a:bodyPr lIns="0" tIns="0" rIns="0" bIns="0">
            <a:normAutofit/>
          </a:bodyPr>
          <a:lstStyle/>
          <a:p>
            <a:endParaRPr lang="fr-FR" sz="3200" b="0" strike="noStrike" spc="-1">
              <a:latin typeface="Arial"/>
            </a:endParaRPr>
          </a:p>
        </p:txBody>
      </p:sp>
      <p:sp>
        <p:nvSpPr>
          <p:cNvPr id="81" name="PlaceHolder 5"/>
          <p:cNvSpPr>
            <a:spLocks noGrp="1"/>
          </p:cNvSpPr>
          <p:nvPr>
            <p:ph type="body"/>
          </p:nvPr>
        </p:nvSpPr>
        <p:spPr>
          <a:xfrm>
            <a:off x="504000" y="4058640"/>
            <a:ext cx="2921040" cy="2090880"/>
          </a:xfrm>
          <a:prstGeom prst="rect">
            <a:avLst/>
          </a:prstGeom>
        </p:spPr>
        <p:txBody>
          <a:bodyPr lIns="0" tIns="0" rIns="0" bIns="0">
            <a:normAutofit/>
          </a:bodyPr>
          <a:lstStyle/>
          <a:p>
            <a:endParaRPr lang="fr-FR" sz="3200" b="0" strike="noStrike" spc="-1">
              <a:latin typeface="Arial"/>
            </a:endParaRPr>
          </a:p>
        </p:txBody>
      </p:sp>
      <p:sp>
        <p:nvSpPr>
          <p:cNvPr id="82" name="PlaceHolder 6"/>
          <p:cNvSpPr>
            <a:spLocks noGrp="1"/>
          </p:cNvSpPr>
          <p:nvPr>
            <p:ph type="body"/>
          </p:nvPr>
        </p:nvSpPr>
        <p:spPr>
          <a:xfrm>
            <a:off x="3571560" y="4058640"/>
            <a:ext cx="2921040" cy="2090880"/>
          </a:xfrm>
          <a:prstGeom prst="rect">
            <a:avLst/>
          </a:prstGeom>
        </p:spPr>
        <p:txBody>
          <a:bodyPr lIns="0" tIns="0" rIns="0" bIns="0">
            <a:normAutofit/>
          </a:bodyPr>
          <a:lstStyle/>
          <a:p>
            <a:endParaRPr lang="fr-FR" sz="3200" b="0" strike="noStrike" spc="-1">
              <a:latin typeface="Arial"/>
            </a:endParaRPr>
          </a:p>
        </p:txBody>
      </p:sp>
      <p:sp>
        <p:nvSpPr>
          <p:cNvPr id="83" name="PlaceHolder 7"/>
          <p:cNvSpPr>
            <a:spLocks noGrp="1"/>
          </p:cNvSpPr>
          <p:nvPr>
            <p:ph type="body"/>
          </p:nvPr>
        </p:nvSpPr>
        <p:spPr>
          <a:xfrm>
            <a:off x="6639120" y="4058640"/>
            <a:ext cx="292104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fr-FR" sz="4400" b="0" strike="noStrike" spc="-1">
              <a:latin typeface="Arial"/>
            </a:endParaRPr>
          </a:p>
        </p:txBody>
      </p:sp>
      <p:sp>
        <p:nvSpPr>
          <p:cNvPr id="9" name="PlaceHolder 2"/>
          <p:cNvSpPr>
            <a:spLocks noGrp="1"/>
          </p:cNvSpPr>
          <p:nvPr>
            <p:ph type="body"/>
          </p:nvPr>
        </p:nvSpPr>
        <p:spPr>
          <a:xfrm>
            <a:off x="504000" y="1768680"/>
            <a:ext cx="9072000" cy="43840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fr-FR" sz="4400" b="0" strike="noStrike" spc="-1">
              <a:latin typeface="Arial"/>
            </a:endParaRPr>
          </a:p>
        </p:txBody>
      </p:sp>
      <p:sp>
        <p:nvSpPr>
          <p:cNvPr id="11"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fr-FR" sz="3200" b="0" strike="noStrike" spc="-1">
              <a:latin typeface="Arial"/>
            </a:endParaRPr>
          </a:p>
        </p:txBody>
      </p:sp>
      <p:sp>
        <p:nvSpPr>
          <p:cNvPr id="12"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fr-FR"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504000" y="301320"/>
            <a:ext cx="9072000" cy="585036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fr-FR" sz="4400" b="0" strike="noStrike" spc="-1">
              <a:latin typeface="Arial"/>
            </a:endParaRPr>
          </a:p>
        </p:txBody>
      </p:sp>
      <p:sp>
        <p:nvSpPr>
          <p:cNvPr id="16"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fr-FR" sz="3200" b="0" strike="noStrike" spc="-1">
              <a:latin typeface="Arial"/>
            </a:endParaRPr>
          </a:p>
        </p:txBody>
      </p:sp>
      <p:sp>
        <p:nvSpPr>
          <p:cNvPr id="17"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fr-FR" sz="3200" b="0" strike="noStrike" spc="-1">
              <a:latin typeface="Arial"/>
            </a:endParaRPr>
          </a:p>
        </p:txBody>
      </p:sp>
      <p:sp>
        <p:nvSpPr>
          <p:cNvPr id="18" name="PlaceHolder 4"/>
          <p:cNvSpPr>
            <a:spLocks noGrp="1"/>
          </p:cNvSpPr>
          <p:nvPr>
            <p:ph type="body"/>
          </p:nvPr>
        </p:nvSpPr>
        <p:spPr>
          <a:xfrm>
            <a:off x="504000" y="4058640"/>
            <a:ext cx="442692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fr-FR" sz="4400" b="0" strike="noStrike" spc="-1">
              <a:latin typeface="Arial"/>
            </a:endParaRPr>
          </a:p>
        </p:txBody>
      </p:sp>
      <p:sp>
        <p:nvSpPr>
          <p:cNvPr id="20"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fr-FR" sz="3200" b="0" strike="noStrike" spc="-1">
              <a:latin typeface="Arial"/>
            </a:endParaRPr>
          </a:p>
        </p:txBody>
      </p:sp>
      <p:sp>
        <p:nvSpPr>
          <p:cNvPr id="21"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fr-FR" sz="3200" b="0" strike="noStrike" spc="-1">
              <a:latin typeface="Arial"/>
            </a:endParaRPr>
          </a:p>
        </p:txBody>
      </p:sp>
      <p:sp>
        <p:nvSpPr>
          <p:cNvPr id="22"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fr-FR" sz="4400" b="0" strike="noStrike" spc="-1">
              <a:latin typeface="Arial"/>
            </a:endParaRPr>
          </a:p>
        </p:txBody>
      </p:sp>
      <p:sp>
        <p:nvSpPr>
          <p:cNvPr id="24"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fr-FR" sz="3200" b="0" strike="noStrike" spc="-1">
              <a:latin typeface="Arial"/>
            </a:endParaRPr>
          </a:p>
        </p:txBody>
      </p:sp>
      <p:sp>
        <p:nvSpPr>
          <p:cNvPr id="25"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fr-FR" sz="3200" b="0" strike="noStrike" spc="-1">
              <a:latin typeface="Arial"/>
            </a:endParaRPr>
          </a:p>
        </p:txBody>
      </p:sp>
      <p:sp>
        <p:nvSpPr>
          <p:cNvPr id="26" name="PlaceHolder 4"/>
          <p:cNvSpPr>
            <a:spLocks noGrp="1"/>
          </p:cNvSpPr>
          <p:nvPr>
            <p:ph type="body"/>
          </p:nvPr>
        </p:nvSpPr>
        <p:spPr>
          <a:xfrm>
            <a:off x="504000" y="4058640"/>
            <a:ext cx="907200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CustomShape 1"/>
          <p:cNvSpPr/>
          <p:nvPr/>
        </p:nvSpPr>
        <p:spPr>
          <a:xfrm>
            <a:off x="0" y="6986160"/>
            <a:ext cx="10079640" cy="572400"/>
          </a:xfrm>
          <a:prstGeom prst="rect">
            <a:avLst/>
          </a:prstGeom>
          <a:solidFill>
            <a:srgbClr val="37962A"/>
          </a:solidFill>
          <a:ln>
            <a:noFill/>
          </a:ln>
        </p:spPr>
        <p:style>
          <a:lnRef idx="0">
            <a:scrgbClr r="0" g="0" b="0"/>
          </a:lnRef>
          <a:fillRef idx="0">
            <a:scrgbClr r="0" g="0" b="0"/>
          </a:fillRef>
          <a:effectRef idx="0">
            <a:scrgbClr r="0" g="0" b="0"/>
          </a:effectRef>
          <a:fontRef idx="minor"/>
        </p:style>
      </p:sp>
      <p:pic>
        <p:nvPicPr>
          <p:cNvPr id="7" name="Google Shape;13;p1"/>
          <p:cNvPicPr/>
          <p:nvPr/>
        </p:nvPicPr>
        <p:blipFill>
          <a:blip r:embed="rId14"/>
          <a:stretch/>
        </p:blipFill>
        <p:spPr>
          <a:xfrm>
            <a:off x="0" y="6986160"/>
            <a:ext cx="1142280" cy="572400"/>
          </a:xfrm>
          <a:prstGeom prst="rect">
            <a:avLst/>
          </a:prstGeom>
          <a:ln>
            <a:noFill/>
          </a:ln>
        </p:spPr>
      </p:pic>
      <p:pic>
        <p:nvPicPr>
          <p:cNvPr id="2" name="Google Shape;14;p1"/>
          <p:cNvPicPr/>
          <p:nvPr/>
        </p:nvPicPr>
        <p:blipFill>
          <a:blip r:embed="rId15"/>
          <a:stretch/>
        </p:blipFill>
        <p:spPr>
          <a:xfrm>
            <a:off x="8654760" y="6986160"/>
            <a:ext cx="1481400" cy="675000"/>
          </a:xfrm>
          <a:prstGeom prst="rect">
            <a:avLst/>
          </a:prstGeom>
          <a:ln>
            <a:noFill/>
          </a:ln>
        </p:spPr>
      </p:pic>
      <p:sp>
        <p:nvSpPr>
          <p:cNvPr id="3" name="CustomShape 2"/>
          <p:cNvSpPr/>
          <p:nvPr/>
        </p:nvSpPr>
        <p:spPr>
          <a:xfrm>
            <a:off x="1534680" y="7063200"/>
            <a:ext cx="6464160" cy="31320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lstStyle/>
          <a:p>
            <a:pPr>
              <a:lnSpc>
                <a:spcPct val="100000"/>
              </a:lnSpc>
            </a:pPr>
            <a:r>
              <a:rPr lang="fr-FR" sz="1400" b="0" strike="noStrike" spc="-1">
                <a:solidFill>
                  <a:srgbClr val="FFFFFF"/>
                </a:solidFill>
                <a:latin typeface="Arial"/>
                <a:ea typeface="Arial"/>
              </a:rPr>
              <a:t>projet de Loi de Programmation Pluriannuelle de la Recherche (LPPR)</a:t>
            </a:r>
            <a:endParaRPr lang="fr-FR" sz="1400" b="0" strike="noStrike" spc="-1">
              <a:latin typeface="Arial"/>
            </a:endParaRPr>
          </a:p>
        </p:txBody>
      </p:sp>
      <p:sp>
        <p:nvSpPr>
          <p:cNvPr id="4" name="PlaceHolder 3"/>
          <p:cNvSpPr>
            <a:spLocks noGrp="1"/>
          </p:cNvSpPr>
          <p:nvPr>
            <p:ph type="title"/>
          </p:nvPr>
        </p:nvSpPr>
        <p:spPr>
          <a:xfrm>
            <a:off x="504000" y="301320"/>
            <a:ext cx="9072000" cy="1261800"/>
          </a:xfrm>
          <a:prstGeom prst="rect">
            <a:avLst/>
          </a:prstGeom>
        </p:spPr>
        <p:txBody>
          <a:bodyPr lIns="0" tIns="0" rIns="0" bIns="0" anchor="ctr"/>
          <a:lstStyle/>
          <a:p>
            <a:pPr algn="ctr"/>
            <a:r>
              <a:rPr lang="fr-FR" sz="4400" b="0" strike="noStrike" spc="-1">
                <a:latin typeface="Arial"/>
              </a:rPr>
              <a:t>Cliquez pour éditer le format du texte-titre</a:t>
            </a:r>
          </a:p>
        </p:txBody>
      </p:sp>
      <p:sp>
        <p:nvSpPr>
          <p:cNvPr id="5" name="PlaceHolder 4"/>
          <p:cNvSpPr>
            <a:spLocks noGrp="1"/>
          </p:cNvSpPr>
          <p:nvPr>
            <p:ph type="body"/>
          </p:nvPr>
        </p:nvSpPr>
        <p:spPr>
          <a:xfrm>
            <a:off x="504000" y="1768680"/>
            <a:ext cx="9072000" cy="43840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 name="CustomShape 1"/>
          <p:cNvSpPr/>
          <p:nvPr/>
        </p:nvSpPr>
        <p:spPr>
          <a:xfrm>
            <a:off x="0" y="6986160"/>
            <a:ext cx="10079640" cy="572400"/>
          </a:xfrm>
          <a:prstGeom prst="rect">
            <a:avLst/>
          </a:prstGeom>
          <a:solidFill>
            <a:srgbClr val="37962A"/>
          </a:solidFill>
          <a:ln>
            <a:noFill/>
          </a:ln>
        </p:spPr>
        <p:style>
          <a:lnRef idx="0">
            <a:scrgbClr r="0" g="0" b="0"/>
          </a:lnRef>
          <a:fillRef idx="0">
            <a:scrgbClr r="0" g="0" b="0"/>
          </a:fillRef>
          <a:effectRef idx="0">
            <a:scrgbClr r="0" g="0" b="0"/>
          </a:effectRef>
          <a:fontRef idx="minor"/>
        </p:style>
      </p:sp>
      <p:pic>
        <p:nvPicPr>
          <p:cNvPr id="43" name="Google Shape;13;p1"/>
          <p:cNvPicPr/>
          <p:nvPr/>
        </p:nvPicPr>
        <p:blipFill>
          <a:blip r:embed="rId14"/>
          <a:stretch/>
        </p:blipFill>
        <p:spPr>
          <a:xfrm>
            <a:off x="0" y="6986160"/>
            <a:ext cx="1142280" cy="572400"/>
          </a:xfrm>
          <a:prstGeom prst="rect">
            <a:avLst/>
          </a:prstGeom>
          <a:ln>
            <a:noFill/>
          </a:ln>
        </p:spPr>
      </p:pic>
      <p:pic>
        <p:nvPicPr>
          <p:cNvPr id="44" name="Google Shape;14;p1"/>
          <p:cNvPicPr/>
          <p:nvPr/>
        </p:nvPicPr>
        <p:blipFill>
          <a:blip r:embed="rId15"/>
          <a:stretch/>
        </p:blipFill>
        <p:spPr>
          <a:xfrm>
            <a:off x="8654760" y="6986160"/>
            <a:ext cx="1481400" cy="675000"/>
          </a:xfrm>
          <a:prstGeom prst="rect">
            <a:avLst/>
          </a:prstGeom>
          <a:ln>
            <a:noFill/>
          </a:ln>
        </p:spPr>
      </p:pic>
      <p:sp>
        <p:nvSpPr>
          <p:cNvPr id="45" name="CustomShape 2"/>
          <p:cNvSpPr/>
          <p:nvPr/>
        </p:nvSpPr>
        <p:spPr>
          <a:xfrm>
            <a:off x="1534680" y="7063200"/>
            <a:ext cx="6464160" cy="31320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lstStyle/>
          <a:p>
            <a:pPr>
              <a:lnSpc>
                <a:spcPct val="100000"/>
              </a:lnSpc>
            </a:pPr>
            <a:r>
              <a:rPr lang="fr-FR" sz="1400" b="0" strike="noStrike" spc="-1">
                <a:solidFill>
                  <a:srgbClr val="FFFFFF"/>
                </a:solidFill>
                <a:latin typeface="Arial"/>
                <a:ea typeface="Arial"/>
              </a:rPr>
              <a:t>projet de Loi de Programmation Pluriannuelle de la Recherche (LPPR)</a:t>
            </a:r>
            <a:endParaRPr lang="fr-FR" sz="1400" b="0" strike="noStrike" spc="-1">
              <a:latin typeface="Arial"/>
            </a:endParaRPr>
          </a:p>
        </p:txBody>
      </p:sp>
      <p:sp>
        <p:nvSpPr>
          <p:cNvPr id="46" name="PlaceHolder 3"/>
          <p:cNvSpPr>
            <a:spLocks noGrp="1"/>
          </p:cNvSpPr>
          <p:nvPr>
            <p:ph type="title"/>
          </p:nvPr>
        </p:nvSpPr>
        <p:spPr>
          <a:xfrm>
            <a:off x="504000" y="301320"/>
            <a:ext cx="9072000" cy="1261800"/>
          </a:xfrm>
          <a:prstGeom prst="rect">
            <a:avLst/>
          </a:prstGeom>
        </p:spPr>
        <p:txBody>
          <a:bodyPr lIns="0" tIns="0" rIns="0" bIns="0" anchor="ctr"/>
          <a:lstStyle/>
          <a:p>
            <a:pPr algn="ctr"/>
            <a:r>
              <a:rPr lang="fr-FR" sz="4400" b="0" strike="noStrike" spc="-1">
                <a:latin typeface="Arial"/>
              </a:rPr>
              <a:t>Cliquez pour éditer le format du texte-titre</a:t>
            </a:r>
          </a:p>
        </p:txBody>
      </p:sp>
      <p:sp>
        <p:nvSpPr>
          <p:cNvPr id="47" name="PlaceHolder 4"/>
          <p:cNvSpPr>
            <a:spLocks noGrp="1"/>
          </p:cNvSpPr>
          <p:nvPr>
            <p:ph type="body"/>
          </p:nvPr>
        </p:nvSpPr>
        <p:spPr>
          <a:xfrm>
            <a:off x="504000" y="1768680"/>
            <a:ext cx="9072000" cy="43840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snesup.fr/article/loi-de-programmation-pluriannuelle-de-la-recherche-analyses-reponses-et-propositions-du-snesup-fsu-juillet-2019"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CustomShape 1"/>
          <p:cNvSpPr/>
          <p:nvPr/>
        </p:nvSpPr>
        <p:spPr>
          <a:xfrm>
            <a:off x="3447360" y="6887160"/>
            <a:ext cx="3193920" cy="5202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1"/>
          <a:lstStyle/>
          <a:p>
            <a:pPr algn="ctr">
              <a:lnSpc>
                <a:spcPct val="100000"/>
              </a:lnSpc>
            </a:pPr>
            <a:r>
              <a:rPr lang="fr-FR" sz="1400" b="0" strike="noStrike" spc="-1">
                <a:solidFill>
                  <a:srgbClr val="000000"/>
                </a:solidFill>
                <a:latin typeface="Times New Roman"/>
                <a:ea typeface="Times New Roman"/>
              </a:rPr>
              <a:t>Datéà personnaliser </a:t>
            </a:r>
            <a:endParaRPr lang="fr-FR" sz="1400" b="0" strike="noStrike" spc="-1">
              <a:latin typeface="Arial"/>
            </a:endParaRPr>
          </a:p>
        </p:txBody>
      </p:sp>
      <p:pic>
        <p:nvPicPr>
          <p:cNvPr id="91" name="Google Shape;29;p5"/>
          <p:cNvPicPr/>
          <p:nvPr/>
        </p:nvPicPr>
        <p:blipFill>
          <a:blip r:embed="rId3"/>
          <a:stretch/>
        </p:blipFill>
        <p:spPr>
          <a:xfrm>
            <a:off x="72000" y="0"/>
            <a:ext cx="10006920" cy="755856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CustomShape 1"/>
          <p:cNvSpPr/>
          <p:nvPr/>
        </p:nvSpPr>
        <p:spPr>
          <a:xfrm>
            <a:off x="0" y="0"/>
            <a:ext cx="10079640" cy="12916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chorCtr="1"/>
          <a:lstStyle/>
          <a:p>
            <a:pPr algn="ctr">
              <a:lnSpc>
                <a:spcPct val="100000"/>
              </a:lnSpc>
            </a:pPr>
            <a:r>
              <a:rPr lang="fr-FR" sz="4400" b="0" strike="noStrike" spc="-1">
                <a:solidFill>
                  <a:srgbClr val="37962A"/>
                </a:solidFill>
                <a:latin typeface="Arial"/>
                <a:ea typeface="Arial"/>
              </a:rPr>
              <a:t>GT3 : Partenariats et innovation (2/2)</a:t>
            </a:r>
            <a:endParaRPr lang="fr-FR" sz="4400" b="0" strike="noStrike" spc="-1">
              <a:latin typeface="Arial"/>
            </a:endParaRPr>
          </a:p>
          <a:p>
            <a:pPr algn="ctr">
              <a:lnSpc>
                <a:spcPct val="100000"/>
              </a:lnSpc>
            </a:pPr>
            <a:endParaRPr lang="fr-FR" sz="4400" b="0" strike="noStrike" spc="-1">
              <a:latin typeface="Arial"/>
            </a:endParaRPr>
          </a:p>
        </p:txBody>
      </p:sp>
      <p:sp>
        <p:nvSpPr>
          <p:cNvPr id="110" name="CustomShape 2"/>
          <p:cNvSpPr/>
          <p:nvPr/>
        </p:nvSpPr>
        <p:spPr>
          <a:xfrm>
            <a:off x="455400" y="987120"/>
            <a:ext cx="9467640" cy="56170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001"/>
              </a:spcBef>
            </a:pPr>
            <a:endParaRPr lang="fr-FR" sz="1800" b="0" strike="noStrike" spc="-1">
              <a:latin typeface="Arial"/>
            </a:endParaRPr>
          </a:p>
          <a:p>
            <a:pPr marL="457200" indent="-379800">
              <a:lnSpc>
                <a:spcPct val="100000"/>
              </a:lnSpc>
              <a:spcBef>
                <a:spcPts val="1001"/>
              </a:spcBef>
              <a:buClr>
                <a:srgbClr val="37962A"/>
              </a:buClr>
              <a:buFont typeface="Arial"/>
              <a:buChar char="➔"/>
            </a:pPr>
            <a:r>
              <a:rPr lang="fr-FR" sz="2400" b="0" strike="noStrike" spc="-1">
                <a:solidFill>
                  <a:srgbClr val="000000"/>
                </a:solidFill>
                <a:latin typeface="Arial"/>
                <a:ea typeface="Arial"/>
              </a:rPr>
              <a:t>Évaluer la recherche du </a:t>
            </a:r>
            <a:r>
              <a:rPr lang="fr-FR" sz="2400" b="1" strike="noStrike" spc="-1">
                <a:solidFill>
                  <a:srgbClr val="980000"/>
                </a:solidFill>
                <a:latin typeface="Arial"/>
                <a:ea typeface="Arial"/>
              </a:rPr>
              <a:t>point de vue de l’entreprise</a:t>
            </a:r>
            <a:r>
              <a:rPr lang="fr-FR" sz="2400" b="0" strike="noStrike" spc="-1">
                <a:solidFill>
                  <a:srgbClr val="000000"/>
                </a:solidFill>
                <a:latin typeface="Arial"/>
                <a:ea typeface="Arial"/>
              </a:rPr>
              <a:t>: </a:t>
            </a:r>
            <a:endParaRPr lang="fr-FR" sz="2400" b="0" strike="noStrike" spc="-1">
              <a:latin typeface="Arial"/>
            </a:endParaRPr>
          </a:p>
          <a:p>
            <a:pPr marL="914400" lvl="1" indent="-379800">
              <a:lnSpc>
                <a:spcPct val="100000"/>
              </a:lnSpc>
              <a:spcBef>
                <a:spcPts val="1001"/>
              </a:spcBef>
              <a:buClr>
                <a:srgbClr val="37962A"/>
              </a:buClr>
              <a:buFont typeface="Arial"/>
              <a:buChar char="◆"/>
            </a:pPr>
            <a:r>
              <a:rPr lang="fr-FR" sz="2400" b="0" strike="noStrike" spc="-1">
                <a:solidFill>
                  <a:srgbClr val="000000"/>
                </a:solidFill>
                <a:latin typeface="Arial"/>
                <a:ea typeface="Arial"/>
              </a:rPr>
              <a:t>Intégrer systématiquement </a:t>
            </a:r>
            <a:r>
              <a:rPr lang="fr-FR" sz="2400" b="1" strike="noStrike" spc="-1">
                <a:solidFill>
                  <a:srgbClr val="980000"/>
                </a:solidFill>
                <a:latin typeface="Arial"/>
                <a:ea typeface="Arial"/>
              </a:rPr>
              <a:t>des industriels dans les commissions d’évaluation</a:t>
            </a:r>
            <a:r>
              <a:rPr lang="fr-FR" sz="2400" b="0" strike="noStrike" spc="-1">
                <a:solidFill>
                  <a:srgbClr val="000000"/>
                </a:solidFill>
                <a:latin typeface="Arial"/>
                <a:ea typeface="Arial"/>
              </a:rPr>
              <a:t> (individus ou projet)</a:t>
            </a:r>
            <a:endParaRPr lang="fr-FR" sz="2400" b="0" strike="noStrike" spc="-1">
              <a:latin typeface="Arial"/>
            </a:endParaRPr>
          </a:p>
          <a:p>
            <a:pPr marL="914400" lvl="1" indent="-379800">
              <a:lnSpc>
                <a:spcPct val="100000"/>
              </a:lnSpc>
              <a:spcBef>
                <a:spcPts val="1001"/>
              </a:spcBef>
              <a:buClr>
                <a:srgbClr val="37962A"/>
              </a:buClr>
              <a:buFont typeface="Arial"/>
              <a:buChar char="◆"/>
            </a:pPr>
            <a:r>
              <a:rPr lang="fr-FR" sz="2400" b="1" strike="noStrike" spc="-1">
                <a:solidFill>
                  <a:srgbClr val="980000"/>
                </a:solidFill>
                <a:latin typeface="Arial"/>
                <a:ea typeface="Arial"/>
              </a:rPr>
              <a:t>Bonus budgétaire</a:t>
            </a:r>
            <a:r>
              <a:rPr lang="fr-FR" sz="2400" b="0" strike="noStrike" spc="-1">
                <a:solidFill>
                  <a:srgbClr val="000000"/>
                </a:solidFill>
                <a:latin typeface="Arial"/>
                <a:ea typeface="Arial"/>
              </a:rPr>
              <a:t> pour les établissements engagés dans le partenariat avec le secteur privé</a:t>
            </a:r>
            <a:endParaRPr lang="fr-FR" sz="2400" b="0" strike="noStrike" spc="-1">
              <a:latin typeface="Arial"/>
            </a:endParaRPr>
          </a:p>
          <a:p>
            <a:pPr marL="914400" lvl="1" indent="-379800">
              <a:lnSpc>
                <a:spcPct val="100000"/>
              </a:lnSpc>
              <a:spcBef>
                <a:spcPts val="1001"/>
              </a:spcBef>
              <a:buClr>
                <a:srgbClr val="37962A"/>
              </a:buClr>
              <a:buFont typeface="Arial"/>
              <a:buChar char="◆"/>
            </a:pPr>
            <a:r>
              <a:rPr lang="fr-FR" sz="2400" b="0" strike="noStrike" spc="-1">
                <a:solidFill>
                  <a:srgbClr val="000000"/>
                </a:solidFill>
                <a:latin typeface="Arial"/>
                <a:ea typeface="Arial"/>
              </a:rPr>
              <a:t>Transformer les SATT en </a:t>
            </a:r>
            <a:r>
              <a:rPr lang="fr-FR" sz="2400" b="1" strike="noStrike" spc="-1">
                <a:solidFill>
                  <a:srgbClr val="980000"/>
                </a:solidFill>
                <a:latin typeface="Arial"/>
                <a:ea typeface="Arial"/>
              </a:rPr>
              <a:t>Pôles Universitaires d’Innovation</a:t>
            </a:r>
            <a:r>
              <a:rPr lang="fr-FR" sz="2400" b="0" strike="noStrike" spc="-1">
                <a:solidFill>
                  <a:srgbClr val="000000"/>
                </a:solidFill>
                <a:latin typeface="Arial"/>
                <a:ea typeface="Arial"/>
              </a:rPr>
              <a:t> (PUI) : évaluation non plus sur le profit, mais sur la </a:t>
            </a:r>
            <a:r>
              <a:rPr lang="fr-FR" sz="2400" b="1" strike="noStrike" spc="-1">
                <a:solidFill>
                  <a:srgbClr val="980000"/>
                </a:solidFill>
                <a:latin typeface="Arial"/>
                <a:ea typeface="Arial"/>
              </a:rPr>
              <a:t>contribution au développement de l’économie française</a:t>
            </a:r>
            <a:endParaRPr lang="fr-FR" sz="24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CustomShape 1"/>
          <p:cNvSpPr/>
          <p:nvPr/>
        </p:nvSpPr>
        <p:spPr>
          <a:xfrm>
            <a:off x="423000" y="1724400"/>
            <a:ext cx="9656640" cy="48038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lstStyle/>
          <a:p>
            <a:pPr marL="457200" indent="-379800">
              <a:lnSpc>
                <a:spcPct val="150000"/>
              </a:lnSpc>
              <a:spcBef>
                <a:spcPts val="1001"/>
              </a:spcBef>
              <a:buClr>
                <a:srgbClr val="980000"/>
              </a:buClr>
              <a:buFont typeface="Arial"/>
              <a:buChar char="➔"/>
            </a:pPr>
            <a:r>
              <a:rPr lang="fr-FR" sz="2400" b="1" strike="noStrike" spc="-1" dirty="0">
                <a:solidFill>
                  <a:srgbClr val="980000"/>
                </a:solidFill>
                <a:latin typeface="Arial"/>
                <a:ea typeface="Arial"/>
              </a:rPr>
              <a:t>Contre</a:t>
            </a:r>
            <a:r>
              <a:rPr lang="fr-FR" sz="2400" b="0" strike="noStrike" spc="-1" dirty="0">
                <a:solidFill>
                  <a:srgbClr val="000000"/>
                </a:solidFill>
                <a:latin typeface="Arial"/>
                <a:ea typeface="Arial"/>
              </a:rPr>
              <a:t> </a:t>
            </a:r>
            <a:r>
              <a:rPr lang="fr-FR" sz="2400" spc="-1" dirty="0">
                <a:solidFill>
                  <a:srgbClr val="000000"/>
                </a:solidFill>
                <a:latin typeface="Arial"/>
                <a:ea typeface="Arial"/>
              </a:rPr>
              <a:t>la dynamique </a:t>
            </a:r>
            <a:r>
              <a:rPr lang="fr-FR" sz="2400" b="0" strike="noStrike" spc="-1" dirty="0">
                <a:solidFill>
                  <a:srgbClr val="000000"/>
                </a:solidFill>
                <a:latin typeface="Arial"/>
                <a:ea typeface="Arial"/>
              </a:rPr>
              <a:t>néolibérale qui va dans le sens d’une </a:t>
            </a:r>
            <a:r>
              <a:rPr lang="fr-FR" sz="2400" b="1" strike="noStrike" spc="-1" dirty="0">
                <a:solidFill>
                  <a:srgbClr val="980000"/>
                </a:solidFill>
                <a:latin typeface="Arial"/>
                <a:ea typeface="Arial"/>
              </a:rPr>
              <a:t> séparation de la formation et de la recherche</a:t>
            </a:r>
            <a:r>
              <a:rPr lang="fr-FR" sz="2400" b="0" strike="noStrike" spc="-1" dirty="0">
                <a:solidFill>
                  <a:srgbClr val="000000"/>
                </a:solidFill>
                <a:latin typeface="Arial"/>
                <a:ea typeface="Arial"/>
              </a:rPr>
              <a:t> ;</a:t>
            </a:r>
            <a:endParaRPr lang="fr-FR" sz="2400" b="0" strike="noStrike" spc="-1" dirty="0">
              <a:latin typeface="Arial"/>
            </a:endParaRPr>
          </a:p>
          <a:p>
            <a:pPr marL="457200" indent="-379800">
              <a:lnSpc>
                <a:spcPct val="150000"/>
              </a:lnSpc>
              <a:spcBef>
                <a:spcPts val="1001"/>
              </a:spcBef>
              <a:buClr>
                <a:srgbClr val="980000"/>
              </a:buClr>
              <a:buFont typeface="Arial"/>
              <a:buChar char="➔"/>
            </a:pPr>
            <a:r>
              <a:rPr lang="fr-FR" sz="2400" b="1" strike="noStrike" spc="-1" dirty="0">
                <a:solidFill>
                  <a:srgbClr val="980000"/>
                </a:solidFill>
                <a:latin typeface="Arial"/>
                <a:ea typeface="Arial"/>
              </a:rPr>
              <a:t>Arrêter</a:t>
            </a:r>
            <a:r>
              <a:rPr lang="fr-FR" sz="2400" b="0" strike="noStrike" spc="-1" dirty="0">
                <a:solidFill>
                  <a:srgbClr val="000000"/>
                </a:solidFill>
                <a:latin typeface="Arial"/>
                <a:ea typeface="Arial"/>
              </a:rPr>
              <a:t>, pour évaluer la recherche, </a:t>
            </a:r>
            <a:r>
              <a:rPr lang="fr-FR" sz="2400" b="1" strike="noStrike" spc="-1" dirty="0">
                <a:solidFill>
                  <a:srgbClr val="980000"/>
                </a:solidFill>
                <a:latin typeface="Arial"/>
                <a:ea typeface="Arial"/>
              </a:rPr>
              <a:t>de recourir au quantitatif et des classements fondés sur des indicateurs productivistes</a:t>
            </a:r>
            <a:r>
              <a:rPr lang="fr-FR" sz="2400" b="0" strike="noStrike" spc="-1" dirty="0">
                <a:solidFill>
                  <a:srgbClr val="000000"/>
                </a:solidFill>
                <a:latin typeface="Arial"/>
                <a:ea typeface="Arial"/>
              </a:rPr>
              <a:t>...</a:t>
            </a:r>
            <a:endParaRPr lang="fr-FR" sz="2400" b="0" strike="noStrike" spc="-1" dirty="0">
              <a:latin typeface="Arial"/>
            </a:endParaRPr>
          </a:p>
          <a:p>
            <a:pPr marL="457200" indent="-379800">
              <a:lnSpc>
                <a:spcPct val="150000"/>
              </a:lnSpc>
              <a:spcBef>
                <a:spcPts val="1001"/>
              </a:spcBef>
              <a:buClr>
                <a:srgbClr val="980000"/>
              </a:buClr>
              <a:buFont typeface="Arial"/>
              <a:buChar char="➔"/>
            </a:pPr>
            <a:r>
              <a:rPr lang="fr-FR" sz="2400" b="1" strike="noStrike" spc="-1" dirty="0">
                <a:solidFill>
                  <a:srgbClr val="980000"/>
                </a:solidFill>
                <a:latin typeface="Arial"/>
                <a:ea typeface="Arial"/>
              </a:rPr>
              <a:t>Arrêter de mettre en concurrence les individus, équipes, laboratoires, disciplines</a:t>
            </a:r>
            <a:r>
              <a:rPr lang="fr-FR" sz="2400" b="0" strike="noStrike" spc="-1" dirty="0">
                <a:solidFill>
                  <a:srgbClr val="000000"/>
                </a:solidFill>
                <a:latin typeface="Arial"/>
                <a:ea typeface="Arial"/>
              </a:rPr>
              <a:t>, etc.</a:t>
            </a:r>
            <a:endParaRPr lang="fr-FR" sz="2400" b="0" strike="noStrike" spc="-1" dirty="0">
              <a:latin typeface="Arial"/>
            </a:endParaRPr>
          </a:p>
        </p:txBody>
      </p:sp>
      <p:sp>
        <p:nvSpPr>
          <p:cNvPr id="112" name="CustomShape 2"/>
          <p:cNvSpPr/>
          <p:nvPr/>
        </p:nvSpPr>
        <p:spPr>
          <a:xfrm>
            <a:off x="0" y="997920"/>
            <a:ext cx="10079640" cy="52452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lstStyle/>
          <a:p>
            <a:pPr algn="ctr">
              <a:lnSpc>
                <a:spcPct val="100000"/>
              </a:lnSpc>
            </a:pPr>
            <a:r>
              <a:rPr lang="fr-FR" sz="1400" b="0" strike="noStrike" spc="-1">
                <a:solidFill>
                  <a:srgbClr val="000000"/>
                </a:solidFill>
                <a:latin typeface="Arial"/>
                <a:ea typeface="Arial"/>
              </a:rPr>
              <a:t>Avertissement : tous les désiteras des GT ne seront pas dans la loi LPPR à proprement parler  ; par exemple il suffirait d’un décret pour changer la référence aux 192 h, ou supprimer l’accord de l’intéressé.e pour une modulation de service.</a:t>
            </a:r>
            <a:endParaRPr lang="fr-FR" sz="1400" b="0" strike="noStrike" spc="-1">
              <a:latin typeface="Arial"/>
            </a:endParaRPr>
          </a:p>
        </p:txBody>
      </p:sp>
      <p:sp>
        <p:nvSpPr>
          <p:cNvPr id="113" name="CustomShape 3"/>
          <p:cNvSpPr/>
          <p:nvPr/>
        </p:nvSpPr>
        <p:spPr>
          <a:xfrm>
            <a:off x="0" y="0"/>
            <a:ext cx="10079640" cy="9316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chorCtr="1"/>
          <a:lstStyle/>
          <a:p>
            <a:pPr algn="ctr">
              <a:lnSpc>
                <a:spcPct val="100000"/>
              </a:lnSpc>
            </a:pPr>
            <a:r>
              <a:rPr lang="fr-FR" sz="4400" b="0" strike="noStrike" spc="-1" dirty="0">
                <a:solidFill>
                  <a:srgbClr val="37962A"/>
                </a:solidFill>
                <a:latin typeface="Arial"/>
                <a:ea typeface="Arial"/>
              </a:rPr>
              <a:t>Une autre attractivité est possible (1/2)</a:t>
            </a:r>
            <a:endParaRPr lang="fr-FR" sz="44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ustomShape 1"/>
          <p:cNvSpPr/>
          <p:nvPr/>
        </p:nvSpPr>
        <p:spPr>
          <a:xfrm>
            <a:off x="54360" y="932760"/>
            <a:ext cx="10025280" cy="559548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lstStyle/>
          <a:p>
            <a:pPr marL="457200" indent="-379800">
              <a:lnSpc>
                <a:spcPct val="150000"/>
              </a:lnSpc>
              <a:spcBef>
                <a:spcPts val="1001"/>
              </a:spcBef>
              <a:buClr>
                <a:srgbClr val="37962A"/>
              </a:buClr>
              <a:buFont typeface="Arial"/>
              <a:buChar char="➔"/>
            </a:pPr>
            <a:r>
              <a:rPr lang="fr-FR" sz="2200" b="1" strike="noStrike" spc="-1" dirty="0">
                <a:solidFill>
                  <a:srgbClr val="37962A"/>
                </a:solidFill>
                <a:latin typeface="Arial"/>
                <a:ea typeface="Arial"/>
              </a:rPr>
              <a:t>Redonner du temps aux EC</a:t>
            </a:r>
            <a:r>
              <a:rPr lang="fr-FR" sz="2200" b="0" strike="noStrike" spc="-1" dirty="0">
                <a:solidFill>
                  <a:srgbClr val="000000"/>
                </a:solidFill>
                <a:latin typeface="Arial"/>
                <a:ea typeface="Arial"/>
              </a:rPr>
              <a:t> (maintenir innovation en recherche, en pédagogie) avec des emplois BIATSS pour l’ administratif</a:t>
            </a:r>
            <a:endParaRPr lang="fr-FR" sz="2200" b="0" strike="noStrike" spc="-1" dirty="0">
              <a:latin typeface="Arial"/>
            </a:endParaRPr>
          </a:p>
          <a:p>
            <a:pPr marL="457200" indent="-379800">
              <a:lnSpc>
                <a:spcPct val="150000"/>
              </a:lnSpc>
              <a:spcBef>
                <a:spcPts val="1001"/>
              </a:spcBef>
              <a:buClr>
                <a:srgbClr val="37962A"/>
              </a:buClr>
              <a:buFont typeface="Arial"/>
              <a:buChar char="➔"/>
            </a:pPr>
            <a:r>
              <a:rPr lang="fr-FR" sz="2200" b="1" strike="noStrike" spc="-1" dirty="0">
                <a:solidFill>
                  <a:srgbClr val="37962A"/>
                </a:solidFill>
                <a:latin typeface="Arial"/>
                <a:ea typeface="Arial"/>
              </a:rPr>
              <a:t>Diminution des obligations de service de 192 à 125 H</a:t>
            </a:r>
            <a:r>
              <a:rPr lang="fr-FR" sz="2200" b="0" strike="noStrike" spc="-1" dirty="0">
                <a:solidFill>
                  <a:srgbClr val="000000"/>
                </a:solidFill>
                <a:latin typeface="Arial"/>
                <a:ea typeface="Arial"/>
              </a:rPr>
              <a:t> </a:t>
            </a:r>
            <a:r>
              <a:rPr lang="fr-FR" sz="2200" b="0" strike="noStrike" spc="-1" dirty="0" err="1">
                <a:solidFill>
                  <a:srgbClr val="000000"/>
                </a:solidFill>
                <a:latin typeface="Arial"/>
                <a:ea typeface="Arial"/>
              </a:rPr>
              <a:t>eqTD</a:t>
            </a:r>
            <a:r>
              <a:rPr lang="fr-FR" sz="2200" b="0" strike="noStrike" spc="-1" dirty="0">
                <a:solidFill>
                  <a:srgbClr val="000000"/>
                </a:solidFill>
                <a:latin typeface="Arial"/>
                <a:ea typeface="Arial"/>
              </a:rPr>
              <a:t> au +</a:t>
            </a:r>
            <a:endParaRPr lang="fr-FR" sz="2200" b="0" strike="noStrike" spc="-1" dirty="0">
              <a:latin typeface="Arial"/>
            </a:endParaRPr>
          </a:p>
          <a:p>
            <a:pPr marL="457200" indent="-379800">
              <a:lnSpc>
                <a:spcPct val="150000"/>
              </a:lnSpc>
              <a:spcBef>
                <a:spcPts val="1001"/>
              </a:spcBef>
              <a:buClr>
                <a:srgbClr val="37962A"/>
              </a:buClr>
              <a:buFont typeface="Arial"/>
              <a:buChar char="➔"/>
            </a:pPr>
            <a:r>
              <a:rPr lang="fr-FR" sz="2200" b="0" strike="noStrike" spc="-1" dirty="0">
                <a:solidFill>
                  <a:srgbClr val="000000"/>
                </a:solidFill>
                <a:latin typeface="Arial"/>
                <a:ea typeface="Arial"/>
              </a:rPr>
              <a:t>Plan pluriannuel de </a:t>
            </a:r>
            <a:r>
              <a:rPr lang="fr-FR" sz="2200" b="1" strike="noStrike" spc="-1" dirty="0">
                <a:solidFill>
                  <a:srgbClr val="37962A"/>
                </a:solidFill>
                <a:latin typeface="Arial"/>
                <a:ea typeface="Arial"/>
              </a:rPr>
              <a:t>recrutements 60 000 postes titulaires en 10 ans</a:t>
            </a:r>
            <a:endParaRPr lang="fr-FR" sz="2200" b="0" strike="noStrike" spc="-1" dirty="0">
              <a:latin typeface="Arial"/>
            </a:endParaRPr>
          </a:p>
          <a:p>
            <a:pPr marL="457200" indent="-379800">
              <a:lnSpc>
                <a:spcPct val="150000"/>
              </a:lnSpc>
              <a:spcBef>
                <a:spcPts val="1001"/>
              </a:spcBef>
              <a:buClr>
                <a:srgbClr val="37962A"/>
              </a:buClr>
              <a:buFont typeface="Arial"/>
              <a:buChar char="➔"/>
            </a:pPr>
            <a:r>
              <a:rPr lang="fr-FR" sz="2200" b="0" strike="noStrike" spc="-1" dirty="0">
                <a:solidFill>
                  <a:srgbClr val="000000"/>
                </a:solidFill>
                <a:latin typeface="Arial"/>
                <a:ea typeface="Arial"/>
              </a:rPr>
              <a:t>Décider une </a:t>
            </a:r>
            <a:r>
              <a:rPr lang="fr-FR" sz="2200" b="1" strike="noStrike" spc="-1" dirty="0">
                <a:solidFill>
                  <a:srgbClr val="37962A"/>
                </a:solidFill>
                <a:latin typeface="Arial"/>
                <a:ea typeface="Arial"/>
              </a:rPr>
              <a:t>hausse décisive du budget de la recherche (+10 Md€ sur 10 ans)</a:t>
            </a:r>
            <a:endParaRPr lang="fr-FR" sz="2200" b="0" strike="noStrike" spc="-1" dirty="0">
              <a:latin typeface="Arial"/>
            </a:endParaRPr>
          </a:p>
          <a:p>
            <a:pPr marL="457200" indent="-379800">
              <a:lnSpc>
                <a:spcPct val="150000"/>
              </a:lnSpc>
              <a:spcBef>
                <a:spcPts val="1001"/>
              </a:spcBef>
              <a:buClr>
                <a:srgbClr val="37962A"/>
              </a:buClr>
              <a:buFont typeface="Arial"/>
              <a:buChar char="➔"/>
            </a:pPr>
            <a:r>
              <a:rPr lang="fr-FR" sz="2200" b="0" strike="noStrike" spc="-1" dirty="0">
                <a:solidFill>
                  <a:srgbClr val="000000"/>
                </a:solidFill>
                <a:latin typeface="Arial"/>
                <a:ea typeface="Arial"/>
              </a:rPr>
              <a:t>Relever significativement les </a:t>
            </a:r>
            <a:r>
              <a:rPr lang="fr-FR" sz="2200" b="1" strike="noStrike" spc="-1" dirty="0">
                <a:solidFill>
                  <a:srgbClr val="37962A"/>
                </a:solidFill>
                <a:latin typeface="Arial"/>
                <a:ea typeface="Arial"/>
              </a:rPr>
              <a:t>financements de base des laboratoires</a:t>
            </a:r>
            <a:r>
              <a:rPr lang="fr-FR" sz="2200" b="0" strike="noStrike" spc="-1" dirty="0">
                <a:solidFill>
                  <a:srgbClr val="000000"/>
                </a:solidFill>
                <a:latin typeface="Arial"/>
                <a:ea typeface="Arial"/>
              </a:rPr>
              <a:t> à la hauteur de ⅔</a:t>
            </a:r>
            <a:endParaRPr lang="fr-FR" sz="2200" b="0" strike="noStrike" spc="-1" dirty="0">
              <a:latin typeface="Arial"/>
            </a:endParaRPr>
          </a:p>
        </p:txBody>
      </p:sp>
      <p:sp>
        <p:nvSpPr>
          <p:cNvPr id="115" name="CustomShape 2"/>
          <p:cNvSpPr/>
          <p:nvPr/>
        </p:nvSpPr>
        <p:spPr>
          <a:xfrm>
            <a:off x="0" y="0"/>
            <a:ext cx="10079640" cy="9316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chorCtr="1"/>
          <a:lstStyle/>
          <a:p>
            <a:pPr algn="ctr">
              <a:lnSpc>
                <a:spcPct val="100000"/>
              </a:lnSpc>
            </a:pPr>
            <a:r>
              <a:rPr lang="fr-FR" sz="4400" b="0" strike="noStrike" spc="-1">
                <a:solidFill>
                  <a:srgbClr val="37962A"/>
                </a:solidFill>
                <a:latin typeface="Arial"/>
                <a:ea typeface="Arial"/>
              </a:rPr>
              <a:t>Une autre attractivité est possible (2/2)</a:t>
            </a:r>
            <a:endParaRPr lang="fr-FR" sz="4400" b="0" strike="noStrike" spc="-1">
              <a:latin typeface="Arial"/>
            </a:endParaRPr>
          </a:p>
        </p:txBody>
      </p:sp>
      <p:sp>
        <p:nvSpPr>
          <p:cNvPr id="2" name="ZoneTexte 1"/>
          <p:cNvSpPr txBox="1"/>
          <p:nvPr/>
        </p:nvSpPr>
        <p:spPr>
          <a:xfrm>
            <a:off x="283102" y="6227830"/>
            <a:ext cx="9784170" cy="1324978"/>
          </a:xfrm>
          <a:prstGeom prst="rect">
            <a:avLst/>
          </a:prstGeom>
          <a:noFill/>
        </p:spPr>
        <p:txBody>
          <a:bodyPr wrap="square" rtlCol="0">
            <a:spAutoFit/>
          </a:bodyPr>
          <a:lstStyle/>
          <a:p>
            <a:pPr marL="216000" indent="-215640">
              <a:lnSpc>
                <a:spcPct val="115000"/>
              </a:lnSpc>
            </a:pPr>
            <a:r>
              <a:rPr lang="fr-FR" spc="-1" dirty="0">
                <a:solidFill>
                  <a:srgbClr val="000000"/>
                </a:solidFill>
                <a:hlinkClick r:id="rId3"/>
              </a:rPr>
              <a:t>https://www.snesup.fr/article/loi-de-programmation-pluriannuelle-de-la-recherche-analyses-reponses-et-propositions-du-snesup-fsu-juillet-2019</a:t>
            </a:r>
            <a:r>
              <a:rPr lang="fr-FR" spc="-1" dirty="0">
                <a:solidFill>
                  <a:srgbClr val="000000"/>
                </a:solidFill>
              </a:rPr>
              <a:t> </a:t>
            </a:r>
            <a:endParaRPr lang="fr-FR" spc="-1" dirty="0"/>
          </a:p>
          <a:p>
            <a:pPr marL="216000" indent="-215640">
              <a:lnSpc>
                <a:spcPct val="115000"/>
              </a:lnSpc>
            </a:pPr>
            <a:endParaRPr lang="fr-FR" spc="-1" dirty="0"/>
          </a:p>
          <a:p>
            <a:endParaRPr lang="fr-FR" dirty="0"/>
          </a:p>
        </p:txBody>
      </p:sp>
      <p:sp>
        <p:nvSpPr>
          <p:cNvPr id="3" name="ZoneTexte 2"/>
          <p:cNvSpPr txBox="1"/>
          <p:nvPr/>
        </p:nvSpPr>
        <p:spPr>
          <a:xfrm>
            <a:off x="287784" y="5652045"/>
            <a:ext cx="9864849" cy="954107"/>
          </a:xfrm>
          <a:prstGeom prst="rect">
            <a:avLst/>
          </a:prstGeom>
          <a:noFill/>
        </p:spPr>
        <p:txBody>
          <a:bodyPr wrap="square" rtlCol="0">
            <a:spAutoFit/>
          </a:bodyPr>
          <a:lstStyle/>
          <a:p>
            <a:r>
              <a:rPr lang="fr-FR" sz="1400" spc="-1" dirty="0">
                <a:solidFill>
                  <a:srgbClr val="000000"/>
                </a:solidFill>
              </a:rPr>
              <a:t>Fin juin 2019, dans le cadre de la concertation sur la loi de programmation pluriannuelle de la recherche, le SNESUP-FSU a remis au </a:t>
            </a:r>
            <a:r>
              <a:rPr lang="fr-FR" sz="1400" spc="-1" dirty="0" err="1">
                <a:solidFill>
                  <a:srgbClr val="000000"/>
                </a:solidFill>
              </a:rPr>
              <a:t>ministère</a:t>
            </a:r>
            <a:r>
              <a:rPr lang="fr-FR" sz="1400" spc="-1" dirty="0">
                <a:solidFill>
                  <a:srgbClr val="000000"/>
                </a:solidFill>
              </a:rPr>
              <a:t> un rapport </a:t>
            </a:r>
            <a:r>
              <a:rPr lang="fr-FR" sz="1400" spc="-1" dirty="0" err="1">
                <a:solidFill>
                  <a:srgbClr val="000000"/>
                </a:solidFill>
              </a:rPr>
              <a:t>synthétisant</a:t>
            </a:r>
            <a:r>
              <a:rPr lang="fr-FR" sz="1400" spc="-1" dirty="0">
                <a:solidFill>
                  <a:srgbClr val="000000"/>
                </a:solidFill>
              </a:rPr>
              <a:t> son analyse de la situation et faisant </a:t>
            </a:r>
            <a:r>
              <a:rPr lang="fr-FR" sz="1400" spc="-1" dirty="0" err="1">
                <a:solidFill>
                  <a:srgbClr val="000000"/>
                </a:solidFill>
              </a:rPr>
              <a:t>état</a:t>
            </a:r>
            <a:r>
              <a:rPr lang="fr-FR" sz="1400" spc="-1" dirty="0">
                <a:solidFill>
                  <a:srgbClr val="000000"/>
                </a:solidFill>
              </a:rPr>
              <a:t> de ses propositions pour </a:t>
            </a:r>
            <a:r>
              <a:rPr lang="fr-FR" sz="1400" spc="-1" dirty="0" err="1">
                <a:solidFill>
                  <a:srgbClr val="000000"/>
                </a:solidFill>
              </a:rPr>
              <a:t>améliorer</a:t>
            </a:r>
            <a:r>
              <a:rPr lang="fr-FR" sz="1400" spc="-1" dirty="0">
                <a:solidFill>
                  <a:srgbClr val="000000"/>
                </a:solidFill>
              </a:rPr>
              <a:t> la Recherche en France : </a:t>
            </a:r>
            <a:endParaRPr lang="fr-FR" sz="1400" spc="-1" dirty="0"/>
          </a:p>
          <a:p>
            <a:endParaRPr lang="fr-FR" sz="1400"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CustomShape 1"/>
          <p:cNvSpPr/>
          <p:nvPr/>
        </p:nvSpPr>
        <p:spPr>
          <a:xfrm>
            <a:off x="287784" y="931679"/>
            <a:ext cx="9433048" cy="5944501"/>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228600">
              <a:lnSpc>
                <a:spcPct val="100000"/>
              </a:lnSpc>
              <a:spcBef>
                <a:spcPts val="283"/>
              </a:spcBef>
              <a:spcAft>
                <a:spcPts val="283"/>
              </a:spcAft>
            </a:pPr>
            <a:r>
              <a:rPr lang="fr-FR" sz="2400" b="0" strike="noStrike" spc="-1" dirty="0">
                <a:solidFill>
                  <a:srgbClr val="000000"/>
                </a:solidFill>
                <a:latin typeface="Wingdings"/>
                <a:ea typeface="Wingdings"/>
                <a:cs typeface="Wingdings"/>
                <a:sym typeface="Wingdings"/>
              </a:rPr>
              <a:t></a:t>
            </a:r>
            <a:r>
              <a:rPr lang="fr-FR" sz="2200" b="1" spc="-1" dirty="0">
                <a:solidFill>
                  <a:srgbClr val="37962A"/>
                </a:solidFill>
                <a:latin typeface="Arial"/>
                <a:sym typeface="Wingdings"/>
              </a:rPr>
              <a:t>Réaliser la</a:t>
            </a:r>
            <a:r>
              <a:rPr lang="fr-FR" sz="2200" b="1" spc="-1" dirty="0">
                <a:solidFill>
                  <a:srgbClr val="37962A"/>
                </a:solidFill>
                <a:latin typeface="Arial"/>
              </a:rPr>
              <a:t> trajectoire fixée par l’état lui-même </a:t>
            </a:r>
            <a:r>
              <a:rPr lang="fr-FR" sz="2200" spc="-1" dirty="0">
                <a:solidFill>
                  <a:srgbClr val="000000"/>
                </a:solidFill>
                <a:latin typeface="Arial"/>
              </a:rPr>
              <a:t>(STRANES et stratégie de Lisbonne): atteindre 1 % du PIB (2800 Mds€ en 2030) pour la recherche publique, 2% du PIB pour l’enseignement supérieur (ES), soit</a:t>
            </a:r>
          </a:p>
          <a:p>
            <a:pPr marL="228600">
              <a:lnSpc>
                <a:spcPct val="100000"/>
              </a:lnSpc>
              <a:spcBef>
                <a:spcPts val="283"/>
              </a:spcBef>
              <a:spcAft>
                <a:spcPts val="283"/>
              </a:spcAft>
            </a:pPr>
            <a:r>
              <a:rPr lang="fr-FR" sz="2200" spc="-1" dirty="0">
                <a:solidFill>
                  <a:srgbClr val="000000"/>
                </a:solidFill>
                <a:latin typeface="Arial"/>
              </a:rPr>
              <a:t>	- 56 Mds€ pour l’ES </a:t>
            </a:r>
            <a:r>
              <a:rPr lang="fr-FR" sz="2200" spc="-1">
                <a:solidFill>
                  <a:srgbClr val="000000"/>
                </a:solidFill>
                <a:latin typeface="Arial"/>
              </a:rPr>
              <a:t>contre 32 </a:t>
            </a:r>
            <a:r>
              <a:rPr lang="fr-FR" sz="2200" spc="-1" dirty="0">
                <a:solidFill>
                  <a:srgbClr val="000000"/>
                </a:solidFill>
                <a:latin typeface="Arial"/>
              </a:rPr>
              <a:t>actuellement </a:t>
            </a:r>
          </a:p>
          <a:p>
            <a:pPr marL="228600">
              <a:lnSpc>
                <a:spcPct val="100000"/>
              </a:lnSpc>
              <a:spcBef>
                <a:spcPts val="283"/>
              </a:spcBef>
              <a:spcAft>
                <a:spcPts val="283"/>
              </a:spcAft>
            </a:pPr>
            <a:r>
              <a:rPr lang="fr-FR" sz="2200" spc="-1" dirty="0">
                <a:solidFill>
                  <a:srgbClr val="000000"/>
                </a:solidFill>
                <a:latin typeface="Arial"/>
              </a:rPr>
              <a:t>	- 28 Mds€ pour la recherche publique contre 12 actuellement</a:t>
            </a:r>
          </a:p>
          <a:p>
            <a:pPr marL="228600">
              <a:spcBef>
                <a:spcPts val="283"/>
              </a:spcBef>
              <a:spcAft>
                <a:spcPts val="283"/>
              </a:spcAft>
              <a:buClr>
                <a:srgbClr val="000000"/>
              </a:buClr>
            </a:pPr>
            <a:r>
              <a:rPr lang="fr-FR" sz="2200" b="1" spc="-1" dirty="0">
                <a:solidFill>
                  <a:srgbClr val="37962A"/>
                </a:solidFill>
                <a:latin typeface="Arial"/>
              </a:rPr>
              <a:t>Par une programmation sur 10 ans :</a:t>
            </a:r>
            <a:r>
              <a:rPr lang="fr-FR" sz="2200" spc="-1" dirty="0">
                <a:solidFill>
                  <a:srgbClr val="000000"/>
                </a:solidFill>
                <a:latin typeface="Arial"/>
              </a:rPr>
              <a:t> 4</a:t>
            </a:r>
            <a:r>
              <a:rPr lang="fr-FR" sz="2200" spc="-1" dirty="0">
                <a:latin typeface="Arial"/>
              </a:rPr>
              <a:t> Mds/an pour l’ESR, soit </a:t>
            </a:r>
          </a:p>
          <a:p>
            <a:pPr marL="228600">
              <a:spcBef>
                <a:spcPts val="283"/>
              </a:spcBef>
              <a:spcAft>
                <a:spcPts val="283"/>
              </a:spcAft>
              <a:buClr>
                <a:srgbClr val="000000"/>
              </a:buClr>
            </a:pPr>
            <a:r>
              <a:rPr lang="fr-FR" sz="2200" spc="-1" dirty="0">
                <a:solidFill>
                  <a:srgbClr val="000000"/>
                </a:solidFill>
                <a:latin typeface="Arial"/>
              </a:rPr>
              <a:t>		</a:t>
            </a:r>
            <a:r>
              <a:rPr lang="fr-FR" sz="2000" spc="-1" dirty="0">
                <a:solidFill>
                  <a:srgbClr val="000000"/>
                </a:solidFill>
                <a:latin typeface="Arial"/>
              </a:rPr>
              <a:t>+1 milliard/an pour l’immobilier</a:t>
            </a:r>
          </a:p>
          <a:p>
            <a:pPr marL="228600">
              <a:spcBef>
                <a:spcPts val="283"/>
              </a:spcBef>
              <a:spcAft>
                <a:spcPts val="283"/>
              </a:spcAft>
              <a:buClr>
                <a:srgbClr val="000000"/>
              </a:buClr>
            </a:pPr>
            <a:r>
              <a:rPr lang="fr-FR" sz="2000" spc="-1" dirty="0">
                <a:solidFill>
                  <a:srgbClr val="000000"/>
                </a:solidFill>
                <a:latin typeface="Arial"/>
              </a:rPr>
              <a:t>		+1,4 milliard/an pour l’enseignement supérieur </a:t>
            </a:r>
          </a:p>
          <a:p>
            <a:pPr marL="228600">
              <a:spcBef>
                <a:spcPts val="283"/>
              </a:spcBef>
              <a:spcAft>
                <a:spcPts val="283"/>
              </a:spcAft>
              <a:buClr>
                <a:srgbClr val="000000"/>
              </a:buClr>
            </a:pPr>
            <a:r>
              <a:rPr lang="fr-FR" sz="2000" spc="-1" dirty="0">
                <a:solidFill>
                  <a:srgbClr val="000000"/>
                </a:solidFill>
                <a:latin typeface="Arial"/>
              </a:rPr>
              <a:t>		+1,6 milliards/an  pour la recherche publique </a:t>
            </a:r>
          </a:p>
          <a:p>
            <a:pPr marL="228600" indent="-284760">
              <a:lnSpc>
                <a:spcPct val="100000"/>
              </a:lnSpc>
              <a:spcBef>
                <a:spcPts val="283"/>
              </a:spcBef>
              <a:spcAft>
                <a:spcPts val="283"/>
              </a:spcAft>
              <a:buClr>
                <a:srgbClr val="000000"/>
              </a:buClr>
              <a:buFont typeface="Wingdings" charset="2"/>
              <a:buChar char=""/>
            </a:pPr>
            <a:r>
              <a:rPr lang="fr-FR" sz="2200" b="1" spc="-1" dirty="0">
                <a:solidFill>
                  <a:srgbClr val="37962A"/>
                </a:solidFill>
                <a:latin typeface="Arial"/>
              </a:rPr>
              <a:t>Le choix de fixer ses priorités:</a:t>
            </a:r>
            <a:r>
              <a:rPr lang="fr-FR" sz="2400" b="0" strike="noStrike" spc="-1" dirty="0">
                <a:solidFill>
                  <a:srgbClr val="000000"/>
                </a:solidFill>
                <a:ea typeface="Arial"/>
              </a:rPr>
              <a:t> </a:t>
            </a:r>
            <a:r>
              <a:rPr lang="fr-FR" sz="2200" spc="-1" dirty="0">
                <a:solidFill>
                  <a:srgbClr val="000000"/>
                </a:solidFill>
                <a:latin typeface="Arial"/>
              </a:rPr>
              <a:t>l’argent existe ! </a:t>
            </a:r>
          </a:p>
          <a:p>
            <a:pPr marL="685800" lvl="4" indent="-215640">
              <a:spcBef>
                <a:spcPts val="283"/>
              </a:spcBef>
              <a:spcAft>
                <a:spcPts val="283"/>
              </a:spcAft>
              <a:buClr>
                <a:srgbClr val="000000"/>
              </a:buClr>
              <a:buSzPct val="45000"/>
              <a:buFont typeface="Wingdings" charset="2"/>
              <a:buChar char=""/>
            </a:pPr>
            <a:r>
              <a:rPr lang="fr-FR" sz="2200" spc="-1" dirty="0">
                <a:solidFill>
                  <a:srgbClr val="000000"/>
                </a:solidFill>
                <a:latin typeface="Arial"/>
              </a:rPr>
              <a:t>Niches sociales : 90</a:t>
            </a:r>
            <a:r>
              <a:rPr lang="fr-FR" sz="2200" spc="-1" dirty="0">
                <a:solidFill>
                  <a:srgbClr val="000000"/>
                </a:solidFill>
              </a:rPr>
              <a:t> Mds€</a:t>
            </a:r>
            <a:r>
              <a:rPr lang="fr-FR" sz="2200" spc="-1" dirty="0">
                <a:solidFill>
                  <a:srgbClr val="000000"/>
                </a:solidFill>
                <a:latin typeface="Arial"/>
              </a:rPr>
              <a:t>  dont 40 compensés sur le budget de l’État </a:t>
            </a:r>
          </a:p>
          <a:p>
            <a:pPr marL="685800" lvl="4" indent="-215640">
              <a:spcBef>
                <a:spcPts val="283"/>
              </a:spcBef>
              <a:spcAft>
                <a:spcPts val="283"/>
              </a:spcAft>
              <a:buClr>
                <a:srgbClr val="000000"/>
              </a:buClr>
              <a:buSzPct val="45000"/>
              <a:buFont typeface="Wingdings" charset="2"/>
              <a:buChar char=""/>
            </a:pPr>
            <a:r>
              <a:rPr lang="fr-FR" sz="2200" spc="-1" dirty="0">
                <a:solidFill>
                  <a:srgbClr val="000000"/>
                </a:solidFill>
                <a:latin typeface="Arial"/>
              </a:rPr>
              <a:t>Évasion fiscale : 80 </a:t>
            </a:r>
            <a:r>
              <a:rPr lang="fr-FR" sz="2200" spc="-1" dirty="0">
                <a:solidFill>
                  <a:srgbClr val="000000"/>
                </a:solidFill>
              </a:rPr>
              <a:t>Mds€ </a:t>
            </a:r>
            <a:endParaRPr lang="fr-FR" sz="2200" spc="-1" dirty="0">
              <a:solidFill>
                <a:srgbClr val="000000"/>
              </a:solidFill>
              <a:latin typeface="Arial"/>
            </a:endParaRPr>
          </a:p>
          <a:p>
            <a:pPr marL="685800" lvl="4" indent="-215640">
              <a:spcBef>
                <a:spcPts val="283"/>
              </a:spcBef>
              <a:spcAft>
                <a:spcPts val="283"/>
              </a:spcAft>
              <a:buClr>
                <a:srgbClr val="000000"/>
              </a:buClr>
              <a:buSzPct val="45000"/>
              <a:buFont typeface="Wingdings" charset="2"/>
              <a:buChar char=""/>
            </a:pPr>
            <a:r>
              <a:rPr lang="fr-FR" sz="2200" spc="-1" dirty="0">
                <a:solidFill>
                  <a:srgbClr val="000000"/>
                </a:solidFill>
                <a:latin typeface="Arial"/>
              </a:rPr>
              <a:t>Crédit Impôt Recherche : 6 </a:t>
            </a:r>
            <a:r>
              <a:rPr lang="fr-FR" sz="2200" spc="-1" dirty="0">
                <a:solidFill>
                  <a:srgbClr val="000000"/>
                </a:solidFill>
              </a:rPr>
              <a:t>Mds€</a:t>
            </a:r>
            <a:endParaRPr lang="fr-FR" sz="2200" spc="-1" dirty="0">
              <a:solidFill>
                <a:srgbClr val="000000"/>
              </a:solidFill>
              <a:latin typeface="Arial"/>
            </a:endParaRPr>
          </a:p>
          <a:p>
            <a:pPr marL="685800" lvl="4" indent="-215640">
              <a:spcBef>
                <a:spcPts val="283"/>
              </a:spcBef>
              <a:spcAft>
                <a:spcPts val="283"/>
              </a:spcAft>
              <a:buClr>
                <a:srgbClr val="000000"/>
              </a:buClr>
              <a:buSzPct val="45000"/>
              <a:buFont typeface="Wingdings" charset="2"/>
              <a:buChar char=""/>
            </a:pPr>
            <a:r>
              <a:rPr lang="fr-FR" sz="2200" spc="-1" dirty="0">
                <a:solidFill>
                  <a:srgbClr val="000000"/>
                </a:solidFill>
                <a:latin typeface="Arial"/>
              </a:rPr>
              <a:t>Passage de ISF et IFI et </a:t>
            </a:r>
            <a:r>
              <a:rPr lang="fr-FR" sz="2200" spc="-1" dirty="0" err="1">
                <a:solidFill>
                  <a:srgbClr val="000000"/>
                </a:solidFill>
                <a:latin typeface="Arial"/>
              </a:rPr>
              <a:t>FlatTaxe</a:t>
            </a:r>
            <a:r>
              <a:rPr lang="fr-FR" sz="2200" spc="-1" dirty="0">
                <a:solidFill>
                  <a:srgbClr val="000000"/>
                </a:solidFill>
                <a:latin typeface="Arial"/>
              </a:rPr>
              <a:t> : 6 </a:t>
            </a:r>
            <a:r>
              <a:rPr lang="fr-FR" sz="2200" spc="-1" dirty="0">
                <a:solidFill>
                  <a:srgbClr val="000000"/>
                </a:solidFill>
              </a:rPr>
              <a:t>Mds€</a:t>
            </a:r>
            <a:endParaRPr lang="fr-FR" sz="2200" spc="-1" dirty="0">
              <a:solidFill>
                <a:srgbClr val="000000"/>
              </a:solidFill>
              <a:latin typeface="Arial"/>
            </a:endParaRPr>
          </a:p>
          <a:p>
            <a:pPr marL="685800" lvl="4" indent="-215640">
              <a:spcBef>
                <a:spcPts val="283"/>
              </a:spcBef>
              <a:spcAft>
                <a:spcPts val="283"/>
              </a:spcAft>
              <a:buClr>
                <a:srgbClr val="000000"/>
              </a:buClr>
              <a:buSzPct val="45000"/>
              <a:buFont typeface="Wingdings" charset="2"/>
              <a:buChar char=""/>
            </a:pPr>
            <a:r>
              <a:rPr lang="fr-FR" sz="2200" spc="-1" dirty="0">
                <a:solidFill>
                  <a:srgbClr val="000000"/>
                </a:solidFill>
                <a:latin typeface="Arial"/>
              </a:rPr>
              <a:t>….</a:t>
            </a:r>
          </a:p>
          <a:p>
            <a:pPr marL="228600">
              <a:lnSpc>
                <a:spcPct val="100000"/>
              </a:lnSpc>
              <a:spcBef>
                <a:spcPts val="283"/>
              </a:spcBef>
              <a:spcAft>
                <a:spcPts val="283"/>
              </a:spcAft>
              <a:buClr>
                <a:srgbClr val="000000"/>
              </a:buClr>
            </a:pPr>
            <a:endParaRPr lang="fr-FR" sz="2200" spc="-1" dirty="0">
              <a:solidFill>
                <a:srgbClr val="000000"/>
              </a:solidFill>
              <a:latin typeface="Arial"/>
            </a:endParaRPr>
          </a:p>
          <a:p>
            <a:pPr>
              <a:lnSpc>
                <a:spcPct val="100000"/>
              </a:lnSpc>
              <a:spcBef>
                <a:spcPts val="283"/>
              </a:spcBef>
              <a:spcAft>
                <a:spcPts val="283"/>
              </a:spcAft>
            </a:pPr>
            <a:endParaRPr lang="fr-FR" sz="2400" b="0" strike="noStrike" spc="-1" dirty="0">
              <a:latin typeface="Arial"/>
            </a:endParaRPr>
          </a:p>
          <a:p>
            <a:pPr>
              <a:lnSpc>
                <a:spcPct val="100000"/>
              </a:lnSpc>
              <a:spcBef>
                <a:spcPts val="283"/>
              </a:spcBef>
              <a:spcAft>
                <a:spcPts val="283"/>
              </a:spcAft>
            </a:pPr>
            <a:endParaRPr lang="fr-FR" sz="2400" b="0" strike="noStrike" spc="-1" dirty="0">
              <a:latin typeface="Arial"/>
            </a:endParaRPr>
          </a:p>
        </p:txBody>
      </p:sp>
      <p:sp>
        <p:nvSpPr>
          <p:cNvPr id="117" name="CustomShape 2"/>
          <p:cNvSpPr/>
          <p:nvPr/>
        </p:nvSpPr>
        <p:spPr>
          <a:xfrm>
            <a:off x="0" y="0"/>
            <a:ext cx="10079640" cy="9316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chorCtr="1"/>
          <a:lstStyle/>
          <a:p>
            <a:pPr algn="ctr">
              <a:lnSpc>
                <a:spcPct val="100000"/>
              </a:lnSpc>
            </a:pPr>
            <a:r>
              <a:rPr lang="fr-FR" sz="4400" b="0" strike="noStrike" spc="-1" dirty="0">
                <a:solidFill>
                  <a:srgbClr val="37962A"/>
                </a:solidFill>
                <a:latin typeface="Arial"/>
                <a:ea typeface="Arial"/>
              </a:rPr>
              <a:t>Comment ?!</a:t>
            </a:r>
            <a:endParaRPr lang="fr-FR" sz="44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8" name="Google Shape;326;p44"/>
          <p:cNvPicPr/>
          <p:nvPr/>
        </p:nvPicPr>
        <p:blipFill>
          <a:blip r:embed="rId3"/>
          <a:stretch/>
        </p:blipFill>
        <p:spPr>
          <a:xfrm>
            <a:off x="152280" y="152280"/>
            <a:ext cx="9774720" cy="6841080"/>
          </a:xfrm>
          <a:prstGeom prst="rect">
            <a:avLst/>
          </a:prstGeom>
          <a:ln>
            <a:noFill/>
          </a:ln>
        </p:spPr>
      </p:pic>
      <p:sp>
        <p:nvSpPr>
          <p:cNvPr id="119" name="CustomShape 1"/>
          <p:cNvSpPr/>
          <p:nvPr/>
        </p:nvSpPr>
        <p:spPr>
          <a:xfrm>
            <a:off x="3327120" y="956520"/>
            <a:ext cx="4163400" cy="81360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lstStyle/>
          <a:p>
            <a:pPr>
              <a:lnSpc>
                <a:spcPct val="100000"/>
              </a:lnSpc>
            </a:pPr>
            <a:r>
              <a:rPr lang="fr-FR" sz="4400" b="1" strike="noStrike" spc="-1">
                <a:solidFill>
                  <a:srgbClr val="FF0000"/>
                </a:solidFill>
                <a:latin typeface="Arial Narrow"/>
                <a:ea typeface="Arial Narrow"/>
              </a:rPr>
              <a:t>SCIENTIFIQUES,</a:t>
            </a:r>
            <a:endParaRPr lang="fr-FR" sz="44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0" name="Google Shape;333;p45"/>
          <p:cNvPicPr/>
          <p:nvPr/>
        </p:nvPicPr>
        <p:blipFill>
          <a:blip r:embed="rId3"/>
          <a:stretch/>
        </p:blipFill>
        <p:spPr>
          <a:xfrm>
            <a:off x="152280" y="152280"/>
            <a:ext cx="9774720" cy="691200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1" name="CustomShape 1"/>
          <p:cNvSpPr/>
          <p:nvPr/>
        </p:nvSpPr>
        <p:spPr>
          <a:xfrm>
            <a:off x="504000" y="301320"/>
            <a:ext cx="9070560" cy="12603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fr-FR" sz="3600" b="0" strike="noStrike" spc="-1">
                <a:solidFill>
                  <a:srgbClr val="000000"/>
                </a:solidFill>
                <a:latin typeface="Arial"/>
                <a:ea typeface="Arial"/>
              </a:rPr>
              <a:t>Enseignement &amp; Recherche</a:t>
            </a:r>
            <a:endParaRPr lang="fr-FR" sz="3600" b="0" strike="noStrike" spc="-1">
              <a:latin typeface="Arial"/>
            </a:endParaRPr>
          </a:p>
        </p:txBody>
      </p:sp>
      <p:pic>
        <p:nvPicPr>
          <p:cNvPr id="122" name="Google Shape;329;p54"/>
          <p:cNvPicPr/>
          <p:nvPr/>
        </p:nvPicPr>
        <p:blipFill>
          <a:blip r:embed="rId2"/>
          <a:stretch/>
        </p:blipFill>
        <p:spPr>
          <a:xfrm>
            <a:off x="2268720" y="1463400"/>
            <a:ext cx="5556600" cy="555660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ustomShape 1"/>
          <p:cNvSpPr/>
          <p:nvPr/>
        </p:nvSpPr>
        <p:spPr>
          <a:xfrm>
            <a:off x="-150480" y="1020960"/>
            <a:ext cx="10079640" cy="59414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lstStyle/>
          <a:p>
            <a:pPr marL="457200" algn="just">
              <a:lnSpc>
                <a:spcPct val="115000"/>
              </a:lnSpc>
            </a:pPr>
            <a:r>
              <a:rPr lang="fr-FR" sz="1800" b="0" strike="noStrike" spc="-1">
                <a:solidFill>
                  <a:srgbClr val="000000"/>
                </a:solidFill>
                <a:latin typeface="Arial"/>
                <a:ea typeface="Arial"/>
              </a:rPr>
              <a:t>Déjà </a:t>
            </a:r>
            <a:r>
              <a:rPr lang="fr-FR" sz="1800" b="1" strike="noStrike" spc="-1">
                <a:solidFill>
                  <a:srgbClr val="980000"/>
                </a:solidFill>
                <a:latin typeface="Arial"/>
                <a:ea typeface="Arial"/>
              </a:rPr>
              <a:t>Valérie Pécresse</a:t>
            </a:r>
            <a:r>
              <a:rPr lang="fr-FR" sz="1800" b="0" strike="noStrike" spc="-1">
                <a:solidFill>
                  <a:srgbClr val="000000"/>
                </a:solidFill>
                <a:latin typeface="Arial"/>
                <a:ea typeface="Arial"/>
              </a:rPr>
              <a:t> en 2007 indiquait qu’il fallait </a:t>
            </a:r>
            <a:r>
              <a:rPr lang="fr-FR" sz="1800" b="0" i="1" strike="noStrike" spc="-1">
                <a:solidFill>
                  <a:srgbClr val="000000"/>
                </a:solidFill>
                <a:latin typeface="Arial"/>
                <a:ea typeface="Arial"/>
              </a:rPr>
              <a:t>“</a:t>
            </a:r>
            <a:r>
              <a:rPr lang="fr-FR" sz="1800" b="1" i="1" strike="noStrike" spc="-1">
                <a:solidFill>
                  <a:srgbClr val="000000"/>
                </a:solidFill>
                <a:latin typeface="Arial"/>
                <a:ea typeface="Arial"/>
              </a:rPr>
              <a:t>identifier et valoriser les 20% de chercheurs haut de gamme plutôt que de dilapider les ressources de façon naïvement égalitaire</a:t>
            </a:r>
            <a:r>
              <a:rPr lang="fr-FR" sz="1800" b="0" i="1" strike="noStrike" spc="-1">
                <a:solidFill>
                  <a:srgbClr val="000000"/>
                </a:solidFill>
                <a:latin typeface="Arial"/>
                <a:ea typeface="Arial"/>
              </a:rPr>
              <a:t>.”</a:t>
            </a:r>
            <a:r>
              <a:rPr lang="fr-FR" sz="1800" b="0" strike="noStrike" spc="-1">
                <a:solidFill>
                  <a:srgbClr val="000000"/>
                </a:solidFill>
                <a:latin typeface="Arial"/>
                <a:ea typeface="Arial"/>
              </a:rPr>
              <a:t>  </a:t>
            </a:r>
            <a:endParaRPr lang="fr-FR" sz="1800" b="0" strike="noStrike" spc="-1">
              <a:latin typeface="Arial"/>
            </a:endParaRPr>
          </a:p>
          <a:p>
            <a:pPr marL="457200" algn="just">
              <a:lnSpc>
                <a:spcPct val="115000"/>
              </a:lnSpc>
              <a:spcBef>
                <a:spcPts val="1001"/>
              </a:spcBef>
            </a:pPr>
            <a:r>
              <a:rPr lang="fr-FR" sz="1800" b="0" strike="noStrike" spc="-1">
                <a:solidFill>
                  <a:srgbClr val="000000"/>
                </a:solidFill>
                <a:latin typeface="Arial"/>
                <a:ea typeface="Arial"/>
              </a:rPr>
              <a:t>“</a:t>
            </a:r>
            <a:r>
              <a:rPr lang="fr-FR" sz="1800" b="0" i="1" strike="noStrike" spc="-1">
                <a:solidFill>
                  <a:srgbClr val="000000"/>
                </a:solidFill>
                <a:latin typeface="Arial"/>
                <a:ea typeface="Arial"/>
              </a:rPr>
              <a:t>Il faut </a:t>
            </a:r>
            <a:r>
              <a:rPr lang="fr-FR" sz="1800" b="1" i="1" strike="noStrike" spc="-1">
                <a:solidFill>
                  <a:srgbClr val="000000"/>
                </a:solidFill>
                <a:latin typeface="Arial"/>
                <a:ea typeface="Arial"/>
              </a:rPr>
              <a:t>une loi ambitieuse</a:t>
            </a:r>
            <a:r>
              <a:rPr lang="fr-FR" sz="1800" b="0" i="1" strike="noStrike" spc="-1">
                <a:solidFill>
                  <a:srgbClr val="000000"/>
                </a:solidFill>
                <a:latin typeface="Arial"/>
                <a:ea typeface="Arial"/>
              </a:rPr>
              <a:t>, </a:t>
            </a:r>
            <a:r>
              <a:rPr lang="fr-FR" sz="1800" b="1" i="1" strike="noStrike" spc="-1">
                <a:solidFill>
                  <a:srgbClr val="000000"/>
                </a:solidFill>
                <a:latin typeface="Arial"/>
                <a:ea typeface="Arial"/>
              </a:rPr>
              <a:t>inégalitaire</a:t>
            </a:r>
            <a:r>
              <a:rPr lang="fr-FR" sz="1800" b="0" i="1" strike="noStrike" spc="-1">
                <a:solidFill>
                  <a:srgbClr val="000000"/>
                </a:solidFill>
                <a:latin typeface="Arial"/>
                <a:ea typeface="Arial"/>
              </a:rPr>
              <a:t> - oui, inégalitaire, une loi vertueuse et </a:t>
            </a:r>
            <a:r>
              <a:rPr lang="fr-FR" sz="1800" b="1" i="1" strike="noStrike" spc="-1">
                <a:solidFill>
                  <a:srgbClr val="000000"/>
                </a:solidFill>
                <a:latin typeface="Arial"/>
                <a:ea typeface="Arial"/>
              </a:rPr>
              <a:t>Darwinienne</a:t>
            </a:r>
            <a:r>
              <a:rPr lang="fr-FR" sz="1800" b="0" i="1" strike="noStrike" spc="-1">
                <a:solidFill>
                  <a:srgbClr val="000000"/>
                </a:solidFill>
                <a:latin typeface="Arial"/>
                <a:ea typeface="Arial"/>
              </a:rPr>
              <a:t>, qui encourage les scientifiques, équipes, laboratoires, établissements les plus performants à l’échelle internationale</a:t>
            </a:r>
            <a:r>
              <a:rPr lang="fr-FR" sz="1800" b="0" strike="noStrike" spc="-1">
                <a:solidFill>
                  <a:srgbClr val="000000"/>
                </a:solidFill>
                <a:latin typeface="Arial"/>
                <a:ea typeface="Arial"/>
              </a:rPr>
              <a:t>”. [</a:t>
            </a:r>
            <a:r>
              <a:rPr lang="fr-FR" sz="1800" b="1" strike="noStrike" spc="-1">
                <a:solidFill>
                  <a:srgbClr val="980000"/>
                </a:solidFill>
                <a:latin typeface="Arial"/>
                <a:ea typeface="Arial"/>
              </a:rPr>
              <a:t>Antoine Petit</a:t>
            </a:r>
            <a:r>
              <a:rPr lang="fr-FR" sz="1800" b="0" strike="noStrike" spc="-1">
                <a:solidFill>
                  <a:srgbClr val="000000"/>
                </a:solidFill>
                <a:latin typeface="Arial"/>
                <a:ea typeface="Arial"/>
              </a:rPr>
              <a:t>, PDG du CNRS, Tribune </a:t>
            </a:r>
            <a:r>
              <a:rPr lang="fr-FR" sz="1800" b="0" i="1" strike="noStrike" spc="-1">
                <a:solidFill>
                  <a:srgbClr val="000000"/>
                </a:solidFill>
                <a:latin typeface="Arial"/>
                <a:ea typeface="Arial"/>
              </a:rPr>
              <a:t>Les échos</a:t>
            </a:r>
            <a:r>
              <a:rPr lang="fr-FR" sz="1800" b="0" strike="noStrike" spc="-1">
                <a:solidFill>
                  <a:srgbClr val="000000"/>
                </a:solidFill>
                <a:latin typeface="Arial"/>
                <a:ea typeface="Arial"/>
              </a:rPr>
              <a:t>, 26/11/19]</a:t>
            </a:r>
            <a:endParaRPr lang="fr-FR" sz="1800" b="0" strike="noStrike" spc="-1">
              <a:latin typeface="Arial"/>
            </a:endParaRPr>
          </a:p>
          <a:p>
            <a:pPr marL="457200" algn="just">
              <a:lnSpc>
                <a:spcPct val="115000"/>
              </a:lnSpc>
              <a:spcBef>
                <a:spcPts val="1001"/>
              </a:spcBef>
            </a:pPr>
            <a:r>
              <a:rPr lang="fr-FR" sz="1800" b="0" strike="noStrike" spc="-1">
                <a:solidFill>
                  <a:srgbClr val="000000"/>
                </a:solidFill>
                <a:latin typeface="Arial"/>
                <a:ea typeface="Arial"/>
              </a:rPr>
              <a:t>“</a:t>
            </a:r>
            <a:r>
              <a:rPr lang="fr-FR" sz="1800" b="0" i="1" strike="noStrike" spc="-1">
                <a:solidFill>
                  <a:srgbClr val="000000"/>
                </a:solidFill>
                <a:latin typeface="Arial"/>
                <a:ea typeface="Arial"/>
              </a:rPr>
              <a:t>Le retard européen en matière de recherche s’explique par </a:t>
            </a:r>
            <a:r>
              <a:rPr lang="fr-FR" sz="1800" b="1" i="1" strike="noStrike" spc="-1">
                <a:solidFill>
                  <a:srgbClr val="000000"/>
                </a:solidFill>
                <a:latin typeface="Arial"/>
                <a:ea typeface="Arial"/>
              </a:rPr>
              <a:t>la faiblesse de son financement et à la dispersion des moyens</a:t>
            </a:r>
            <a:r>
              <a:rPr lang="fr-FR" sz="1800" b="0" i="1" strike="noStrike" spc="-1">
                <a:solidFill>
                  <a:srgbClr val="000000"/>
                </a:solidFill>
                <a:latin typeface="Arial"/>
                <a:ea typeface="Arial"/>
              </a:rPr>
              <a:t>. Une seule solution, </a:t>
            </a:r>
            <a:r>
              <a:rPr lang="fr-FR" sz="1800" b="1" i="1" strike="noStrike" spc="-1">
                <a:solidFill>
                  <a:srgbClr val="000000"/>
                </a:solidFill>
                <a:latin typeface="Arial"/>
                <a:ea typeface="Arial"/>
              </a:rPr>
              <a:t>la concentration les moyens sur les établissements en haut de la hiérarchie</a:t>
            </a:r>
            <a:r>
              <a:rPr lang="fr-FR" sz="1800" b="0" i="1" strike="noStrike" spc="-1">
                <a:solidFill>
                  <a:srgbClr val="000000"/>
                </a:solidFill>
                <a:latin typeface="Arial"/>
                <a:ea typeface="Arial"/>
              </a:rPr>
              <a:t>.</a:t>
            </a:r>
            <a:r>
              <a:rPr lang="fr-FR" sz="1800" b="0" strike="noStrike" spc="-1">
                <a:solidFill>
                  <a:srgbClr val="000000"/>
                </a:solidFill>
                <a:latin typeface="Arial"/>
                <a:ea typeface="Arial"/>
              </a:rPr>
              <a:t>” [</a:t>
            </a:r>
            <a:r>
              <a:rPr lang="fr-FR" sz="1800" b="1" strike="noStrike" spc="-1">
                <a:solidFill>
                  <a:srgbClr val="980000"/>
                </a:solidFill>
                <a:latin typeface="Arial"/>
                <a:ea typeface="Arial"/>
              </a:rPr>
              <a:t>Jean-Pierre Bourguignon</a:t>
            </a:r>
            <a:r>
              <a:rPr lang="fr-FR" sz="1800" b="0" strike="noStrike" spc="-1">
                <a:solidFill>
                  <a:srgbClr val="000000"/>
                </a:solidFill>
                <a:latin typeface="Arial"/>
                <a:ea typeface="Arial"/>
              </a:rPr>
              <a:t>, Président de l’ERC] </a:t>
            </a:r>
            <a:endParaRPr lang="fr-FR" sz="1800" b="0" strike="noStrike" spc="-1">
              <a:latin typeface="Arial"/>
            </a:endParaRPr>
          </a:p>
          <a:p>
            <a:pPr marL="457200" algn="just">
              <a:lnSpc>
                <a:spcPct val="115000"/>
              </a:lnSpc>
              <a:spcBef>
                <a:spcPts val="1001"/>
              </a:spcBef>
            </a:pPr>
            <a:r>
              <a:rPr lang="fr-FR" sz="1800" b="0" strike="noStrike" spc="-1">
                <a:solidFill>
                  <a:srgbClr val="000000"/>
                </a:solidFill>
                <a:latin typeface="Arial"/>
                <a:ea typeface="Arial"/>
              </a:rPr>
              <a:t>« </a:t>
            </a:r>
            <a:r>
              <a:rPr lang="fr-FR" sz="1800" b="0" i="1" strike="noStrike" spc="-1">
                <a:solidFill>
                  <a:srgbClr val="000000"/>
                </a:solidFill>
                <a:latin typeface="Arial"/>
                <a:ea typeface="Arial"/>
              </a:rPr>
              <a:t>Loi recherche  : enfin la lumière  ? Une loi de programmation pour la recherche doit être discutée en début d’année. A la clef la promesse de </a:t>
            </a:r>
            <a:r>
              <a:rPr lang="fr-FR" sz="1800" b="1" i="1" strike="noStrike" spc="-1">
                <a:solidFill>
                  <a:srgbClr val="000000"/>
                </a:solidFill>
                <a:latin typeface="Arial"/>
                <a:ea typeface="Arial"/>
              </a:rPr>
              <a:t>moyens nouveaux</a:t>
            </a:r>
            <a:r>
              <a:rPr lang="fr-FR" sz="1800" b="0" i="1" strike="noStrike" spc="-1">
                <a:solidFill>
                  <a:srgbClr val="000000"/>
                </a:solidFill>
                <a:latin typeface="Arial"/>
                <a:ea typeface="Arial"/>
              </a:rPr>
              <a:t>, de modalités de </a:t>
            </a:r>
            <a:r>
              <a:rPr lang="fr-FR" sz="1800" b="1" i="1" strike="noStrike" spc="-1">
                <a:solidFill>
                  <a:srgbClr val="000000"/>
                </a:solidFill>
                <a:latin typeface="Arial"/>
                <a:ea typeface="Arial"/>
              </a:rPr>
              <a:t>gestion des carrières différenciées</a:t>
            </a:r>
            <a:r>
              <a:rPr lang="fr-FR" sz="1800" b="0" i="1" strike="noStrike" spc="-1">
                <a:solidFill>
                  <a:srgbClr val="000000"/>
                </a:solidFill>
                <a:latin typeface="Arial"/>
                <a:ea typeface="Arial"/>
              </a:rPr>
              <a:t>, une évaluation renouvelée et un meilleur transfert de la recherche vers le monde économique. </a:t>
            </a:r>
            <a:r>
              <a:rPr lang="fr-FR" sz="1800" b="1" i="1" strike="noStrike" spc="-1">
                <a:solidFill>
                  <a:srgbClr val="980000"/>
                </a:solidFill>
                <a:latin typeface="Arial"/>
                <a:ea typeface="Arial"/>
              </a:rPr>
              <a:t>News Tank</a:t>
            </a:r>
            <a:r>
              <a:rPr lang="fr-FR" sz="1800" b="0" i="1" strike="noStrike" spc="-1">
                <a:solidFill>
                  <a:srgbClr val="000000"/>
                </a:solidFill>
                <a:latin typeface="Arial"/>
                <a:ea typeface="Arial"/>
              </a:rPr>
              <a:t> fera le point sur le principal dossier politique de l’année pour l’Esri.</a:t>
            </a:r>
            <a:r>
              <a:rPr lang="fr-FR" sz="1800" b="0" strike="noStrike" spc="-1">
                <a:solidFill>
                  <a:srgbClr val="000000"/>
                </a:solidFill>
                <a:latin typeface="Arial"/>
                <a:ea typeface="Arial"/>
              </a:rPr>
              <a:t> » [Extrait journée du 02/02/20 à l’Institut Catholique de Paris]</a:t>
            </a:r>
            <a:endParaRPr lang="fr-FR" sz="1800" b="0" strike="noStrike" spc="-1">
              <a:latin typeface="Arial"/>
            </a:endParaRPr>
          </a:p>
          <a:p>
            <a:pPr marL="457200">
              <a:lnSpc>
                <a:spcPct val="115000"/>
              </a:lnSpc>
              <a:spcBef>
                <a:spcPts val="1001"/>
              </a:spcBef>
            </a:pPr>
            <a:endParaRPr lang="fr-FR" sz="1800" b="0" strike="noStrike" spc="-1">
              <a:latin typeface="Arial"/>
            </a:endParaRPr>
          </a:p>
          <a:p>
            <a:pPr marL="457200">
              <a:lnSpc>
                <a:spcPct val="115000"/>
              </a:lnSpc>
              <a:spcBef>
                <a:spcPts val="1001"/>
              </a:spcBef>
            </a:pPr>
            <a:endParaRPr lang="fr-FR" sz="1800" b="0" strike="noStrike" spc="-1">
              <a:latin typeface="Arial"/>
            </a:endParaRPr>
          </a:p>
          <a:p>
            <a:pPr marL="457200">
              <a:lnSpc>
                <a:spcPct val="115000"/>
              </a:lnSpc>
              <a:spcBef>
                <a:spcPts val="1001"/>
              </a:spcBef>
              <a:spcAft>
                <a:spcPts val="1001"/>
              </a:spcAft>
            </a:pPr>
            <a:endParaRPr lang="fr-FR" sz="1800" b="0" strike="noStrike" spc="-1">
              <a:latin typeface="Arial"/>
            </a:endParaRPr>
          </a:p>
        </p:txBody>
      </p:sp>
      <p:sp>
        <p:nvSpPr>
          <p:cNvPr id="93" name="CustomShape 2"/>
          <p:cNvSpPr/>
          <p:nvPr/>
        </p:nvSpPr>
        <p:spPr>
          <a:xfrm>
            <a:off x="0" y="0"/>
            <a:ext cx="10079640" cy="1063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chorCtr="1"/>
          <a:lstStyle/>
          <a:p>
            <a:pPr algn="ctr">
              <a:lnSpc>
                <a:spcPct val="100000"/>
              </a:lnSpc>
            </a:pPr>
            <a:r>
              <a:rPr lang="fr-FR" sz="4400" b="0" strike="noStrike" spc="-1">
                <a:solidFill>
                  <a:srgbClr val="37962A"/>
                </a:solidFill>
                <a:latin typeface="Arial"/>
                <a:ea typeface="Arial"/>
              </a:rPr>
              <a:t>Un contexte et des prises de position</a:t>
            </a:r>
            <a:endParaRPr lang="fr-FR" sz="44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CustomShape 1"/>
          <p:cNvSpPr/>
          <p:nvPr/>
        </p:nvSpPr>
        <p:spPr>
          <a:xfrm>
            <a:off x="294120" y="950760"/>
            <a:ext cx="9785160" cy="60008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lstStyle/>
          <a:p>
            <a:pPr marL="457200" indent="-379800">
              <a:lnSpc>
                <a:spcPct val="150000"/>
              </a:lnSpc>
              <a:buClr>
                <a:srgbClr val="37962A"/>
              </a:buClr>
              <a:buFont typeface="Arial"/>
              <a:buChar char="➔"/>
            </a:pPr>
            <a:r>
              <a:rPr lang="fr-FR" sz="2400" b="0" strike="noStrike" spc="-1">
                <a:solidFill>
                  <a:srgbClr val="37962A"/>
                </a:solidFill>
                <a:latin typeface="Arial"/>
                <a:ea typeface="Arial"/>
              </a:rPr>
              <a:t>1er février 2019 :</a:t>
            </a:r>
            <a:r>
              <a:rPr lang="fr-FR" sz="2400" b="0" strike="noStrike" spc="-1">
                <a:solidFill>
                  <a:srgbClr val="000000"/>
                </a:solidFill>
                <a:latin typeface="Arial"/>
                <a:ea typeface="Arial"/>
              </a:rPr>
              <a:t>  E. Philippe annonce une LPPR présentée au Parlement début 2020 pour une application début 2021.</a:t>
            </a:r>
            <a:endParaRPr lang="fr-FR" sz="2400" b="0" strike="noStrike" spc="-1">
              <a:latin typeface="Arial"/>
            </a:endParaRPr>
          </a:p>
          <a:p>
            <a:pPr marL="457200" indent="-379800">
              <a:lnSpc>
                <a:spcPct val="150000"/>
              </a:lnSpc>
              <a:buClr>
                <a:srgbClr val="37962A"/>
              </a:buClr>
              <a:buFont typeface="Arial"/>
              <a:buChar char="➔"/>
            </a:pPr>
            <a:r>
              <a:rPr lang="fr-FR" sz="2400" b="0" strike="noStrike" spc="-1">
                <a:solidFill>
                  <a:srgbClr val="37962A"/>
                </a:solidFill>
                <a:latin typeface="Arial"/>
                <a:ea typeface="Arial"/>
              </a:rPr>
              <a:t>Avril et août 2019</a:t>
            </a:r>
            <a:r>
              <a:rPr lang="fr-FR" sz="2400" b="0" strike="noStrike" spc="-1">
                <a:solidFill>
                  <a:srgbClr val="000000"/>
                </a:solidFill>
                <a:latin typeface="Arial"/>
                <a:ea typeface="Arial"/>
              </a:rPr>
              <a:t> </a:t>
            </a:r>
            <a:r>
              <a:rPr lang="fr-FR" sz="2400" b="0" strike="noStrike" spc="-1">
                <a:solidFill>
                  <a:srgbClr val="37962A"/>
                </a:solidFill>
                <a:latin typeface="Arial"/>
                <a:ea typeface="Arial"/>
              </a:rPr>
              <a:t>:</a:t>
            </a:r>
            <a:r>
              <a:rPr lang="fr-FR" sz="2400" b="0" strike="noStrike" spc="-1">
                <a:solidFill>
                  <a:srgbClr val="000000"/>
                </a:solidFill>
                <a:latin typeface="Arial"/>
                <a:ea typeface="Arial"/>
              </a:rPr>
              <a:t> 3 groupes de travail (GT)</a:t>
            </a:r>
            <a:endParaRPr lang="fr-FR" sz="2400" b="0" strike="noStrike" spc="-1">
              <a:latin typeface="Arial"/>
            </a:endParaRPr>
          </a:p>
          <a:p>
            <a:pPr marL="1371600" lvl="2" indent="-379800">
              <a:lnSpc>
                <a:spcPct val="150000"/>
              </a:lnSpc>
              <a:buClr>
                <a:srgbClr val="37962A"/>
              </a:buClr>
              <a:buFont typeface="Arial"/>
              <a:buChar char="●"/>
            </a:pPr>
            <a:r>
              <a:rPr lang="fr-FR" sz="2400" b="0" strike="noStrike" spc="-1">
                <a:solidFill>
                  <a:srgbClr val="000000"/>
                </a:solidFill>
                <a:latin typeface="Arial"/>
                <a:ea typeface="Arial"/>
              </a:rPr>
              <a:t>GT1 : financement de la recherche</a:t>
            </a:r>
            <a:endParaRPr lang="fr-FR" sz="2400" b="0" strike="noStrike" spc="-1">
              <a:latin typeface="Arial"/>
            </a:endParaRPr>
          </a:p>
          <a:p>
            <a:pPr marL="1371600" lvl="2" indent="-379800">
              <a:lnSpc>
                <a:spcPct val="150000"/>
              </a:lnSpc>
              <a:buClr>
                <a:srgbClr val="37962A"/>
              </a:buClr>
              <a:buFont typeface="Arial"/>
              <a:buChar char="●"/>
            </a:pPr>
            <a:r>
              <a:rPr lang="fr-FR" sz="2400" b="0" strike="noStrike" spc="-1">
                <a:solidFill>
                  <a:srgbClr val="000000"/>
                </a:solidFill>
                <a:latin typeface="Arial"/>
                <a:ea typeface="Arial"/>
              </a:rPr>
              <a:t>GT2 : attractivité des emplois et des carrières scientifiques </a:t>
            </a:r>
            <a:endParaRPr lang="fr-FR" sz="2400" b="0" strike="noStrike" spc="-1">
              <a:latin typeface="Arial"/>
            </a:endParaRPr>
          </a:p>
          <a:p>
            <a:pPr marL="1371600" lvl="2" indent="-379800">
              <a:lnSpc>
                <a:spcPct val="150000"/>
              </a:lnSpc>
              <a:buClr>
                <a:srgbClr val="37962A"/>
              </a:buClr>
              <a:buFont typeface="Arial"/>
              <a:buChar char="●"/>
            </a:pPr>
            <a:r>
              <a:rPr lang="fr-FR" sz="2400" b="0" strike="noStrike" spc="-1">
                <a:solidFill>
                  <a:srgbClr val="000000"/>
                </a:solidFill>
                <a:latin typeface="Arial"/>
                <a:ea typeface="Arial"/>
              </a:rPr>
              <a:t>GT3 : recherche partenariale et innovation</a:t>
            </a:r>
            <a:endParaRPr lang="fr-FR" sz="2400" b="0" strike="noStrike" spc="-1">
              <a:latin typeface="Arial"/>
            </a:endParaRPr>
          </a:p>
          <a:p>
            <a:pPr marL="457200" indent="-379800">
              <a:lnSpc>
                <a:spcPct val="150000"/>
              </a:lnSpc>
              <a:buClr>
                <a:srgbClr val="37962A"/>
              </a:buClr>
              <a:buFont typeface="Arial"/>
              <a:buChar char="➔"/>
            </a:pPr>
            <a:r>
              <a:rPr lang="fr-FR" sz="2400" b="0" strike="noStrike" spc="-1">
                <a:solidFill>
                  <a:srgbClr val="37962A"/>
                </a:solidFill>
                <a:latin typeface="Arial"/>
                <a:ea typeface="Arial"/>
              </a:rPr>
              <a:t>Septembre 2019 :</a:t>
            </a:r>
            <a:r>
              <a:rPr lang="fr-FR" sz="2400" b="0" strike="noStrike" spc="-1">
                <a:solidFill>
                  <a:srgbClr val="000000"/>
                </a:solidFill>
                <a:latin typeface="Arial"/>
                <a:ea typeface="Arial"/>
              </a:rPr>
              <a:t> restitution des rapports</a:t>
            </a:r>
            <a:endParaRPr lang="fr-FR" sz="2400" b="0" strike="noStrike" spc="-1">
              <a:latin typeface="Arial"/>
            </a:endParaRPr>
          </a:p>
          <a:p>
            <a:pPr marL="457200" indent="-379800">
              <a:lnSpc>
                <a:spcPct val="150000"/>
              </a:lnSpc>
              <a:buClr>
                <a:srgbClr val="37962A"/>
              </a:buClr>
              <a:buFont typeface="Arial"/>
              <a:buChar char="➔"/>
            </a:pPr>
            <a:r>
              <a:rPr lang="fr-FR" sz="2400" b="0" strike="noStrike" spc="-1">
                <a:solidFill>
                  <a:srgbClr val="37962A"/>
                </a:solidFill>
                <a:latin typeface="Arial"/>
                <a:ea typeface="Arial"/>
              </a:rPr>
              <a:t>Mars 2020 : </a:t>
            </a:r>
            <a:r>
              <a:rPr lang="fr-FR" sz="2400" b="0" strike="noStrike" spc="-1">
                <a:solidFill>
                  <a:srgbClr val="000000"/>
                </a:solidFill>
                <a:latin typeface="Arial"/>
                <a:ea typeface="Arial"/>
              </a:rPr>
              <a:t> examen par le CESE (sous réserve)</a:t>
            </a:r>
            <a:endParaRPr lang="fr-FR" sz="2400" b="0" strike="noStrike" spc="-1">
              <a:latin typeface="Arial"/>
            </a:endParaRPr>
          </a:p>
          <a:p>
            <a:pPr marL="457200" indent="-379800">
              <a:lnSpc>
                <a:spcPct val="150000"/>
              </a:lnSpc>
              <a:buClr>
                <a:srgbClr val="37962A"/>
              </a:buClr>
              <a:buFont typeface="Arial"/>
              <a:buChar char="➔"/>
            </a:pPr>
            <a:r>
              <a:rPr lang="fr-FR" sz="2400" b="0" strike="noStrike" spc="-1">
                <a:solidFill>
                  <a:srgbClr val="37962A"/>
                </a:solidFill>
                <a:latin typeface="Arial"/>
                <a:ea typeface="Arial"/>
              </a:rPr>
              <a:t>18 mars :</a:t>
            </a:r>
            <a:r>
              <a:rPr lang="fr-FR" sz="2400" b="0" strike="noStrike" spc="-1">
                <a:solidFill>
                  <a:srgbClr val="000000"/>
                </a:solidFill>
                <a:latin typeface="Arial"/>
                <a:ea typeface="Arial"/>
              </a:rPr>
              <a:t> présentation du projet de loi  en conseil des ministres</a:t>
            </a:r>
            <a:endParaRPr lang="fr-FR" sz="2400" b="0" strike="noStrike" spc="-1">
              <a:latin typeface="Arial"/>
            </a:endParaRPr>
          </a:p>
          <a:p>
            <a:pPr marL="457200" indent="-379800">
              <a:lnSpc>
                <a:spcPct val="150000"/>
              </a:lnSpc>
              <a:buClr>
                <a:srgbClr val="37962A"/>
              </a:buClr>
              <a:buFont typeface="Arial"/>
              <a:buChar char="➔"/>
            </a:pPr>
            <a:r>
              <a:rPr lang="fr-FR" sz="2400" b="0" strike="noStrike" spc="-1">
                <a:solidFill>
                  <a:srgbClr val="37962A"/>
                </a:solidFill>
                <a:latin typeface="Arial"/>
                <a:ea typeface="Arial"/>
              </a:rPr>
              <a:t>1er janvier 2021 : </a:t>
            </a:r>
            <a:r>
              <a:rPr lang="fr-FR" sz="2400" b="0" strike="noStrike" spc="-1">
                <a:solidFill>
                  <a:srgbClr val="000000"/>
                </a:solidFill>
                <a:latin typeface="Arial"/>
                <a:ea typeface="Arial"/>
              </a:rPr>
              <a:t>entrée en vigueur de la loi</a:t>
            </a:r>
            <a:endParaRPr lang="fr-FR" sz="2400" b="0" strike="noStrike" spc="-1">
              <a:latin typeface="Arial"/>
            </a:endParaRPr>
          </a:p>
        </p:txBody>
      </p:sp>
      <p:sp>
        <p:nvSpPr>
          <p:cNvPr id="95" name="CustomShape 2"/>
          <p:cNvSpPr/>
          <p:nvPr/>
        </p:nvSpPr>
        <p:spPr>
          <a:xfrm>
            <a:off x="0" y="0"/>
            <a:ext cx="10079640" cy="1063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chorCtr="1"/>
          <a:lstStyle/>
          <a:p>
            <a:pPr algn="ctr">
              <a:lnSpc>
                <a:spcPct val="100000"/>
              </a:lnSpc>
            </a:pPr>
            <a:r>
              <a:rPr lang="fr-FR" sz="4400" b="0" strike="noStrike" spc="-1">
                <a:solidFill>
                  <a:srgbClr val="37962A"/>
                </a:solidFill>
                <a:latin typeface="Arial"/>
                <a:ea typeface="Arial"/>
              </a:rPr>
              <a:t>Calendrier LPPR</a:t>
            </a:r>
            <a:endParaRPr lang="fr-FR" sz="44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CustomShape 1"/>
          <p:cNvSpPr/>
          <p:nvPr/>
        </p:nvSpPr>
        <p:spPr>
          <a:xfrm>
            <a:off x="457200" y="1184040"/>
            <a:ext cx="9298440" cy="57405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lstStyle/>
          <a:p>
            <a:pPr marL="457200" indent="-379800">
              <a:lnSpc>
                <a:spcPct val="100000"/>
              </a:lnSpc>
              <a:buClr>
                <a:srgbClr val="37962A"/>
              </a:buClr>
              <a:buFont typeface="Arial"/>
              <a:buChar char="➔"/>
            </a:pPr>
            <a:r>
              <a:rPr lang="fr-FR" sz="2400" b="1" strike="noStrike" spc="-1" dirty="0">
                <a:solidFill>
                  <a:srgbClr val="37962A"/>
                </a:solidFill>
                <a:latin typeface="Arial"/>
                <a:ea typeface="Arial"/>
              </a:rPr>
              <a:t>Objectif</a:t>
            </a:r>
            <a:r>
              <a:rPr lang="fr-FR" sz="2400" b="0" strike="noStrike" spc="-1" dirty="0">
                <a:solidFill>
                  <a:srgbClr val="000000"/>
                </a:solidFill>
                <a:latin typeface="Arial"/>
                <a:ea typeface="Arial"/>
              </a:rPr>
              <a:t> : loi fixant le cadre budgétaire pour 10 ans</a:t>
            </a:r>
            <a:endParaRPr lang="fr-FR" sz="2400" b="0" strike="noStrike" spc="-1" dirty="0">
              <a:latin typeface="Arial"/>
            </a:endParaRPr>
          </a:p>
          <a:p>
            <a:pPr>
              <a:lnSpc>
                <a:spcPct val="100000"/>
              </a:lnSpc>
            </a:pPr>
            <a:endParaRPr lang="fr-FR" sz="2400" b="0" strike="noStrike" spc="-1" dirty="0">
              <a:latin typeface="Arial"/>
            </a:endParaRPr>
          </a:p>
          <a:p>
            <a:pPr marL="457200" indent="-379800">
              <a:lnSpc>
                <a:spcPct val="100000"/>
              </a:lnSpc>
              <a:buClr>
                <a:srgbClr val="37962A"/>
              </a:buClr>
              <a:buFont typeface="Arial"/>
              <a:buChar char="➔"/>
            </a:pPr>
            <a:r>
              <a:rPr lang="fr-FR" sz="2400" b="1" strike="noStrike" spc="-1" dirty="0">
                <a:solidFill>
                  <a:srgbClr val="37962A"/>
                </a:solidFill>
                <a:latin typeface="Arial"/>
                <a:ea typeface="Arial"/>
              </a:rPr>
              <a:t>Restitution</a:t>
            </a:r>
            <a:r>
              <a:rPr lang="fr-FR" sz="2400" b="1" strike="noStrike" spc="-1" dirty="0">
                <a:solidFill>
                  <a:srgbClr val="000000"/>
                </a:solidFill>
                <a:latin typeface="Arial"/>
                <a:ea typeface="Arial"/>
              </a:rPr>
              <a:t> des rapports</a:t>
            </a:r>
            <a:endParaRPr lang="fr-FR" sz="2400" b="0" strike="noStrike" spc="-1" dirty="0">
              <a:latin typeface="Arial"/>
            </a:endParaRPr>
          </a:p>
          <a:p>
            <a:pPr marL="914400" lvl="1" indent="-379800">
              <a:lnSpc>
                <a:spcPct val="100000"/>
              </a:lnSpc>
              <a:buClr>
                <a:srgbClr val="37962A"/>
              </a:buClr>
              <a:buFont typeface="Arial"/>
              <a:buChar char="◆"/>
            </a:pPr>
            <a:r>
              <a:rPr lang="fr-FR" sz="2400" b="0" strike="noStrike" spc="-1" dirty="0">
                <a:solidFill>
                  <a:srgbClr val="000000"/>
                </a:solidFill>
                <a:latin typeface="Arial"/>
                <a:ea typeface="Arial"/>
              </a:rPr>
              <a:t>Simulacre de consultation avec syndicats et sociétés savantes</a:t>
            </a:r>
            <a:endParaRPr lang="fr-FR" sz="2400" b="0" strike="noStrike" spc="-1" dirty="0">
              <a:latin typeface="Arial"/>
            </a:endParaRPr>
          </a:p>
          <a:p>
            <a:pPr marL="914400" lvl="1" indent="-379800">
              <a:lnSpc>
                <a:spcPct val="100000"/>
              </a:lnSpc>
              <a:buClr>
                <a:srgbClr val="37962A"/>
              </a:buClr>
              <a:buFont typeface="Arial"/>
              <a:buChar char="◆"/>
            </a:pPr>
            <a:r>
              <a:rPr lang="fr-FR" sz="2400" b="0" strike="noStrike" spc="-1" dirty="0">
                <a:solidFill>
                  <a:srgbClr val="000000"/>
                </a:solidFill>
                <a:latin typeface="Arial"/>
                <a:ea typeface="Arial"/>
              </a:rPr>
              <a:t>Recommandations de la communauté ignorées ;</a:t>
            </a:r>
            <a:endParaRPr lang="fr-FR" sz="2400" b="0" strike="noStrike" spc="-1" dirty="0">
              <a:latin typeface="Arial"/>
            </a:endParaRPr>
          </a:p>
          <a:p>
            <a:pPr marL="457200" indent="-379800">
              <a:lnSpc>
                <a:spcPct val="100000"/>
              </a:lnSpc>
              <a:buClr>
                <a:srgbClr val="37962A"/>
              </a:buClr>
              <a:buFont typeface="Arial"/>
              <a:buChar char="➔"/>
            </a:pPr>
            <a:r>
              <a:rPr lang="fr-FR" sz="2400" b="1" strike="noStrike" spc="-1" dirty="0">
                <a:solidFill>
                  <a:srgbClr val="37962A"/>
                </a:solidFill>
                <a:latin typeface="Arial"/>
                <a:ea typeface="Arial"/>
              </a:rPr>
              <a:t>Etat des lieux</a:t>
            </a:r>
            <a:r>
              <a:rPr lang="fr-FR" sz="2400" b="1" strike="noStrike" spc="-1" dirty="0">
                <a:solidFill>
                  <a:srgbClr val="000000"/>
                </a:solidFill>
                <a:latin typeface="Arial"/>
                <a:ea typeface="Arial"/>
              </a:rPr>
              <a:t> : </a:t>
            </a:r>
            <a:endParaRPr lang="fr-FR" sz="2400" b="0" strike="noStrike" spc="-1" dirty="0">
              <a:latin typeface="Arial"/>
            </a:endParaRPr>
          </a:p>
          <a:p>
            <a:pPr marL="914400" lvl="1" indent="-379800">
              <a:lnSpc>
                <a:spcPct val="100000"/>
              </a:lnSpc>
              <a:buClr>
                <a:srgbClr val="37962A"/>
              </a:buClr>
              <a:buFont typeface="Arial"/>
              <a:buChar char="◆"/>
            </a:pPr>
            <a:r>
              <a:rPr lang="fr-FR" sz="2400" b="0" strike="noStrike" spc="-1" dirty="0">
                <a:solidFill>
                  <a:srgbClr val="000000"/>
                </a:solidFill>
                <a:latin typeface="Arial"/>
                <a:ea typeface="Arial"/>
              </a:rPr>
              <a:t>constat de la perte d’attractivité des métiers scientifiques et d’un recul de la France dans les classements internationaux</a:t>
            </a:r>
            <a:endParaRPr lang="fr-FR" sz="2400" b="0" strike="noStrike" spc="-1" dirty="0">
              <a:latin typeface="Arial"/>
            </a:endParaRPr>
          </a:p>
          <a:p>
            <a:pPr marL="457200" indent="-379800">
              <a:lnSpc>
                <a:spcPct val="100000"/>
              </a:lnSpc>
              <a:buClr>
                <a:srgbClr val="37962A"/>
              </a:buClr>
              <a:buFont typeface="Arial"/>
              <a:buChar char="➔"/>
            </a:pPr>
            <a:r>
              <a:rPr lang="fr-FR" sz="2400" b="1" strike="noStrike" spc="-1" dirty="0">
                <a:solidFill>
                  <a:srgbClr val="37962A"/>
                </a:solidFill>
                <a:latin typeface="Arial"/>
                <a:ea typeface="Arial"/>
              </a:rPr>
              <a:t>Des recommandations</a:t>
            </a:r>
            <a:endParaRPr lang="fr-FR" sz="2400" b="0" strike="noStrike" spc="-1" dirty="0">
              <a:latin typeface="Arial"/>
            </a:endParaRPr>
          </a:p>
          <a:p>
            <a:pPr marL="914400" lvl="1" indent="-379800">
              <a:lnSpc>
                <a:spcPct val="100000"/>
              </a:lnSpc>
              <a:buClr>
                <a:srgbClr val="37962A"/>
              </a:buClr>
              <a:buFont typeface="Arial"/>
              <a:buChar char="◆"/>
            </a:pPr>
            <a:r>
              <a:rPr lang="fr-FR" sz="2400" b="0" strike="noStrike" spc="-1" dirty="0">
                <a:solidFill>
                  <a:srgbClr val="000000"/>
                </a:solidFill>
                <a:latin typeface="Arial"/>
                <a:ea typeface="Arial"/>
              </a:rPr>
              <a:t>Objectif affiché : augmentation des budgets et les rémunérations “au mérite”</a:t>
            </a:r>
            <a:endParaRPr lang="fr-FR" sz="2400" b="0" strike="noStrike" spc="-1" dirty="0">
              <a:latin typeface="Arial"/>
            </a:endParaRPr>
          </a:p>
          <a:p>
            <a:pPr marL="914400" lvl="1" indent="-379800">
              <a:lnSpc>
                <a:spcPct val="100000"/>
              </a:lnSpc>
              <a:buClr>
                <a:srgbClr val="37962A"/>
              </a:buClr>
              <a:buFont typeface="Arial"/>
              <a:buChar char="◆"/>
            </a:pPr>
            <a:r>
              <a:rPr lang="fr-FR" sz="2400" b="0" strike="noStrike" spc="-1" dirty="0">
                <a:solidFill>
                  <a:srgbClr val="000000"/>
                </a:solidFill>
                <a:latin typeface="Arial"/>
                <a:ea typeface="Arial"/>
              </a:rPr>
              <a:t>La contrepartie : transformer en profondeur les statuts et les métiers dans la continuité des réformes menées depuis 2007</a:t>
            </a:r>
            <a:endParaRPr lang="fr-FR" sz="2400" b="0" strike="noStrike" spc="-1" dirty="0">
              <a:latin typeface="Arial"/>
            </a:endParaRPr>
          </a:p>
        </p:txBody>
      </p:sp>
      <p:sp>
        <p:nvSpPr>
          <p:cNvPr id="97" name="CustomShape 2"/>
          <p:cNvSpPr/>
          <p:nvPr/>
        </p:nvSpPr>
        <p:spPr>
          <a:xfrm>
            <a:off x="0" y="0"/>
            <a:ext cx="10079640" cy="1063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chorCtr="1"/>
          <a:lstStyle/>
          <a:p>
            <a:pPr algn="ctr">
              <a:lnSpc>
                <a:spcPct val="100000"/>
              </a:lnSpc>
            </a:pPr>
            <a:r>
              <a:rPr lang="fr-FR" sz="4400" b="0" strike="noStrike" spc="-1">
                <a:solidFill>
                  <a:srgbClr val="37962A"/>
                </a:solidFill>
                <a:latin typeface="Arial"/>
                <a:ea typeface="Arial"/>
              </a:rPr>
              <a:t>Objectifs des GT pour la LPPR</a:t>
            </a:r>
            <a:endParaRPr lang="fr-FR" sz="44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CustomShape 1"/>
          <p:cNvSpPr/>
          <p:nvPr/>
        </p:nvSpPr>
        <p:spPr>
          <a:xfrm>
            <a:off x="531360" y="1258200"/>
            <a:ext cx="9547920" cy="5612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lstStyle/>
          <a:p>
            <a:pPr marL="457200" indent="-379440">
              <a:lnSpc>
                <a:spcPct val="150000"/>
              </a:lnSpc>
              <a:buClr>
                <a:srgbClr val="37962A"/>
              </a:buClr>
              <a:buFont typeface="Wingdings" charset="2"/>
              <a:buChar char=""/>
            </a:pPr>
            <a:r>
              <a:rPr lang="fr-FR" sz="2400" b="1" strike="noStrike" spc="-1" dirty="0">
                <a:solidFill>
                  <a:srgbClr val="37962A"/>
                </a:solidFill>
                <a:latin typeface="Arial"/>
                <a:ea typeface="Arial"/>
              </a:rPr>
              <a:t>Salaire moyen des EC</a:t>
            </a:r>
            <a:r>
              <a:rPr lang="fr-FR" sz="2400" b="0" strike="noStrike" spc="-1" dirty="0">
                <a:solidFill>
                  <a:srgbClr val="000000"/>
                </a:solidFill>
                <a:latin typeface="Arial"/>
                <a:ea typeface="Arial"/>
              </a:rPr>
              <a:t> : </a:t>
            </a:r>
            <a:r>
              <a:rPr lang="fr-FR" sz="2400" b="0" strike="noStrike" spc="-1" dirty="0">
                <a:solidFill>
                  <a:srgbClr val="FF0000"/>
                </a:solidFill>
                <a:latin typeface="Arial"/>
                <a:ea typeface="Arial"/>
              </a:rPr>
              <a:t>63% de la moyenne européenne</a:t>
            </a:r>
            <a:endParaRPr lang="fr-FR" sz="2400" b="0" strike="noStrike" spc="-1" dirty="0">
              <a:latin typeface="Arial"/>
            </a:endParaRPr>
          </a:p>
          <a:p>
            <a:pPr marL="457200" indent="-379440">
              <a:lnSpc>
                <a:spcPct val="150000"/>
              </a:lnSpc>
              <a:buClr>
                <a:srgbClr val="37962A"/>
              </a:buClr>
              <a:buFont typeface="Wingdings" charset="2"/>
              <a:buChar char=""/>
            </a:pPr>
            <a:r>
              <a:rPr lang="fr-FR" sz="2400" b="1" strike="noStrike" spc="-1" dirty="0">
                <a:solidFill>
                  <a:srgbClr val="37962A"/>
                </a:solidFill>
                <a:latin typeface="Arial"/>
                <a:ea typeface="Arial"/>
              </a:rPr>
              <a:t>Emplois</a:t>
            </a:r>
            <a:r>
              <a:rPr lang="fr-FR" sz="2400" b="0" strike="noStrike" spc="-1" dirty="0">
                <a:solidFill>
                  <a:srgbClr val="000000"/>
                </a:solidFill>
                <a:latin typeface="Arial"/>
                <a:ea typeface="Arial"/>
              </a:rPr>
              <a:t> : de 2012 à 2016, perte de 3 650 ETP dans EPST Baisse du nombre d’EC entre </a:t>
            </a:r>
            <a:r>
              <a:rPr lang="fr-FR" sz="2400" spc="-1" dirty="0" err="1">
                <a:solidFill>
                  <a:srgbClr val="000000"/>
                </a:solidFill>
                <a:latin typeface="Arial"/>
                <a:ea typeface="Arial"/>
              </a:rPr>
              <a:t>janv</a:t>
            </a:r>
            <a:r>
              <a:rPr lang="fr-FR" sz="2400" b="0" strike="noStrike" spc="-1" dirty="0">
                <a:solidFill>
                  <a:srgbClr val="000000"/>
                </a:solidFill>
                <a:latin typeface="Arial"/>
                <a:ea typeface="Arial"/>
              </a:rPr>
              <a:t> 2014 et </a:t>
            </a:r>
            <a:r>
              <a:rPr lang="fr-FR" sz="2400" spc="-1" dirty="0" err="1">
                <a:solidFill>
                  <a:srgbClr val="000000"/>
                </a:solidFill>
                <a:latin typeface="Arial"/>
                <a:ea typeface="Arial"/>
              </a:rPr>
              <a:t>janv</a:t>
            </a:r>
            <a:r>
              <a:rPr lang="fr-FR" sz="2400" b="0" strike="noStrike" spc="-1" dirty="0">
                <a:solidFill>
                  <a:srgbClr val="000000"/>
                </a:solidFill>
                <a:latin typeface="Arial"/>
                <a:ea typeface="Arial"/>
              </a:rPr>
              <a:t> 2018 : 4 356 ETP</a:t>
            </a:r>
            <a:endParaRPr lang="fr-FR" sz="2400" b="0" strike="noStrike" spc="-1" dirty="0">
              <a:latin typeface="Arial"/>
            </a:endParaRPr>
          </a:p>
          <a:p>
            <a:pPr marL="457200" indent="-379440">
              <a:lnSpc>
                <a:spcPct val="150000"/>
              </a:lnSpc>
              <a:buClr>
                <a:srgbClr val="37962A"/>
              </a:buClr>
              <a:buFont typeface="Wingdings" charset="2"/>
              <a:buChar char=""/>
            </a:pPr>
            <a:r>
              <a:rPr lang="fr-FR" sz="2400" b="1" strike="noStrike" spc="-1" dirty="0">
                <a:solidFill>
                  <a:srgbClr val="37962A"/>
                </a:solidFill>
                <a:latin typeface="Arial"/>
                <a:ea typeface="Arial"/>
              </a:rPr>
              <a:t>Financement récurrent</a:t>
            </a:r>
            <a:r>
              <a:rPr lang="fr-FR" sz="2400" b="0" strike="noStrike" spc="-1" dirty="0">
                <a:solidFill>
                  <a:srgbClr val="000000"/>
                </a:solidFill>
                <a:latin typeface="Arial"/>
                <a:ea typeface="Arial"/>
              </a:rPr>
              <a:t> : </a:t>
            </a:r>
            <a:r>
              <a:rPr lang="fr-FR" sz="2400" b="0" strike="noStrike" spc="-1" dirty="0">
                <a:solidFill>
                  <a:srgbClr val="FF0000"/>
                </a:solidFill>
                <a:latin typeface="Arial"/>
                <a:ea typeface="Arial"/>
              </a:rPr>
              <a:t>insuffisance</a:t>
            </a:r>
            <a:r>
              <a:rPr lang="fr-FR" sz="2400" b="0" strike="noStrike" spc="-1" dirty="0">
                <a:solidFill>
                  <a:srgbClr val="000000"/>
                </a:solidFill>
                <a:latin typeface="Arial"/>
                <a:ea typeface="Arial"/>
              </a:rPr>
              <a:t>, </a:t>
            </a:r>
            <a:r>
              <a:rPr lang="fr-FR" sz="2400" b="0" strike="noStrike" spc="-1" dirty="0">
                <a:solidFill>
                  <a:srgbClr val="FF0000"/>
                </a:solidFill>
                <a:latin typeface="Arial"/>
                <a:ea typeface="Arial"/>
              </a:rPr>
              <a:t>épuisement des personnels,</a:t>
            </a:r>
            <a:r>
              <a:rPr lang="fr-FR" sz="2400" b="0" strike="noStrike" spc="-1" dirty="0">
                <a:solidFill>
                  <a:srgbClr val="000000"/>
                </a:solidFill>
                <a:latin typeface="Arial"/>
                <a:ea typeface="Arial"/>
              </a:rPr>
              <a:t> système par appels à projets (AAP)</a:t>
            </a:r>
            <a:endParaRPr lang="fr-FR" sz="2400" b="0" strike="noStrike" spc="-1" dirty="0">
              <a:latin typeface="Arial"/>
            </a:endParaRPr>
          </a:p>
          <a:p>
            <a:pPr marL="457200" indent="-379440">
              <a:lnSpc>
                <a:spcPct val="150000"/>
              </a:lnSpc>
              <a:buClr>
                <a:srgbClr val="37962A"/>
              </a:buClr>
              <a:buFont typeface="Wingdings" charset="2"/>
              <a:buChar char=""/>
            </a:pPr>
            <a:r>
              <a:rPr lang="fr-FR" sz="2400" b="1" strike="noStrike" spc="-1" dirty="0">
                <a:solidFill>
                  <a:srgbClr val="37962A"/>
                </a:solidFill>
                <a:latin typeface="Arial"/>
                <a:ea typeface="Arial"/>
              </a:rPr>
              <a:t>Investissement dans la recherche</a:t>
            </a:r>
            <a:r>
              <a:rPr lang="fr-FR" sz="2400" b="0" strike="noStrike" spc="-1" dirty="0">
                <a:solidFill>
                  <a:srgbClr val="000000"/>
                </a:solidFill>
                <a:latin typeface="Arial"/>
                <a:ea typeface="Arial"/>
              </a:rPr>
              <a:t> : objectif fixé à Bologne en 1998 – 3% du PIB – jamais atteint : 	</a:t>
            </a:r>
            <a:endParaRPr lang="fr-FR" sz="2400" b="0" strike="noStrike" spc="-1" dirty="0">
              <a:latin typeface="Arial"/>
            </a:endParaRPr>
          </a:p>
          <a:p>
            <a:pPr marL="914400" lvl="1" indent="-379800">
              <a:lnSpc>
                <a:spcPct val="150000"/>
              </a:lnSpc>
              <a:buClr>
                <a:srgbClr val="37962A"/>
              </a:buClr>
              <a:buFont typeface="Arial"/>
              <a:buChar char="○"/>
            </a:pPr>
            <a:r>
              <a:rPr lang="fr-FR" sz="2400" b="0" strike="noStrike" spc="-1" dirty="0">
                <a:solidFill>
                  <a:srgbClr val="000000"/>
                </a:solidFill>
                <a:latin typeface="Arial"/>
                <a:ea typeface="Arial"/>
              </a:rPr>
              <a:t>1% pour le public actuellement </a:t>
            </a:r>
            <a:r>
              <a:rPr lang="fr-FR" sz="2400" b="0" strike="noStrike" spc="-1" dirty="0">
                <a:solidFill>
                  <a:srgbClr val="FF0000"/>
                </a:solidFill>
                <a:latin typeface="Arial"/>
                <a:ea typeface="Arial"/>
              </a:rPr>
              <a:t>0,78%</a:t>
            </a:r>
            <a:endParaRPr lang="fr-FR" sz="2400" b="0" strike="noStrike" spc="-1" dirty="0">
              <a:latin typeface="Arial"/>
            </a:endParaRPr>
          </a:p>
          <a:p>
            <a:pPr marL="914400" lvl="1" indent="-379800">
              <a:lnSpc>
                <a:spcPct val="150000"/>
              </a:lnSpc>
              <a:buClr>
                <a:srgbClr val="37962A"/>
              </a:buClr>
              <a:buFont typeface="Arial"/>
              <a:buChar char="○"/>
            </a:pPr>
            <a:r>
              <a:rPr lang="fr-FR" sz="2400" b="0" strike="noStrike" spc="-1" dirty="0">
                <a:solidFill>
                  <a:srgbClr val="000000"/>
                </a:solidFill>
                <a:latin typeface="Arial"/>
                <a:ea typeface="Arial"/>
              </a:rPr>
              <a:t>2% pour le privé, actuellement </a:t>
            </a:r>
            <a:r>
              <a:rPr lang="fr-FR" sz="2400" b="0" strike="noStrike" spc="-1" dirty="0">
                <a:solidFill>
                  <a:srgbClr val="FF0000"/>
                </a:solidFill>
                <a:latin typeface="Arial"/>
                <a:ea typeface="Arial"/>
              </a:rPr>
              <a:t>1,44%</a:t>
            </a:r>
            <a:endParaRPr lang="fr-FR" sz="2400" b="0" strike="noStrike" spc="-1" dirty="0">
              <a:latin typeface="Arial"/>
            </a:endParaRPr>
          </a:p>
          <a:p>
            <a:pPr marL="457200" indent="-379440">
              <a:lnSpc>
                <a:spcPct val="150000"/>
              </a:lnSpc>
              <a:buClr>
                <a:srgbClr val="37962A"/>
              </a:buClr>
              <a:buFont typeface="Wingdings" charset="2"/>
              <a:buChar char=""/>
            </a:pPr>
            <a:r>
              <a:rPr lang="fr-FR" sz="2400" b="1" strike="noStrike" spc="-1" dirty="0">
                <a:solidFill>
                  <a:srgbClr val="37962A"/>
                </a:solidFill>
                <a:latin typeface="Arial"/>
                <a:ea typeface="Arial"/>
              </a:rPr>
              <a:t>Primes</a:t>
            </a:r>
            <a:r>
              <a:rPr lang="fr-FR" sz="2400" b="0" strike="noStrike" spc="-1" dirty="0">
                <a:solidFill>
                  <a:srgbClr val="000000"/>
                </a:solidFill>
                <a:latin typeface="Arial"/>
                <a:ea typeface="Arial"/>
              </a:rPr>
              <a:t> : faible niveau (</a:t>
            </a:r>
            <a:r>
              <a:rPr lang="fr-FR" sz="2400" b="0" strike="noStrike" spc="-1" dirty="0">
                <a:solidFill>
                  <a:srgbClr val="FF0000"/>
                </a:solidFill>
                <a:latin typeface="Arial"/>
                <a:ea typeface="Arial"/>
              </a:rPr>
              <a:t>4%</a:t>
            </a:r>
            <a:r>
              <a:rPr lang="fr-FR" sz="2400" b="0" strike="noStrike" spc="-1" dirty="0">
                <a:solidFill>
                  <a:srgbClr val="000000"/>
                </a:solidFill>
                <a:latin typeface="Arial"/>
                <a:ea typeface="Arial"/>
              </a:rPr>
              <a:t> vs 70% pour les cadres A de la FP)</a:t>
            </a:r>
            <a:endParaRPr lang="fr-FR" sz="2400" b="0" strike="noStrike" spc="-1" dirty="0">
              <a:latin typeface="Arial"/>
            </a:endParaRPr>
          </a:p>
        </p:txBody>
      </p:sp>
      <p:sp>
        <p:nvSpPr>
          <p:cNvPr id="99" name="CustomShape 2"/>
          <p:cNvSpPr/>
          <p:nvPr/>
        </p:nvSpPr>
        <p:spPr>
          <a:xfrm>
            <a:off x="0" y="0"/>
            <a:ext cx="10079280" cy="1062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chorCtr="1"/>
          <a:lstStyle/>
          <a:p>
            <a:pPr algn="ctr">
              <a:lnSpc>
                <a:spcPct val="100000"/>
              </a:lnSpc>
            </a:pPr>
            <a:r>
              <a:rPr lang="fr-FR" sz="4400" b="0" strike="noStrike" spc="-1">
                <a:solidFill>
                  <a:srgbClr val="37962A"/>
                </a:solidFill>
                <a:latin typeface="Arial"/>
                <a:ea typeface="Arial"/>
              </a:rPr>
              <a:t>État des lieux</a:t>
            </a:r>
            <a:endParaRPr lang="fr-FR" sz="44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CustomShape 1"/>
          <p:cNvSpPr/>
          <p:nvPr/>
        </p:nvSpPr>
        <p:spPr>
          <a:xfrm>
            <a:off x="-2712960" y="-448920"/>
            <a:ext cx="8093160" cy="943200"/>
          </a:xfrm>
          <a:prstGeom prst="rect">
            <a:avLst/>
          </a:prstGeom>
          <a:noFill/>
          <a:ln>
            <a:noFill/>
          </a:ln>
        </p:spPr>
        <p:style>
          <a:lnRef idx="0">
            <a:scrgbClr r="0" g="0" b="0"/>
          </a:lnRef>
          <a:fillRef idx="0">
            <a:scrgbClr r="0" g="0" b="0"/>
          </a:fillRef>
          <a:effectRef idx="0">
            <a:scrgbClr r="0" g="0" b="0"/>
          </a:effectRef>
          <a:fontRef idx="minor"/>
        </p:style>
      </p:sp>
      <p:sp>
        <p:nvSpPr>
          <p:cNvPr id="101" name="CustomShape 2"/>
          <p:cNvSpPr/>
          <p:nvPr/>
        </p:nvSpPr>
        <p:spPr>
          <a:xfrm>
            <a:off x="0" y="0"/>
            <a:ext cx="10079640" cy="1063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chorCtr="1"/>
          <a:lstStyle/>
          <a:p>
            <a:pPr algn="ctr">
              <a:lnSpc>
                <a:spcPct val="100000"/>
              </a:lnSpc>
            </a:pPr>
            <a:r>
              <a:rPr lang="fr-FR" sz="4400" b="0" strike="noStrike" spc="-1">
                <a:solidFill>
                  <a:srgbClr val="37962A"/>
                </a:solidFill>
                <a:latin typeface="Arial"/>
                <a:ea typeface="Arial"/>
              </a:rPr>
              <a:t>GT1 : Le financement</a:t>
            </a:r>
            <a:endParaRPr lang="fr-FR" sz="4400" b="0" strike="noStrike" spc="-1">
              <a:latin typeface="Arial"/>
            </a:endParaRPr>
          </a:p>
        </p:txBody>
      </p:sp>
      <p:sp>
        <p:nvSpPr>
          <p:cNvPr id="102" name="CustomShape 3"/>
          <p:cNvSpPr/>
          <p:nvPr/>
        </p:nvSpPr>
        <p:spPr>
          <a:xfrm>
            <a:off x="759240" y="1377360"/>
            <a:ext cx="9320400" cy="55954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216000" indent="-151200">
              <a:lnSpc>
                <a:spcPct val="100000"/>
              </a:lnSpc>
              <a:spcBef>
                <a:spcPts val="1001"/>
              </a:spcBef>
              <a:buClr>
                <a:srgbClr val="37962A"/>
              </a:buClr>
              <a:buFont typeface="Arial"/>
              <a:buChar char="➔"/>
            </a:pPr>
            <a:r>
              <a:rPr lang="fr-FR" sz="2400" b="0" strike="noStrike" spc="-1" dirty="0">
                <a:solidFill>
                  <a:srgbClr val="000000"/>
                </a:solidFill>
                <a:latin typeface="Arial"/>
                <a:ea typeface="Arial"/>
              </a:rPr>
              <a:t> Hiérarchisation du pilotage de l’ESR par </a:t>
            </a:r>
            <a:r>
              <a:rPr lang="fr-FR" sz="2400" b="1" strike="noStrike" spc="-1" dirty="0">
                <a:solidFill>
                  <a:srgbClr val="980000"/>
                </a:solidFill>
                <a:latin typeface="Arial"/>
                <a:ea typeface="Arial"/>
              </a:rPr>
              <a:t>des instances de moins en moins collégiales</a:t>
            </a:r>
            <a:endParaRPr lang="fr-FR" sz="2400" b="0" strike="noStrike" spc="-1" dirty="0">
              <a:latin typeface="Arial"/>
            </a:endParaRPr>
          </a:p>
          <a:p>
            <a:pPr marL="914400" lvl="1" indent="-379800">
              <a:lnSpc>
                <a:spcPct val="100000"/>
              </a:lnSpc>
              <a:spcBef>
                <a:spcPts val="1001"/>
              </a:spcBef>
              <a:buClr>
                <a:srgbClr val="000000"/>
              </a:buClr>
              <a:buFont typeface="Arial"/>
              <a:buChar char="◆"/>
            </a:pPr>
            <a:r>
              <a:rPr lang="fr-FR" sz="2400" b="0" strike="noStrike" spc="-1" dirty="0">
                <a:solidFill>
                  <a:srgbClr val="000000"/>
                </a:solidFill>
                <a:latin typeface="Arial"/>
                <a:ea typeface="Arial"/>
              </a:rPr>
              <a:t>Conseil stratégique de la recherche et de l’innovation (CSRI) rattaché au premier ministre (12 membres)</a:t>
            </a:r>
            <a:endParaRPr lang="fr-FR" sz="2400" b="0" strike="noStrike" spc="-1" dirty="0">
              <a:latin typeface="Arial"/>
            </a:endParaRPr>
          </a:p>
          <a:p>
            <a:pPr marL="216000" indent="-151200">
              <a:lnSpc>
                <a:spcPct val="100000"/>
              </a:lnSpc>
              <a:spcBef>
                <a:spcPts val="1001"/>
              </a:spcBef>
              <a:buClr>
                <a:srgbClr val="37962A"/>
              </a:buClr>
              <a:buFont typeface="Arial"/>
              <a:buChar char="➔"/>
            </a:pPr>
            <a:r>
              <a:rPr lang="fr-FR" sz="2400" b="0" strike="noStrike" spc="-1" dirty="0">
                <a:solidFill>
                  <a:srgbClr val="000000"/>
                </a:solidFill>
                <a:latin typeface="Arial"/>
                <a:ea typeface="Arial"/>
              </a:rPr>
              <a:t> Reconnaître les universités comme opérateurs de recherche, participant à une </a:t>
            </a:r>
            <a:r>
              <a:rPr lang="fr-FR" sz="2400" b="1" strike="noStrike" spc="-1" dirty="0">
                <a:solidFill>
                  <a:srgbClr val="980000"/>
                </a:solidFill>
                <a:latin typeface="Arial"/>
                <a:ea typeface="Arial"/>
              </a:rPr>
              <a:t>politique scientifique régionale</a:t>
            </a:r>
            <a:endParaRPr lang="fr-FR" sz="2400" b="0" strike="noStrike" spc="-1" dirty="0">
              <a:latin typeface="Arial"/>
            </a:endParaRPr>
          </a:p>
          <a:p>
            <a:pPr marL="216000" indent="-151200">
              <a:lnSpc>
                <a:spcPct val="100000"/>
              </a:lnSpc>
              <a:spcBef>
                <a:spcPts val="1001"/>
              </a:spcBef>
              <a:buClr>
                <a:srgbClr val="37962A"/>
              </a:buClr>
              <a:buFont typeface="Arial"/>
              <a:buChar char="➔"/>
            </a:pPr>
            <a:r>
              <a:rPr lang="fr-FR" sz="2400" b="0" strike="noStrike" spc="-1" dirty="0">
                <a:solidFill>
                  <a:srgbClr val="000000"/>
                </a:solidFill>
                <a:latin typeface="Arial"/>
                <a:ea typeface="Arial"/>
              </a:rPr>
              <a:t> </a:t>
            </a:r>
            <a:r>
              <a:rPr lang="fr-FR" sz="2400" b="1" strike="noStrike" spc="-1" dirty="0">
                <a:solidFill>
                  <a:srgbClr val="980000"/>
                </a:solidFill>
                <a:latin typeface="Arial"/>
                <a:ea typeface="Arial"/>
              </a:rPr>
              <a:t>Répartition des crédits en fonction de la performance</a:t>
            </a:r>
            <a:endParaRPr lang="fr-FR" sz="2400" b="0" strike="noStrike" spc="-1" dirty="0">
              <a:latin typeface="Arial"/>
            </a:endParaRPr>
          </a:p>
          <a:p>
            <a:pPr marL="216000" indent="-151200">
              <a:lnSpc>
                <a:spcPct val="100000"/>
              </a:lnSpc>
              <a:spcBef>
                <a:spcPts val="1001"/>
              </a:spcBef>
              <a:buClr>
                <a:srgbClr val="37962A"/>
              </a:buClr>
              <a:buFont typeface="Arial"/>
              <a:buChar char="➔"/>
            </a:pPr>
            <a:r>
              <a:rPr lang="fr-FR" sz="2400" b="0" strike="noStrike" spc="-1" dirty="0">
                <a:solidFill>
                  <a:srgbClr val="000000"/>
                </a:solidFill>
                <a:latin typeface="Arial"/>
                <a:ea typeface="Arial"/>
              </a:rPr>
              <a:t> Importance accrue de:</a:t>
            </a:r>
            <a:endParaRPr lang="fr-FR" sz="2400" b="0" strike="noStrike" spc="-1" dirty="0">
              <a:latin typeface="Arial"/>
            </a:endParaRPr>
          </a:p>
          <a:p>
            <a:pPr marL="914400" lvl="1" indent="-379800">
              <a:lnSpc>
                <a:spcPct val="100000"/>
              </a:lnSpc>
              <a:spcBef>
                <a:spcPts val="1001"/>
              </a:spcBef>
              <a:buClr>
                <a:srgbClr val="000000"/>
              </a:buClr>
              <a:buFont typeface="Arial"/>
              <a:buChar char="◆"/>
            </a:pPr>
            <a:r>
              <a:rPr lang="fr-FR" sz="2400" b="1" strike="noStrike" spc="-1" dirty="0">
                <a:solidFill>
                  <a:srgbClr val="980000"/>
                </a:solidFill>
                <a:latin typeface="Arial"/>
                <a:ea typeface="Arial"/>
              </a:rPr>
              <a:t>ANR</a:t>
            </a:r>
            <a:r>
              <a:rPr lang="fr-FR" sz="2400" b="0" strike="noStrike" spc="-1" dirty="0">
                <a:solidFill>
                  <a:srgbClr val="000000"/>
                </a:solidFill>
                <a:latin typeface="Arial"/>
                <a:ea typeface="Arial"/>
              </a:rPr>
              <a:t> : gestion de tous les AAP, augmentation du budget</a:t>
            </a:r>
            <a:endParaRPr lang="fr-FR" sz="2400" b="0" strike="noStrike" spc="-1" dirty="0">
              <a:latin typeface="Arial"/>
            </a:endParaRPr>
          </a:p>
          <a:p>
            <a:pPr marL="914400" lvl="1" indent="-379800">
              <a:lnSpc>
                <a:spcPct val="100000"/>
              </a:lnSpc>
              <a:spcBef>
                <a:spcPts val="1001"/>
              </a:spcBef>
              <a:buClr>
                <a:srgbClr val="000000"/>
              </a:buClr>
              <a:buFont typeface="Arial"/>
              <a:buChar char="◆"/>
            </a:pPr>
            <a:r>
              <a:rPr lang="fr-FR" sz="2400" b="1" strike="noStrike" spc="-1" dirty="0">
                <a:solidFill>
                  <a:srgbClr val="980000"/>
                </a:solidFill>
                <a:latin typeface="Arial"/>
                <a:ea typeface="Arial"/>
              </a:rPr>
              <a:t>HCERES</a:t>
            </a:r>
            <a:r>
              <a:rPr lang="fr-FR" sz="2400" b="0" strike="noStrike" spc="-1" dirty="0">
                <a:solidFill>
                  <a:srgbClr val="000000"/>
                </a:solidFill>
                <a:latin typeface="Arial"/>
                <a:ea typeface="Arial"/>
              </a:rPr>
              <a:t> : processus d’évaluation des organismes, laboratoires, équipes, individus.</a:t>
            </a:r>
            <a:endParaRPr lang="fr-FR" sz="2400" b="0" strike="noStrike" spc="-1" dirty="0">
              <a:latin typeface="Arial"/>
            </a:endParaRPr>
          </a:p>
          <a:p>
            <a:pPr>
              <a:lnSpc>
                <a:spcPct val="100000"/>
              </a:lnSpc>
              <a:spcBef>
                <a:spcPts val="1001"/>
              </a:spcBef>
            </a:pPr>
            <a:endParaRPr lang="fr-FR" sz="24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CustomShape 1"/>
          <p:cNvSpPr/>
          <p:nvPr/>
        </p:nvSpPr>
        <p:spPr>
          <a:xfrm>
            <a:off x="0" y="228600"/>
            <a:ext cx="10079280" cy="1062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chorCtr="1"/>
          <a:lstStyle/>
          <a:p>
            <a:pPr algn="ctr">
              <a:lnSpc>
                <a:spcPct val="100000"/>
              </a:lnSpc>
            </a:pPr>
            <a:r>
              <a:rPr lang="fr-FR" sz="4400" b="0" strike="noStrike" spc="-1">
                <a:solidFill>
                  <a:srgbClr val="37962A"/>
                </a:solidFill>
                <a:latin typeface="Arial"/>
                <a:ea typeface="Arial"/>
              </a:rPr>
              <a:t>GT2 : Attractivité des emplois et des carrières scientifiques (1/2)</a:t>
            </a:r>
            <a:endParaRPr lang="fr-FR" sz="4400" b="0" strike="noStrike" spc="-1">
              <a:latin typeface="Arial"/>
            </a:endParaRPr>
          </a:p>
        </p:txBody>
      </p:sp>
      <p:sp>
        <p:nvSpPr>
          <p:cNvPr id="104" name="CustomShape 2"/>
          <p:cNvSpPr/>
          <p:nvPr/>
        </p:nvSpPr>
        <p:spPr>
          <a:xfrm>
            <a:off x="794160" y="1727640"/>
            <a:ext cx="9285120" cy="48510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457200" indent="-367200">
              <a:lnSpc>
                <a:spcPct val="115000"/>
              </a:lnSpc>
              <a:spcBef>
                <a:spcPts val="1001"/>
              </a:spcBef>
              <a:buClr>
                <a:srgbClr val="37962A"/>
              </a:buClr>
              <a:buFont typeface="Arial"/>
              <a:buChar char="➔"/>
            </a:pPr>
            <a:r>
              <a:rPr lang="fr-FR" sz="2200" b="0" strike="noStrike" spc="-1" dirty="0">
                <a:solidFill>
                  <a:srgbClr val="000000"/>
                </a:solidFill>
                <a:latin typeface="Arial"/>
                <a:ea typeface="Arial"/>
              </a:rPr>
              <a:t>Créer un </a:t>
            </a:r>
            <a:r>
              <a:rPr lang="fr-FR" sz="2200" b="1" strike="noStrike" spc="-1" dirty="0">
                <a:solidFill>
                  <a:srgbClr val="980000"/>
                </a:solidFill>
                <a:latin typeface="Arial"/>
                <a:ea typeface="Arial"/>
              </a:rPr>
              <a:t>“CDI de mission scientifique” : </a:t>
            </a:r>
            <a:r>
              <a:rPr lang="fr-FR" sz="2200" b="0" strike="noStrike" spc="-1" dirty="0">
                <a:solidFill>
                  <a:srgbClr val="000000"/>
                </a:solidFill>
                <a:latin typeface="Arial"/>
                <a:ea typeface="Arial"/>
              </a:rPr>
              <a:t>pour les missions de plus de 6 ans où le contrat dit de chantier n’est pas envisageable</a:t>
            </a:r>
            <a:endParaRPr lang="fr-FR" sz="2200" b="0" strike="noStrike" spc="-1" dirty="0">
              <a:latin typeface="Arial"/>
            </a:endParaRPr>
          </a:p>
          <a:p>
            <a:pPr marL="457200" indent="-366840">
              <a:lnSpc>
                <a:spcPct val="115000"/>
              </a:lnSpc>
              <a:spcBef>
                <a:spcPts val="1001"/>
              </a:spcBef>
              <a:buClr>
                <a:srgbClr val="37962A"/>
              </a:buClr>
              <a:buFont typeface="Arial"/>
              <a:buChar char="➔"/>
            </a:pPr>
            <a:r>
              <a:rPr lang="fr-FR" sz="2200" b="0" strike="noStrike" spc="-1" dirty="0">
                <a:solidFill>
                  <a:srgbClr val="000000"/>
                </a:solidFill>
                <a:latin typeface="Arial"/>
                <a:ea typeface="Arial"/>
              </a:rPr>
              <a:t>Créer des chaires d’excellence junior (</a:t>
            </a:r>
            <a:r>
              <a:rPr lang="fr-FR" sz="2200" b="1" i="1" strike="noStrike" spc="-1" dirty="0">
                <a:solidFill>
                  <a:srgbClr val="980000"/>
                </a:solidFill>
                <a:latin typeface="Arial"/>
                <a:ea typeface="Arial"/>
              </a:rPr>
              <a:t>tenure-</a:t>
            </a:r>
            <a:r>
              <a:rPr lang="fr-FR" sz="2200" b="1" i="1" strike="noStrike" spc="-1" dirty="0" err="1">
                <a:solidFill>
                  <a:srgbClr val="980000"/>
                </a:solidFill>
                <a:latin typeface="Arial"/>
                <a:ea typeface="Arial"/>
              </a:rPr>
              <a:t>track</a:t>
            </a:r>
            <a:r>
              <a:rPr lang="fr-FR" sz="2200" b="0" strike="noStrike" spc="-1" dirty="0">
                <a:solidFill>
                  <a:srgbClr val="000000"/>
                </a:solidFill>
                <a:latin typeface="Arial"/>
                <a:ea typeface="Arial"/>
              </a:rPr>
              <a:t>) : recrutement précaire au plus près de la thèse puis titularisation à l’issue de la période probatoire (“</a:t>
            </a:r>
            <a:r>
              <a:rPr lang="fr-FR" sz="2200" b="0" i="1" strike="noStrike" spc="-1" dirty="0">
                <a:solidFill>
                  <a:srgbClr val="000000"/>
                </a:solidFill>
                <a:latin typeface="Arial"/>
                <a:ea typeface="Arial"/>
              </a:rPr>
              <a:t>go-</a:t>
            </a:r>
            <a:r>
              <a:rPr lang="fr-FR" sz="2200" b="0" i="1" strike="noStrike" spc="-1" dirty="0" err="1">
                <a:solidFill>
                  <a:srgbClr val="000000"/>
                </a:solidFill>
                <a:latin typeface="Arial"/>
                <a:ea typeface="Arial"/>
              </a:rPr>
              <a:t>nogo</a:t>
            </a:r>
            <a:r>
              <a:rPr lang="fr-FR" sz="2200" b="0" strike="noStrike" spc="-1" dirty="0">
                <a:solidFill>
                  <a:srgbClr val="000000"/>
                </a:solidFill>
                <a:latin typeface="Arial"/>
                <a:ea typeface="Arial"/>
              </a:rPr>
              <a:t>”)</a:t>
            </a:r>
            <a:endParaRPr lang="fr-FR" sz="2200" b="0" strike="noStrike" spc="-1" dirty="0">
              <a:latin typeface="Arial"/>
            </a:endParaRPr>
          </a:p>
          <a:p>
            <a:pPr marL="457200" indent="-366840">
              <a:lnSpc>
                <a:spcPct val="115000"/>
              </a:lnSpc>
              <a:spcBef>
                <a:spcPts val="1001"/>
              </a:spcBef>
              <a:buClr>
                <a:srgbClr val="37962A"/>
              </a:buClr>
              <a:buFont typeface="Arial"/>
              <a:buChar char="➔"/>
            </a:pPr>
            <a:r>
              <a:rPr lang="fr-FR" sz="2200" b="1" strike="noStrike" spc="-1" dirty="0">
                <a:solidFill>
                  <a:srgbClr val="980000"/>
                </a:solidFill>
                <a:latin typeface="Arial"/>
                <a:ea typeface="Arial"/>
              </a:rPr>
              <a:t>Dispense de qualification</a:t>
            </a:r>
            <a:r>
              <a:rPr lang="fr-FR" sz="2200" b="0" strike="noStrike" spc="-1" dirty="0">
                <a:solidFill>
                  <a:srgbClr val="000000"/>
                </a:solidFill>
                <a:latin typeface="Arial"/>
                <a:ea typeface="Arial"/>
              </a:rPr>
              <a:t> (pour t</a:t>
            </a:r>
            <a:r>
              <a:rPr lang="fr-FR" sz="2200" b="0" i="1" strike="noStrike" spc="-1" dirty="0">
                <a:solidFill>
                  <a:srgbClr val="000000"/>
                </a:solidFill>
                <a:latin typeface="Arial"/>
                <a:ea typeface="Arial"/>
              </a:rPr>
              <a:t>enure </a:t>
            </a:r>
            <a:r>
              <a:rPr lang="fr-FR" sz="2200" b="0" i="1" strike="noStrike" spc="-1" dirty="0" err="1">
                <a:solidFill>
                  <a:srgbClr val="000000"/>
                </a:solidFill>
                <a:latin typeface="Arial"/>
                <a:ea typeface="Arial"/>
              </a:rPr>
              <a:t>tracks</a:t>
            </a:r>
            <a:r>
              <a:rPr lang="fr-FR" sz="2200" b="0" strike="noStrike" spc="-1" dirty="0">
                <a:solidFill>
                  <a:srgbClr val="000000"/>
                </a:solidFill>
                <a:latin typeface="Arial"/>
                <a:ea typeface="Arial"/>
              </a:rPr>
              <a:t> et les établissements</a:t>
            </a:r>
            <a:br>
              <a:rPr dirty="0"/>
            </a:br>
            <a:r>
              <a:rPr lang="fr-FR" sz="2200" b="0" strike="noStrike" spc="-1" dirty="0">
                <a:solidFill>
                  <a:srgbClr val="000000"/>
                </a:solidFill>
                <a:latin typeface="Arial"/>
                <a:ea typeface="Arial"/>
              </a:rPr>
              <a:t> I-DEX/I-SITE)</a:t>
            </a:r>
            <a:endParaRPr lang="fr-FR" sz="2200" b="0" strike="noStrike" spc="-1" dirty="0">
              <a:latin typeface="Arial"/>
            </a:endParaRPr>
          </a:p>
          <a:p>
            <a:pPr marL="457200" indent="-366840">
              <a:lnSpc>
                <a:spcPct val="115000"/>
              </a:lnSpc>
              <a:spcBef>
                <a:spcPts val="1001"/>
              </a:spcBef>
              <a:buClr>
                <a:srgbClr val="37962A"/>
              </a:buClr>
              <a:buFont typeface="Arial"/>
              <a:buChar char="➔"/>
            </a:pPr>
            <a:r>
              <a:rPr lang="fr-FR" sz="2200" b="1" strike="noStrike" spc="-1" dirty="0">
                <a:solidFill>
                  <a:srgbClr val="980000"/>
                </a:solidFill>
                <a:latin typeface="Arial"/>
                <a:ea typeface="Arial"/>
              </a:rPr>
              <a:t>“Fusion” corps MCF-PR </a:t>
            </a:r>
            <a:r>
              <a:rPr lang="fr-FR" sz="2200" b="0" strike="noStrike" spc="-1" dirty="0">
                <a:solidFill>
                  <a:srgbClr val="000000"/>
                </a:solidFill>
                <a:latin typeface="Arial"/>
                <a:ea typeface="Arial"/>
              </a:rPr>
              <a:t>: remplacement à terme des MCF par des contractuels</a:t>
            </a:r>
            <a:endParaRPr lang="fr-FR" sz="2200" b="0" strike="noStrike" spc="-1" dirty="0">
              <a:latin typeface="Arial"/>
            </a:endParaRPr>
          </a:p>
          <a:p>
            <a:pPr marL="457200" indent="-366840">
              <a:lnSpc>
                <a:spcPct val="115000"/>
              </a:lnSpc>
              <a:spcBef>
                <a:spcPts val="1001"/>
              </a:spcBef>
              <a:buClr>
                <a:srgbClr val="37962A"/>
              </a:buClr>
              <a:buFont typeface="Arial"/>
              <a:buChar char="➔"/>
            </a:pPr>
            <a:r>
              <a:rPr lang="fr-FR" sz="2200" b="0" strike="noStrike" spc="-1" dirty="0">
                <a:solidFill>
                  <a:srgbClr val="000000"/>
                </a:solidFill>
                <a:latin typeface="Arial"/>
                <a:ea typeface="Arial"/>
              </a:rPr>
              <a:t>Porter la </a:t>
            </a:r>
            <a:r>
              <a:rPr lang="fr-FR" sz="2200" b="0" strike="noStrike" spc="-1" dirty="0" err="1">
                <a:solidFill>
                  <a:srgbClr val="000000"/>
                </a:solidFill>
                <a:latin typeface="Arial"/>
                <a:ea typeface="Arial"/>
              </a:rPr>
              <a:t>rémunération</a:t>
            </a:r>
            <a:r>
              <a:rPr lang="fr-FR" sz="2200" b="0" strike="noStrike" spc="-1" dirty="0">
                <a:solidFill>
                  <a:srgbClr val="000000"/>
                </a:solidFill>
                <a:latin typeface="Arial"/>
                <a:ea typeface="Arial"/>
              </a:rPr>
              <a:t> moyenne au niveau de celle de l’OCDE par une enveloppe indemnitaire supplémentaire</a:t>
            </a:r>
            <a:br>
              <a:rPr dirty="0"/>
            </a:br>
            <a:r>
              <a:rPr lang="fr-FR" sz="2200" b="1" strike="noStrike" spc="-1" dirty="0">
                <a:solidFill>
                  <a:srgbClr val="980000"/>
                </a:solidFill>
                <a:latin typeface="Arial"/>
                <a:ea typeface="DejaVu Sans"/>
              </a:rPr>
              <a:t> </a:t>
            </a:r>
            <a:endParaRPr lang="fr-FR" sz="22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CustomShape 1"/>
          <p:cNvSpPr/>
          <p:nvPr/>
        </p:nvSpPr>
        <p:spPr>
          <a:xfrm>
            <a:off x="0" y="228600"/>
            <a:ext cx="10079280" cy="1062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chorCtr="1"/>
          <a:lstStyle/>
          <a:p>
            <a:pPr algn="ctr">
              <a:lnSpc>
                <a:spcPct val="100000"/>
              </a:lnSpc>
            </a:pPr>
            <a:r>
              <a:rPr lang="fr-FR" sz="4400" b="0" strike="noStrike" spc="-1">
                <a:solidFill>
                  <a:srgbClr val="37962A"/>
                </a:solidFill>
                <a:latin typeface="Arial"/>
                <a:ea typeface="Arial"/>
              </a:rPr>
              <a:t>GT2 : Attractivité des emplois et des carrières scientifiques (2/2)</a:t>
            </a:r>
            <a:endParaRPr lang="fr-FR" sz="4400" b="0" strike="noStrike" spc="-1">
              <a:latin typeface="Arial"/>
            </a:endParaRPr>
          </a:p>
        </p:txBody>
      </p:sp>
      <p:sp>
        <p:nvSpPr>
          <p:cNvPr id="106" name="CustomShape 2"/>
          <p:cNvSpPr/>
          <p:nvPr/>
        </p:nvSpPr>
        <p:spPr>
          <a:xfrm>
            <a:off x="423000" y="1887120"/>
            <a:ext cx="9656280" cy="49320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457200" indent="-379440">
              <a:lnSpc>
                <a:spcPct val="100000"/>
              </a:lnSpc>
              <a:buClr>
                <a:srgbClr val="37962A"/>
              </a:buClr>
              <a:buFont typeface="Arial"/>
              <a:buChar char="➔"/>
            </a:pPr>
            <a:r>
              <a:rPr lang="fr-FR" sz="2400" b="0" strike="noStrike" spc="-1" dirty="0">
                <a:solidFill>
                  <a:srgbClr val="000000"/>
                </a:solidFill>
                <a:latin typeface="Arial"/>
                <a:ea typeface="Arial"/>
              </a:rPr>
              <a:t>Verser un </a:t>
            </a:r>
            <a:r>
              <a:rPr lang="fr-FR" sz="2400" b="1" strike="noStrike" spc="-1" dirty="0">
                <a:solidFill>
                  <a:srgbClr val="980000"/>
                </a:solidFill>
                <a:latin typeface="Arial"/>
                <a:ea typeface="Arial"/>
              </a:rPr>
              <a:t>intéressement collectif en fonction des évaluations</a:t>
            </a:r>
            <a:endParaRPr lang="fr-FR" sz="2400" b="0" strike="noStrike" spc="-1" dirty="0">
              <a:latin typeface="Arial"/>
            </a:endParaRPr>
          </a:p>
          <a:p>
            <a:pPr marL="457200" indent="-379440">
              <a:lnSpc>
                <a:spcPct val="100000"/>
              </a:lnSpc>
              <a:spcBef>
                <a:spcPts val="1001"/>
              </a:spcBef>
              <a:buClr>
                <a:srgbClr val="37962A"/>
              </a:buClr>
              <a:buFont typeface="Arial"/>
              <a:buChar char="➔"/>
            </a:pPr>
            <a:r>
              <a:rPr lang="fr-FR" sz="2400" b="0" strike="noStrike" spc="-1" dirty="0">
                <a:solidFill>
                  <a:srgbClr val="000000"/>
                </a:solidFill>
                <a:latin typeface="Arial"/>
                <a:ea typeface="Arial"/>
              </a:rPr>
              <a:t>Recours accru “aux enseignants non chercheurs” et </a:t>
            </a:r>
            <a:r>
              <a:rPr lang="fr-FR" sz="2400" b="1" strike="noStrike" spc="-1" dirty="0">
                <a:solidFill>
                  <a:srgbClr val="980000"/>
                </a:solidFill>
                <a:latin typeface="Arial"/>
                <a:ea typeface="Arial"/>
              </a:rPr>
              <a:t>participation des chercheurs à l’enseignement</a:t>
            </a:r>
            <a:endParaRPr lang="fr-FR" sz="2400" b="0" strike="noStrike" spc="-1" dirty="0">
              <a:latin typeface="Arial"/>
            </a:endParaRPr>
          </a:p>
          <a:p>
            <a:pPr marL="457200" indent="-379440">
              <a:lnSpc>
                <a:spcPct val="100000"/>
              </a:lnSpc>
              <a:spcBef>
                <a:spcPts val="1001"/>
              </a:spcBef>
              <a:buClr>
                <a:srgbClr val="37962A"/>
              </a:buClr>
              <a:buFont typeface="Arial"/>
              <a:buChar char="➔"/>
            </a:pPr>
            <a:r>
              <a:rPr lang="fr-FR" sz="2400" b="0" strike="noStrike" spc="-1" dirty="0">
                <a:solidFill>
                  <a:srgbClr val="000000"/>
                </a:solidFill>
                <a:latin typeface="Arial"/>
                <a:ea typeface="Arial"/>
              </a:rPr>
              <a:t>Supprimer l’accord des intéressés pour la </a:t>
            </a:r>
            <a:r>
              <a:rPr lang="fr-FR" sz="2400" b="1" strike="noStrike" spc="-1" dirty="0">
                <a:solidFill>
                  <a:srgbClr val="980000"/>
                </a:solidFill>
                <a:latin typeface="Arial"/>
                <a:ea typeface="Arial"/>
              </a:rPr>
              <a:t>modulation des services</a:t>
            </a:r>
            <a:endParaRPr lang="fr-FR" sz="2400" b="0" strike="noStrike" spc="-1" dirty="0">
              <a:latin typeface="Arial"/>
            </a:endParaRPr>
          </a:p>
          <a:p>
            <a:pPr marL="457200" indent="-379440">
              <a:lnSpc>
                <a:spcPct val="100000"/>
              </a:lnSpc>
              <a:spcBef>
                <a:spcPts val="1001"/>
              </a:spcBef>
              <a:buClr>
                <a:srgbClr val="37962A"/>
              </a:buClr>
              <a:buFont typeface="Arial"/>
              <a:buChar char="➔"/>
            </a:pPr>
            <a:r>
              <a:rPr lang="fr-FR" sz="2400" b="0" strike="noStrike" spc="-1" dirty="0">
                <a:solidFill>
                  <a:srgbClr val="000000"/>
                </a:solidFill>
                <a:latin typeface="Arial"/>
                <a:ea typeface="Arial"/>
              </a:rPr>
              <a:t>Abandon du volume horaire de référence (192h TD). Modulation des services sous couvert de </a:t>
            </a:r>
            <a:r>
              <a:rPr lang="fr-FR" sz="2400" b="1" strike="noStrike" spc="-1" dirty="0">
                <a:solidFill>
                  <a:srgbClr val="980000"/>
                </a:solidFill>
                <a:latin typeface="Arial"/>
                <a:ea typeface="Arial"/>
              </a:rPr>
              <a:t>régulation au niveau de l’UFR</a:t>
            </a:r>
            <a:endParaRPr lang="fr-FR" sz="2400" b="0" strike="noStrike" spc="-1" dirty="0">
              <a:latin typeface="Arial"/>
            </a:endParaRPr>
          </a:p>
          <a:p>
            <a:pPr marL="457200" indent="-379440">
              <a:lnSpc>
                <a:spcPct val="100000"/>
              </a:lnSpc>
              <a:spcBef>
                <a:spcPts val="1001"/>
              </a:spcBef>
              <a:buClr>
                <a:srgbClr val="37962A"/>
              </a:buClr>
              <a:buFont typeface="Arial"/>
              <a:buChar char="➔"/>
            </a:pPr>
            <a:r>
              <a:rPr lang="fr-FR" sz="2400" b="0" strike="noStrike" spc="-1" dirty="0">
                <a:solidFill>
                  <a:srgbClr val="000000"/>
                </a:solidFill>
                <a:latin typeface="Arial"/>
                <a:ea typeface="Arial"/>
              </a:rPr>
              <a:t>Évaluer le </a:t>
            </a:r>
            <a:r>
              <a:rPr lang="fr-FR" sz="2400" b="1" strike="noStrike" spc="-1" dirty="0">
                <a:solidFill>
                  <a:srgbClr val="980000"/>
                </a:solidFill>
                <a:latin typeface="Arial"/>
                <a:ea typeface="Arial"/>
              </a:rPr>
              <a:t>service</a:t>
            </a:r>
            <a:r>
              <a:rPr lang="fr-FR" sz="2400" b="0" strike="noStrike" spc="-1" dirty="0">
                <a:solidFill>
                  <a:srgbClr val="000000"/>
                </a:solidFill>
                <a:latin typeface="Arial"/>
                <a:ea typeface="Arial"/>
              </a:rPr>
              <a:t> non plus en volume horaire mais </a:t>
            </a:r>
            <a:r>
              <a:rPr lang="fr-FR" sz="2400" b="1" strike="noStrike" spc="-1" dirty="0">
                <a:solidFill>
                  <a:srgbClr val="980000"/>
                </a:solidFill>
                <a:latin typeface="Arial"/>
                <a:ea typeface="Arial"/>
              </a:rPr>
              <a:t>en crédits ECTS</a:t>
            </a:r>
            <a:endParaRPr lang="fr-FR" sz="2400" b="0" strike="noStrike" spc="-1" dirty="0">
              <a:latin typeface="Arial"/>
            </a:endParaRPr>
          </a:p>
          <a:p>
            <a:pPr marL="457200" indent="-379440">
              <a:lnSpc>
                <a:spcPct val="100000"/>
              </a:lnSpc>
              <a:spcBef>
                <a:spcPts val="1001"/>
              </a:spcBef>
              <a:buClr>
                <a:srgbClr val="37962A"/>
              </a:buClr>
              <a:buFont typeface="Arial"/>
              <a:buChar char="➔"/>
            </a:pPr>
            <a:r>
              <a:rPr lang="fr-FR" sz="2400" b="0" strike="noStrike" spc="-1" dirty="0">
                <a:solidFill>
                  <a:srgbClr val="000000"/>
                </a:solidFill>
                <a:latin typeface="Arial"/>
                <a:ea typeface="Arial"/>
              </a:rPr>
              <a:t>Limiter voire </a:t>
            </a:r>
            <a:r>
              <a:rPr lang="fr-FR" sz="2400" b="1" strike="noStrike" spc="-1" dirty="0">
                <a:solidFill>
                  <a:srgbClr val="980000"/>
                </a:solidFill>
                <a:latin typeface="Arial"/>
                <a:ea typeface="Arial"/>
              </a:rPr>
              <a:t>interdire l’</a:t>
            </a:r>
            <a:r>
              <a:rPr lang="fr-FR" sz="2400" b="1" strike="noStrike" spc="-1" dirty="0" err="1">
                <a:solidFill>
                  <a:srgbClr val="980000"/>
                </a:solidFill>
                <a:latin typeface="Arial"/>
                <a:ea typeface="Arial"/>
              </a:rPr>
              <a:t>endo</a:t>
            </a:r>
            <a:r>
              <a:rPr lang="fr-FR" sz="2400" b="1" strike="noStrike" spc="-1" dirty="0">
                <a:solidFill>
                  <a:srgbClr val="980000"/>
                </a:solidFill>
                <a:latin typeface="Arial"/>
                <a:ea typeface="Arial"/>
              </a:rPr>
              <a:t>-recrutement</a:t>
            </a:r>
            <a:r>
              <a:rPr lang="fr-FR" sz="2400" b="0" strike="noStrike" spc="-1" dirty="0">
                <a:solidFill>
                  <a:srgbClr val="000000"/>
                </a:solidFill>
                <a:latin typeface="Arial"/>
                <a:ea typeface="Arial"/>
              </a:rPr>
              <a:t> ou </a:t>
            </a:r>
            <a:r>
              <a:rPr lang="fr-FR" sz="2400" b="1" strike="noStrike" spc="-1" dirty="0">
                <a:solidFill>
                  <a:srgbClr val="980000"/>
                </a:solidFill>
                <a:latin typeface="Arial"/>
                <a:ea typeface="Arial"/>
              </a:rPr>
              <a:t>l’</a:t>
            </a:r>
            <a:r>
              <a:rPr lang="fr-FR" sz="2400" b="1" strike="noStrike" spc="-1" dirty="0" err="1">
                <a:solidFill>
                  <a:srgbClr val="980000"/>
                </a:solidFill>
                <a:latin typeface="Arial"/>
                <a:ea typeface="Arial"/>
              </a:rPr>
              <a:t>endo</a:t>
            </a:r>
            <a:r>
              <a:rPr lang="fr-FR" sz="2400" b="1" strike="noStrike" spc="-1" dirty="0">
                <a:solidFill>
                  <a:srgbClr val="980000"/>
                </a:solidFill>
                <a:latin typeface="Arial"/>
                <a:ea typeface="Arial"/>
              </a:rPr>
              <a:t>-promotion</a:t>
            </a:r>
            <a:endParaRPr lang="fr-FR" sz="2400" b="0" strike="noStrike" spc="-1" dirty="0">
              <a:latin typeface="Arial"/>
            </a:endParaRPr>
          </a:p>
          <a:p>
            <a:pPr marL="457200" indent="-379440">
              <a:lnSpc>
                <a:spcPct val="100000"/>
              </a:lnSpc>
              <a:spcBef>
                <a:spcPts val="1001"/>
              </a:spcBef>
              <a:buClr>
                <a:srgbClr val="37962A"/>
              </a:buClr>
              <a:buFont typeface="Arial"/>
              <a:buChar char="➔"/>
            </a:pPr>
            <a:r>
              <a:rPr lang="fr-FR" sz="2400" b="0" strike="noStrike" spc="-1" dirty="0">
                <a:solidFill>
                  <a:srgbClr val="000000"/>
                </a:solidFill>
                <a:latin typeface="Arial"/>
                <a:ea typeface="Arial"/>
              </a:rPr>
              <a:t>Créer une </a:t>
            </a:r>
            <a:r>
              <a:rPr lang="fr-FR" sz="2400" b="1" strike="noStrike" spc="-1" dirty="0">
                <a:solidFill>
                  <a:srgbClr val="980000"/>
                </a:solidFill>
                <a:latin typeface="Arial"/>
                <a:ea typeface="Arial"/>
              </a:rPr>
              <a:t>Ecole de Management de la Recherche</a:t>
            </a:r>
            <a:endParaRPr lang="fr-FR" sz="24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CustomShape 1"/>
          <p:cNvSpPr/>
          <p:nvPr/>
        </p:nvSpPr>
        <p:spPr>
          <a:xfrm>
            <a:off x="0" y="228600"/>
            <a:ext cx="10079640" cy="1063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chorCtr="1"/>
          <a:lstStyle/>
          <a:p>
            <a:pPr algn="ctr">
              <a:lnSpc>
                <a:spcPct val="100000"/>
              </a:lnSpc>
            </a:pPr>
            <a:r>
              <a:rPr lang="fr-FR" sz="4400" b="0" strike="noStrike" spc="-1">
                <a:solidFill>
                  <a:srgbClr val="37962A"/>
                </a:solidFill>
                <a:latin typeface="Arial"/>
                <a:ea typeface="Arial"/>
              </a:rPr>
              <a:t>GT3 : Partenariats et innovation (1/2)</a:t>
            </a:r>
            <a:endParaRPr lang="fr-FR" sz="4400" b="0" strike="noStrike" spc="-1">
              <a:latin typeface="Arial"/>
            </a:endParaRPr>
          </a:p>
          <a:p>
            <a:pPr algn="ctr">
              <a:lnSpc>
                <a:spcPct val="100000"/>
              </a:lnSpc>
            </a:pPr>
            <a:endParaRPr lang="fr-FR" sz="4400" b="0" strike="noStrike" spc="-1">
              <a:latin typeface="Arial"/>
            </a:endParaRPr>
          </a:p>
        </p:txBody>
      </p:sp>
      <p:sp>
        <p:nvSpPr>
          <p:cNvPr id="108" name="CustomShape 2"/>
          <p:cNvSpPr/>
          <p:nvPr/>
        </p:nvSpPr>
        <p:spPr>
          <a:xfrm>
            <a:off x="0" y="1419120"/>
            <a:ext cx="10079640" cy="56170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457200" indent="-379800">
              <a:lnSpc>
                <a:spcPct val="100000"/>
              </a:lnSpc>
              <a:spcBef>
                <a:spcPts val="1001"/>
              </a:spcBef>
              <a:buClr>
                <a:srgbClr val="37962A"/>
              </a:buClr>
              <a:buFont typeface="Arial"/>
              <a:buChar char="➔"/>
            </a:pPr>
            <a:r>
              <a:rPr lang="fr-FR" sz="2400" b="0" strike="noStrike" spc="-1" dirty="0">
                <a:solidFill>
                  <a:srgbClr val="000000"/>
                </a:solidFill>
                <a:latin typeface="Arial"/>
                <a:ea typeface="Arial"/>
              </a:rPr>
              <a:t>Incarner l’innovation dans </a:t>
            </a:r>
            <a:r>
              <a:rPr lang="fr-FR" sz="2400" b="1" strike="noStrike" spc="-1" dirty="0">
                <a:solidFill>
                  <a:srgbClr val="980000"/>
                </a:solidFill>
                <a:latin typeface="Arial"/>
                <a:ea typeface="Arial"/>
              </a:rPr>
              <a:t>5-7 grands défis pilotés</a:t>
            </a:r>
            <a:r>
              <a:rPr lang="fr-FR" sz="2400" b="0" strike="noStrike" spc="-1" dirty="0">
                <a:solidFill>
                  <a:srgbClr val="000000"/>
                </a:solidFill>
                <a:latin typeface="Arial"/>
                <a:ea typeface="Arial"/>
              </a:rPr>
              <a:t> par un secrétariat d’état (MESRI ou MINEFI) et une agence de moyen (l’ANR ?)</a:t>
            </a:r>
            <a:endParaRPr lang="fr-FR" sz="2400" b="0" strike="noStrike" spc="-1" dirty="0">
              <a:latin typeface="Arial"/>
            </a:endParaRPr>
          </a:p>
          <a:p>
            <a:pPr marL="457200" indent="-379800">
              <a:lnSpc>
                <a:spcPct val="100000"/>
              </a:lnSpc>
              <a:spcBef>
                <a:spcPts val="1001"/>
              </a:spcBef>
              <a:buClr>
                <a:srgbClr val="37962A"/>
              </a:buClr>
              <a:buFont typeface="Arial"/>
              <a:buChar char="➔"/>
            </a:pPr>
            <a:r>
              <a:rPr lang="fr-FR" sz="2400" b="1" strike="noStrike" spc="-1" dirty="0">
                <a:solidFill>
                  <a:srgbClr val="980000"/>
                </a:solidFill>
                <a:latin typeface="Arial"/>
                <a:ea typeface="Arial"/>
              </a:rPr>
              <a:t>Faire profiter les entreprises privées</a:t>
            </a:r>
            <a:r>
              <a:rPr lang="fr-FR" sz="2400" b="0" strike="noStrike" spc="-1" dirty="0">
                <a:solidFill>
                  <a:srgbClr val="000000"/>
                </a:solidFill>
                <a:latin typeface="Arial"/>
                <a:ea typeface="Arial"/>
              </a:rPr>
              <a:t> de la force de recherche publique</a:t>
            </a:r>
            <a:endParaRPr lang="fr-FR" sz="2400" b="0" strike="noStrike" spc="-1" dirty="0">
              <a:latin typeface="Arial"/>
            </a:endParaRPr>
          </a:p>
          <a:p>
            <a:pPr marL="457200" indent="-379800">
              <a:lnSpc>
                <a:spcPct val="100000"/>
              </a:lnSpc>
              <a:spcBef>
                <a:spcPts val="1001"/>
              </a:spcBef>
              <a:buClr>
                <a:srgbClr val="37962A"/>
              </a:buClr>
              <a:buFont typeface="Arial"/>
              <a:buChar char="➔"/>
            </a:pPr>
            <a:r>
              <a:rPr lang="fr-FR" sz="2400" b="1" strike="noStrike" spc="-1" dirty="0">
                <a:solidFill>
                  <a:srgbClr val="980000"/>
                </a:solidFill>
                <a:latin typeface="Arial"/>
                <a:ea typeface="Arial"/>
              </a:rPr>
              <a:t>Exposer</a:t>
            </a:r>
            <a:r>
              <a:rPr lang="fr-FR" sz="2400" b="0" strike="noStrike" spc="-1" dirty="0">
                <a:solidFill>
                  <a:srgbClr val="000000"/>
                </a:solidFill>
                <a:latin typeface="Arial"/>
                <a:ea typeface="Arial"/>
              </a:rPr>
              <a:t> (sic) </a:t>
            </a:r>
            <a:r>
              <a:rPr lang="fr-FR" sz="2400" b="1" strike="noStrike" spc="-1" dirty="0">
                <a:solidFill>
                  <a:srgbClr val="980000"/>
                </a:solidFill>
                <a:latin typeface="Arial"/>
                <a:ea typeface="Arial"/>
              </a:rPr>
              <a:t>les doctorants au monde de l’entreprise</a:t>
            </a:r>
            <a:r>
              <a:rPr lang="fr-FR" sz="2400" b="0" strike="noStrike" spc="-1" dirty="0">
                <a:solidFill>
                  <a:srgbClr val="000000"/>
                </a:solidFill>
                <a:latin typeface="Arial"/>
                <a:ea typeface="Arial"/>
              </a:rPr>
              <a:t> (stages et formations)</a:t>
            </a:r>
            <a:endParaRPr lang="fr-FR" sz="2400" b="0" strike="noStrike" spc="-1" dirty="0">
              <a:latin typeface="Arial"/>
            </a:endParaRPr>
          </a:p>
          <a:p>
            <a:pPr marL="457200" indent="-379800">
              <a:lnSpc>
                <a:spcPct val="100000"/>
              </a:lnSpc>
              <a:spcBef>
                <a:spcPts val="1001"/>
              </a:spcBef>
              <a:buClr>
                <a:srgbClr val="37962A"/>
              </a:buClr>
              <a:buFont typeface="Arial"/>
              <a:buChar char="➔"/>
            </a:pPr>
            <a:r>
              <a:rPr lang="fr-FR" sz="2400" b="0" strike="noStrike" spc="-1" dirty="0">
                <a:solidFill>
                  <a:srgbClr val="000000"/>
                </a:solidFill>
                <a:latin typeface="Arial"/>
                <a:ea typeface="Arial"/>
              </a:rPr>
              <a:t>Créer </a:t>
            </a:r>
            <a:r>
              <a:rPr lang="fr-FR" sz="2400" b="1" strike="noStrike" spc="-1" dirty="0">
                <a:solidFill>
                  <a:srgbClr val="980000"/>
                </a:solidFill>
                <a:latin typeface="Arial"/>
                <a:ea typeface="Arial"/>
              </a:rPr>
              <a:t>une voie spécifique pour intégrer l’IUF</a:t>
            </a:r>
            <a:endParaRPr lang="fr-FR" sz="2400" b="0" strike="noStrike" spc="-1" dirty="0">
              <a:latin typeface="Arial"/>
            </a:endParaRPr>
          </a:p>
          <a:p>
            <a:pPr marL="457200" indent="-379800">
              <a:lnSpc>
                <a:spcPct val="100000"/>
              </a:lnSpc>
              <a:spcBef>
                <a:spcPts val="1001"/>
              </a:spcBef>
              <a:buClr>
                <a:srgbClr val="37962A"/>
              </a:buClr>
              <a:buFont typeface="Arial"/>
              <a:buChar char="➔"/>
            </a:pPr>
            <a:r>
              <a:rPr lang="fr-FR" sz="2400" b="1" strike="noStrike" spc="-1" dirty="0">
                <a:solidFill>
                  <a:srgbClr val="980000"/>
                </a:solidFill>
                <a:latin typeface="Arial"/>
                <a:ea typeface="Arial"/>
              </a:rPr>
              <a:t>Financer avec des primes</a:t>
            </a:r>
            <a:r>
              <a:rPr lang="fr-FR" sz="2400" b="0" strike="noStrike" spc="-1" dirty="0">
                <a:solidFill>
                  <a:srgbClr val="000000"/>
                </a:solidFill>
                <a:latin typeface="Arial"/>
                <a:ea typeface="Arial"/>
              </a:rPr>
              <a:t> </a:t>
            </a:r>
            <a:endParaRPr lang="fr-FR" sz="2400" b="0" strike="noStrike" spc="-1" dirty="0">
              <a:latin typeface="Arial"/>
            </a:endParaRPr>
          </a:p>
          <a:p>
            <a:pPr marL="914400" lvl="1" indent="-379800">
              <a:lnSpc>
                <a:spcPct val="100000"/>
              </a:lnSpc>
              <a:spcBef>
                <a:spcPts val="1001"/>
              </a:spcBef>
              <a:buClr>
                <a:srgbClr val="000000"/>
              </a:buClr>
              <a:buFont typeface="Arial"/>
              <a:buChar char="◆"/>
            </a:pPr>
            <a:r>
              <a:rPr lang="fr-FR" sz="2400" b="0" strike="noStrike" spc="-1" dirty="0">
                <a:solidFill>
                  <a:srgbClr val="000000"/>
                </a:solidFill>
                <a:latin typeface="Arial"/>
                <a:ea typeface="Arial"/>
              </a:rPr>
              <a:t>aux ED en fonction de leur taux d’insertion professionnel, </a:t>
            </a:r>
            <a:endParaRPr lang="fr-FR" sz="2400" b="0" strike="noStrike" spc="-1" dirty="0">
              <a:latin typeface="Arial"/>
            </a:endParaRPr>
          </a:p>
          <a:p>
            <a:pPr marL="914400" lvl="1" indent="-379800">
              <a:lnSpc>
                <a:spcPct val="100000"/>
              </a:lnSpc>
              <a:spcBef>
                <a:spcPts val="1001"/>
              </a:spcBef>
              <a:buClr>
                <a:srgbClr val="000000"/>
              </a:buClr>
              <a:buFont typeface="Arial"/>
              <a:buChar char="◆"/>
            </a:pPr>
            <a:r>
              <a:rPr lang="fr-FR" sz="2400" b="0" strike="noStrike" spc="-1" dirty="0">
                <a:solidFill>
                  <a:srgbClr val="000000"/>
                </a:solidFill>
                <a:latin typeface="Arial"/>
                <a:ea typeface="Arial"/>
              </a:rPr>
              <a:t>de partenariat pour les C et EC</a:t>
            </a:r>
            <a:endParaRPr lang="fr-FR" sz="24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187</TotalTime>
  <Words>3101</Words>
  <Application>Microsoft Macintosh PowerPoint</Application>
  <PresentationFormat>Personnalisé</PresentationFormat>
  <Paragraphs>175</Paragraphs>
  <Slides>16</Slides>
  <Notes>15</Notes>
  <HiddenSlides>3</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16</vt:i4>
      </vt:variant>
    </vt:vector>
  </HeadingPairs>
  <TitlesOfParts>
    <vt:vector size="26" baseType="lpstr">
      <vt:lpstr>Arial</vt:lpstr>
      <vt:lpstr>Arial Narrow</vt:lpstr>
      <vt:lpstr>DejaVu Sans</vt:lpstr>
      <vt:lpstr>Noto Sans CJK SC</vt:lpstr>
      <vt:lpstr>Noto Sans Symbols</vt:lpstr>
      <vt:lpstr>Symbol</vt:lpstr>
      <vt:lpstr>Times New Roman</vt:lpstr>
      <vt:lpstr>Wingdings</vt:lpstr>
      <vt:lpstr>Office Theme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
  <dc:description/>
  <cp:lastModifiedBy>Philippe</cp:lastModifiedBy>
  <cp:revision>29</cp:revision>
  <dcterms:modified xsi:type="dcterms:W3CDTF">2020-01-30T18:44:02Z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3</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15</vt:i4>
  </property>
  <property fmtid="{D5CDD505-2E9C-101B-9397-08002B2CF9AE}" pid="8" name="PresentationFormat">
    <vt:lpwstr>Personnalisé</vt:lpwstr>
  </property>
  <property fmtid="{D5CDD505-2E9C-101B-9397-08002B2CF9AE}" pid="9" name="ScaleCrop">
    <vt:bool>false</vt:bool>
  </property>
  <property fmtid="{D5CDD505-2E9C-101B-9397-08002B2CF9AE}" pid="10" name="ShareDoc">
    <vt:bool>false</vt:bool>
  </property>
  <property fmtid="{D5CDD505-2E9C-101B-9397-08002B2CF9AE}" pid="11" name="Slides">
    <vt:i4>16</vt:i4>
  </property>
</Properties>
</file>