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Slides/_rels/notesSlide32.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4.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20.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_rels/slide30.xml.rels" ContentType="application/vnd.openxmlformats-package.relationships+xml"/>
  <Override PartName="/ppt/slides/_rels/slide2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15.png" ContentType="image/png"/>
  <Override PartName="/ppt/media/image14.png" ContentType="image/png"/>
  <Override PartName="/ppt/media/image13.png" ContentType="image/png"/>
  <Override PartName="/ppt/media/image12.png" ContentType="image/png"/>
  <Override PartName="/ppt/media/image10.png" ContentType="image/png"/>
  <Override PartName="/ppt/media/image9.png" ContentType="image/png"/>
  <Override PartName="/ppt/media/image8.png" ContentType="image/png"/>
  <Override PartName="/ppt/media/image7.png" ContentType="image/png"/>
  <Override PartName="/ppt/media/image4.png" ContentType="image/png"/>
  <Override PartName="/ppt/media/image11.jpeg" ContentType="image/jpeg"/>
  <Override PartName="/ppt/media/image5.jpeg" ContentType="image/jpeg"/>
  <Override PartName="/ppt/media/image16.png" ContentType="image/png"/>
  <Override PartName="/ppt/media/image3.jpeg" ContentType="image/jpeg"/>
  <Override PartName="/ppt/media/image2.png" ContentType="image/png"/>
  <Override PartName="/ppt/media/image6.png" ContentType="image/png"/>
  <Override PartName="/ppt/media/image1.jpeg" ContentType="image/jpeg"/>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Arial"/>
              </a:rPr>
              <a:t>Cliquez pour déplacer la diapo</a:t>
            </a:r>
            <a:endParaRPr b="0" lang="fr-FR" sz="1800" spc="-1" strike="noStrike">
              <a:solidFill>
                <a:srgbClr val="000000"/>
              </a:solidFill>
              <a:latin typeface="Arial"/>
            </a:endParaRPr>
          </a:p>
        </p:txBody>
      </p:sp>
      <p:sp>
        <p:nvSpPr>
          <p:cNvPr id="127"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28"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129"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130"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13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8151248-82FC-4EAC-9A83-E7FC6CCF751B}"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hyperlink" Target="https://droit-finances.commentcamarche.com/faq/37942-point-d-indice-2019-du-salaire-des-fonctionnaires" TargetMode="External"/><Relationship Id="rId2" Type="http://schemas.openxmlformats.org/officeDocument/2006/relationships/slide" Target="../slides/slide25.xml"/><Relationship Id="rId3"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hyperlink" Target="http://blog.educpros.fr/guillaume-miquelard-et-paul-francois/2016/08/16/lagence-nationale-de-la-recherche-anr/" TargetMode="External"/><Relationship Id="rId2" Type="http://schemas.openxmlformats.org/officeDocument/2006/relationships/hyperlink" Target="https://kva.screen9.tv/media/h2H7n_lIwyW6pyhZauCImg/how-erc-changed-the-european-research-landscape" TargetMode="External"/><Relationship Id="rId3" Type="http://schemas.openxmlformats.org/officeDocument/2006/relationships/hyperlink" Target="https://education.newstank.fr/fr/thinkER2020/program/168343/loi-recherche-enfin-lumiere.html" TargetMode="External"/><Relationship Id="rId4" Type="http://schemas.openxmlformats.org/officeDocument/2006/relationships/slide" Target="../slides/slide3.xml"/><Relationship Id="rId5"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278960" y="10157400"/>
            <a:ext cx="3279240" cy="532800"/>
          </a:xfrm>
          <a:prstGeom prst="rect">
            <a:avLst/>
          </a:prstGeom>
          <a:noFill/>
          <a:ln>
            <a:noFill/>
          </a:ln>
        </p:spPr>
        <p:style>
          <a:lnRef idx="0"/>
          <a:fillRef idx="0"/>
          <a:effectRef idx="0"/>
          <a:fontRef idx="minor"/>
        </p:style>
      </p:sp>
      <p:sp>
        <p:nvSpPr>
          <p:cNvPr id="219" name="PlaceHolder 2"/>
          <p:cNvSpPr>
            <a:spLocks noGrp="1"/>
          </p:cNvSpPr>
          <p:nvPr>
            <p:ph type="sldImg"/>
          </p:nvPr>
        </p:nvSpPr>
        <p:spPr>
          <a:xfrm>
            <a:off x="1108080" y="812880"/>
            <a:ext cx="5341680" cy="4006440"/>
          </a:xfrm>
          <a:prstGeom prst="rect">
            <a:avLst/>
          </a:prstGeom>
        </p:spPr>
      </p:sp>
      <p:sp>
        <p:nvSpPr>
          <p:cNvPr id="220" name="PlaceHolder 3"/>
          <p:cNvSpPr>
            <a:spLocks noGrp="1"/>
          </p:cNvSpPr>
          <p:nvPr>
            <p:ph type="body"/>
          </p:nvPr>
        </p:nvSpPr>
        <p:spPr>
          <a:xfrm>
            <a:off x="756000" y="5078520"/>
            <a:ext cx="6046200" cy="4809600"/>
          </a:xfrm>
          <a:prstGeom prst="rect">
            <a:avLst/>
          </a:prstGeom>
        </p:spPr>
        <p:txBody>
          <a:bodyPr lIns="0" rIns="0" tIns="0" bIns="0">
            <a:noAutofit/>
          </a:bodyPr>
          <a:p>
            <a:endParaRPr b="0" lang="fr-FR"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1106640" y="812880"/>
            <a:ext cx="5346360" cy="4008240"/>
          </a:xfrm>
          <a:prstGeom prst="rect">
            <a:avLst/>
          </a:prstGeom>
        </p:spPr>
      </p:sp>
      <p:sp>
        <p:nvSpPr>
          <p:cNvPr id="246"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47"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5EFBB368-8B33-4E27-B2FD-FC2CE9510937}" type="slidenum">
              <a:rPr b="0" lang="fr-FR" sz="1800" spc="-1" strike="noStrike">
                <a:solidFill>
                  <a:srgbClr val="000000"/>
                </a:solidFill>
                <a:latin typeface="Times New Roman"/>
                <a:ea typeface="Times New Roman"/>
              </a:rPr>
              <a:t>&lt;numéro&gt;</a:t>
            </a:fld>
            <a:endParaRPr b="0" lang="fr-FR" sz="18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1106640" y="812880"/>
            <a:ext cx="5346360" cy="4008240"/>
          </a:xfrm>
          <a:prstGeom prst="rect">
            <a:avLst/>
          </a:prstGeom>
        </p:spPr>
      </p:sp>
      <p:sp>
        <p:nvSpPr>
          <p:cNvPr id="249"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50"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8A02A76C-1C5A-43BB-91C8-B2B5C40F8B6A}"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1106640" y="812880"/>
            <a:ext cx="5346360" cy="4008240"/>
          </a:xfrm>
          <a:prstGeom prst="rect">
            <a:avLst/>
          </a:prstGeom>
        </p:spPr>
      </p:sp>
      <p:sp>
        <p:nvSpPr>
          <p:cNvPr id="252"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53"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A72161AE-814E-482D-A8D7-9259FE5A48CA}"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Img"/>
          </p:nvPr>
        </p:nvSpPr>
        <p:spPr>
          <a:xfrm>
            <a:off x="1106640" y="812880"/>
            <a:ext cx="5346360" cy="4008240"/>
          </a:xfrm>
          <a:prstGeom prst="rect">
            <a:avLst/>
          </a:prstGeom>
        </p:spPr>
      </p:sp>
      <p:sp>
        <p:nvSpPr>
          <p:cNvPr id="255"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56"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57E32AC0-332F-488E-B70A-E3E634700E27}"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1108080" y="812880"/>
            <a:ext cx="5341680" cy="4006440"/>
          </a:xfrm>
          <a:prstGeom prst="rect">
            <a:avLst/>
          </a:prstGeom>
        </p:spPr>
      </p:sp>
      <p:sp>
        <p:nvSpPr>
          <p:cNvPr id="258" name="PlaceHolder 2"/>
          <p:cNvSpPr>
            <a:spLocks noGrp="1"/>
          </p:cNvSpPr>
          <p:nvPr>
            <p:ph type="body"/>
          </p:nvPr>
        </p:nvSpPr>
        <p:spPr>
          <a:xfrm>
            <a:off x="756000" y="5078520"/>
            <a:ext cx="6045840" cy="4809240"/>
          </a:xfrm>
          <a:prstGeom prst="rect">
            <a:avLst/>
          </a:prstGeom>
        </p:spPr>
        <p:txBody>
          <a:bodyPr lIns="0" rIns="0" tIns="0" bIns="0">
            <a:noAutofit/>
          </a:bodyPr>
          <a:p>
            <a:pPr marL="216000" indent="-215280">
              <a:lnSpc>
                <a:spcPct val="115000"/>
              </a:lnSpc>
            </a:pPr>
            <a:r>
              <a:rPr b="0" lang="fr-FR" sz="1400" spc="-1" strike="noStrike">
                <a:solidFill>
                  <a:srgbClr val="000000"/>
                </a:solidFill>
                <a:latin typeface="Arial"/>
                <a:ea typeface="Arial"/>
              </a:rPr>
              <a:t>Des propositions de réforme de nos statuts contenues dans le deuxième rapport qui suscitent le plus d’inquiétudes</a:t>
            </a:r>
            <a:endParaRPr b="0" lang="fr-FR" sz="1400" spc="-1" strike="noStrike">
              <a:latin typeface="Arial"/>
            </a:endParaRPr>
          </a:p>
          <a:p>
            <a:pPr marL="216000" indent="-215280">
              <a:lnSpc>
                <a:spcPct val="115000"/>
              </a:lnSpc>
            </a:pPr>
            <a:r>
              <a:rPr b="0" lang="fr-FR" sz="1400" spc="-1" strike="noStrike">
                <a:solidFill>
                  <a:srgbClr val="000000"/>
                </a:solidFill>
                <a:latin typeface="Arial"/>
                <a:ea typeface="Arial"/>
              </a:rPr>
              <a:t>-Créer d’un CDI de mission scientifique (p35). Le contrat de chantier instauré par la loi FP de 2019 est limité en durée maximum à 6 ans (sinon CDIsation) ; Appellation trompeuse : ici ce n’est pas un I pour Indéterminée, il y a aura une fin !</a:t>
            </a:r>
            <a:endParaRPr b="0" lang="fr-FR" sz="1400" spc="-1" strike="noStrike">
              <a:latin typeface="Arial"/>
            </a:endParaRPr>
          </a:p>
          <a:p>
            <a:pPr marL="216000" indent="-215280">
              <a:lnSpc>
                <a:spcPct val="115000"/>
              </a:lnSpc>
            </a:pPr>
            <a:r>
              <a:rPr b="0" lang="fr-FR" sz="1400" spc="-1" strike="noStrike">
                <a:solidFill>
                  <a:srgbClr val="000000"/>
                </a:solidFill>
                <a:latin typeface="Arial"/>
                <a:ea typeface="Arial"/>
              </a:rPr>
              <a:t>-Porter la rémunération moyenne au niveau de la moyenne OCDE par des primes ciblées sur 1/3 des meilleurs : p.35</a:t>
            </a:r>
            <a:endParaRPr b="0" lang="fr-FR" sz="1400" spc="-1" strike="noStrike">
              <a:latin typeface="Arial"/>
            </a:endParaRPr>
          </a:p>
          <a:p>
            <a:pPr marL="216000" indent="-215280">
              <a:lnSpc>
                <a:spcPct val="115000"/>
              </a:lnSpc>
            </a:pPr>
            <a:r>
              <a:rPr b="0" lang="fr-FR" sz="1400" spc="-1" strike="noStrike">
                <a:solidFill>
                  <a:srgbClr val="000000"/>
                </a:solidFill>
                <a:latin typeface="Arial"/>
                <a:ea typeface="Arial"/>
              </a:rPr>
              <a:t>“</a:t>
            </a:r>
            <a:r>
              <a:rPr b="0" lang="fr-FR" sz="1400" spc="-1" strike="noStrike">
                <a:solidFill>
                  <a:srgbClr val="000000"/>
                </a:solidFill>
                <a:latin typeface="Arial"/>
                <a:ea typeface="Arial"/>
              </a:rPr>
              <a:t>Un équilibre entre une revalorisation pour tous et une revalorisation plus ciblée”</a:t>
            </a:r>
            <a:br/>
            <a:r>
              <a:rPr b="0" lang="fr-FR" sz="1400" spc="-1" strike="noStrike">
                <a:solidFill>
                  <a:srgbClr val="980000"/>
                </a:solidFill>
                <a:latin typeface="Arial"/>
                <a:ea typeface="Arial"/>
              </a:rPr>
              <a:t>“Le groupe propose ainsi de consacrer deux tiers de l’enveloppe indemnitaire supplémentaire à la revalorisation de ce socle.”</a:t>
            </a:r>
            <a:endParaRPr b="0" lang="fr-FR" sz="1400" spc="-1" strike="noStrike">
              <a:latin typeface="Arial"/>
            </a:endParaRPr>
          </a:p>
          <a:p>
            <a:pPr marL="216000" indent="-215280">
              <a:lnSpc>
                <a:spcPct val="100000"/>
              </a:lnSpc>
            </a:pPr>
            <a:endParaRPr b="0" lang="fr-FR" sz="1400" spc="-1" strike="noStrike">
              <a:latin typeface="Arial"/>
            </a:endParaRPr>
          </a:p>
        </p:txBody>
      </p:sp>
      <p:sp>
        <p:nvSpPr>
          <p:cNvPr id="259" name="CustomShape 3"/>
          <p:cNvSpPr/>
          <p:nvPr/>
        </p:nvSpPr>
        <p:spPr>
          <a:xfrm>
            <a:off x="4278960" y="10157400"/>
            <a:ext cx="3278880" cy="53244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1108080" y="812880"/>
            <a:ext cx="5341680" cy="4006440"/>
          </a:xfrm>
          <a:prstGeom prst="rect">
            <a:avLst/>
          </a:prstGeom>
        </p:spPr>
      </p:sp>
      <p:sp>
        <p:nvSpPr>
          <p:cNvPr id="261" name="PlaceHolder 2"/>
          <p:cNvSpPr>
            <a:spLocks noGrp="1"/>
          </p:cNvSpPr>
          <p:nvPr>
            <p:ph type="body"/>
          </p:nvPr>
        </p:nvSpPr>
        <p:spPr>
          <a:xfrm>
            <a:off x="756000" y="5078520"/>
            <a:ext cx="6045840" cy="4809240"/>
          </a:xfrm>
          <a:prstGeom prst="rect">
            <a:avLst/>
          </a:prstGeom>
        </p:spPr>
        <p:txBody>
          <a:bodyPr lIns="0" rIns="0" tIns="0" bIns="0">
            <a:noAutofit/>
          </a:bodyPr>
          <a:p>
            <a:pPr marL="216000" indent="-215280">
              <a:lnSpc>
                <a:spcPct val="100000"/>
              </a:lnSpc>
            </a:pPr>
            <a:r>
              <a:rPr b="0" lang="fr-FR" sz="1400" spc="-1" strike="noStrike">
                <a:latin typeface="Arial"/>
              </a:rPr>
              <a:t>Commentaires</a:t>
            </a:r>
            <a:endParaRPr b="0" lang="fr-FR" sz="1400" spc="-1" strike="noStrike">
              <a:latin typeface="Arial"/>
            </a:endParaRPr>
          </a:p>
          <a:p>
            <a:pPr marL="216000" indent="-215280">
              <a:lnSpc>
                <a:spcPct val="100000"/>
              </a:lnSpc>
            </a:pPr>
            <a:r>
              <a:rPr b="0" lang="fr-FR" sz="1400" spc="-1" strike="noStrike">
                <a:latin typeface="Arial"/>
              </a:rPr>
              <a:t>-P.43 </a:t>
            </a:r>
            <a:r>
              <a:rPr b="0" lang="fr-FR" sz="1400" spc="-1" strike="noStrike">
                <a:solidFill>
                  <a:srgbClr val="000000"/>
                </a:solidFill>
                <a:latin typeface="Arial"/>
              </a:rPr>
              <a:t>“aux enseignants non chercheurs”  = PRAG et enseignants contractuels</a:t>
            </a:r>
            <a:endParaRPr b="0" lang="fr-FR" sz="1400" spc="-1" strike="noStrike">
              <a:latin typeface="Arial"/>
            </a:endParaRPr>
          </a:p>
          <a:p>
            <a:pPr marL="216000" indent="-215280">
              <a:lnSpc>
                <a:spcPct val="100000"/>
              </a:lnSpc>
            </a:pPr>
            <a:r>
              <a:rPr b="0" lang="fr-FR" sz="1400" spc="-1" strike="noStrike">
                <a:solidFill>
                  <a:srgbClr val="000000"/>
                </a:solidFill>
                <a:latin typeface="Arial"/>
              </a:rPr>
              <a:t>-Régulation : système inspiré du fonctionnement chez les hospitalo-universitaires</a:t>
            </a:r>
            <a:endParaRPr b="0" lang="fr-FR" sz="1400" spc="-1" strike="noStrike">
              <a:latin typeface="Arial"/>
            </a:endParaRPr>
          </a:p>
        </p:txBody>
      </p:sp>
      <p:sp>
        <p:nvSpPr>
          <p:cNvPr id="262" name="CustomShape 3"/>
          <p:cNvSpPr/>
          <p:nvPr/>
        </p:nvSpPr>
        <p:spPr>
          <a:xfrm>
            <a:off x="4278960" y="10157400"/>
            <a:ext cx="3278880" cy="53244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106640" y="812880"/>
            <a:ext cx="5346360" cy="4008240"/>
          </a:xfrm>
          <a:prstGeom prst="rect">
            <a:avLst/>
          </a:prstGeom>
        </p:spPr>
      </p:sp>
      <p:sp>
        <p:nvSpPr>
          <p:cNvPr id="264"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65"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07AED7BD-924C-4010-82CC-DC8DDB3BC11F}"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1108080" y="812880"/>
            <a:ext cx="5341680" cy="4006440"/>
          </a:xfrm>
          <a:prstGeom prst="rect">
            <a:avLst/>
          </a:prstGeom>
        </p:spPr>
      </p:sp>
      <p:sp>
        <p:nvSpPr>
          <p:cNvPr id="267" name="PlaceHolder 2"/>
          <p:cNvSpPr>
            <a:spLocks noGrp="1"/>
          </p:cNvSpPr>
          <p:nvPr>
            <p:ph type="body"/>
          </p:nvPr>
        </p:nvSpPr>
        <p:spPr>
          <a:xfrm>
            <a:off x="756000" y="5078520"/>
            <a:ext cx="6046200" cy="4809600"/>
          </a:xfrm>
          <a:prstGeom prst="rect">
            <a:avLst/>
          </a:prstGeom>
        </p:spPr>
        <p:txBody>
          <a:bodyPr lIns="0" rIns="0" tIns="0" bIns="0">
            <a:noAutofit/>
          </a:bodyPr>
          <a:p>
            <a:pPr marL="216000" indent="-215280">
              <a:lnSpc>
                <a:spcPct val="100000"/>
              </a:lnSpc>
            </a:pPr>
            <a:r>
              <a:rPr b="0" lang="fr-FR" sz="1800" spc="-1" strike="noStrike">
                <a:latin typeface="Arial"/>
              </a:rPr>
              <a:t>Commentaires :</a:t>
            </a:r>
            <a:endParaRPr b="0" lang="fr-FR" sz="1800" spc="-1" strike="noStrike">
              <a:latin typeface="Arial"/>
            </a:endParaRPr>
          </a:p>
          <a:p>
            <a:pPr marL="216000" indent="-215280">
              <a:lnSpc>
                <a:spcPct val="115000"/>
              </a:lnSpc>
            </a:pPr>
            <a:r>
              <a:rPr b="0" lang="fr-FR" sz="1800" spc="-1" strike="noStrike">
                <a:solidFill>
                  <a:srgbClr val="000000"/>
                </a:solidFill>
                <a:latin typeface="Arial"/>
              </a:rPr>
              <a:t>-Il s’agit ici de positionner le monde de l’entreprise à tous les étages de la recherche. </a:t>
            </a:r>
            <a:endParaRPr b="0" lang="fr-FR" sz="1800" spc="-1" strike="noStrike">
              <a:latin typeface="Arial"/>
            </a:endParaRPr>
          </a:p>
          <a:p>
            <a:pPr marL="216000" indent="-215280">
              <a:lnSpc>
                <a:spcPct val="115000"/>
              </a:lnSpc>
            </a:pPr>
            <a:r>
              <a:rPr b="0" lang="fr-FR" sz="1800" spc="-1" strike="noStrike">
                <a:solidFill>
                  <a:srgbClr val="000000"/>
                </a:solidFill>
                <a:latin typeface="Arial"/>
              </a:rPr>
              <a:t>-préconise une exposition (sic) des doctorants au monde de l’entreprise par des stages et des formations. Les écoles doctorales seraient récompensées financièrement en fonction de leur taux d’insertion professionnel. Il s’agirait d’un véritable changement de nature qui ne serait plus à et par la recherche, mais une formation à l’entreprise.</a:t>
            </a:r>
            <a:endParaRPr b="0" lang="fr-FR" sz="1800" spc="-1" strike="noStrike">
              <a:latin typeface="Arial"/>
            </a:endParaRPr>
          </a:p>
          <a:p>
            <a:pPr marL="216000" indent="-215280">
              <a:lnSpc>
                <a:spcPct val="115000"/>
              </a:lnSpc>
            </a:pPr>
            <a:r>
              <a:rPr b="0" lang="fr-FR" sz="1800" spc="-1" strike="noStrike">
                <a:solidFill>
                  <a:srgbClr val="000000"/>
                </a:solidFill>
                <a:latin typeface="Arial"/>
              </a:rPr>
              <a:t>-Le groupe de travail appréhende les chercheurs et les enseignants-chercheurs à la fois au niveau individuel et au niveau collectif. Au niveau individuel, comment pourrions-nous être tournés vers l’innovation si les meilleurs d’entre nous ne le sont pas ? Ainsi il propose une voie spécifique à l’innovation pour les nominations à l’IUF (ou comment le système s’auto-organise !)</a:t>
            </a:r>
            <a:endParaRPr b="0" lang="fr-FR" sz="1800" spc="-1" strike="noStrike">
              <a:latin typeface="Arial"/>
            </a:endParaRPr>
          </a:p>
          <a:p>
            <a:pPr marL="216000" indent="-215280">
              <a:lnSpc>
                <a:spcPct val="115000"/>
              </a:lnSpc>
            </a:pPr>
            <a:r>
              <a:rPr b="0" lang="fr-FR" sz="1800" spc="-1" strike="noStrike">
                <a:solidFill>
                  <a:srgbClr val="000000"/>
                </a:solidFill>
                <a:latin typeface="Arial"/>
              </a:rPr>
              <a:t>(…)</a:t>
            </a:r>
            <a:endParaRPr b="0" lang="fr-FR" sz="1800" spc="-1" strike="noStrike">
              <a:latin typeface="Arial"/>
            </a:endParaRPr>
          </a:p>
        </p:txBody>
      </p:sp>
      <p:sp>
        <p:nvSpPr>
          <p:cNvPr id="268"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9BD3B1BF-D052-4795-9DD4-68CE928E1F8C}"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06640" y="812880"/>
            <a:ext cx="5346360" cy="4008240"/>
          </a:xfrm>
          <a:prstGeom prst="rect">
            <a:avLst/>
          </a:prstGeom>
        </p:spPr>
      </p:sp>
      <p:sp>
        <p:nvSpPr>
          <p:cNvPr id="222" name="PlaceHolder 2"/>
          <p:cNvSpPr>
            <a:spLocks noGrp="1"/>
          </p:cNvSpPr>
          <p:nvPr>
            <p:ph type="body"/>
          </p:nvPr>
        </p:nvSpPr>
        <p:spPr>
          <a:xfrm>
            <a:off x="756000" y="5078520"/>
            <a:ext cx="6047280" cy="4810680"/>
          </a:xfrm>
          <a:prstGeom prst="rect">
            <a:avLst/>
          </a:prstGeom>
        </p:spPr>
        <p:txBody>
          <a:bodyPr lIns="0" rIns="0" tIns="0" bIns="0">
            <a:noAutofit/>
          </a:bodyPr>
          <a:p>
            <a:endParaRPr b="0" lang="fr-FR" sz="2000" spc="-1" strike="noStrike">
              <a:latin typeface="Arial"/>
            </a:endParaRPr>
          </a:p>
        </p:txBody>
      </p:sp>
      <p:sp>
        <p:nvSpPr>
          <p:cNvPr id="223" name="TextShape 3"/>
          <p:cNvSpPr txBox="1"/>
          <p:nvPr/>
        </p:nvSpPr>
        <p:spPr>
          <a:xfrm>
            <a:off x="4278960" y="10157400"/>
            <a:ext cx="3280320" cy="533880"/>
          </a:xfrm>
          <a:prstGeom prst="rect">
            <a:avLst/>
          </a:prstGeom>
          <a:noFill/>
          <a:ln>
            <a:noFill/>
          </a:ln>
        </p:spPr>
        <p:txBody>
          <a:bodyPr lIns="0" rIns="0" tIns="0" bIns="0" anchor="b">
            <a:noAutofit/>
          </a:bodyPr>
          <a:p>
            <a:pPr algn="r">
              <a:lnSpc>
                <a:spcPct val="100000"/>
              </a:lnSpc>
            </a:pPr>
            <a:fld id="{553EAB98-5009-43AB-BCDB-3359159BBD79}" type="slidenum">
              <a:rPr b="0" lang="fr-FR" sz="1800" spc="-1" strike="noStrike">
                <a:solidFill>
                  <a:srgbClr val="000000"/>
                </a:solidFill>
                <a:latin typeface="+mn-lt"/>
                <a:ea typeface="+mn-ea"/>
              </a:rPr>
              <a:t>&lt;numéro&gt;</a:t>
            </a:fld>
            <a:endParaRPr b="0" lang="fr-FR" sz="18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1108080" y="812880"/>
            <a:ext cx="5341680" cy="4006440"/>
          </a:xfrm>
          <a:prstGeom prst="rect">
            <a:avLst/>
          </a:prstGeom>
        </p:spPr>
      </p:sp>
      <p:sp>
        <p:nvSpPr>
          <p:cNvPr id="270" name="PlaceHolder 2"/>
          <p:cNvSpPr>
            <a:spLocks noGrp="1"/>
          </p:cNvSpPr>
          <p:nvPr>
            <p:ph type="body"/>
          </p:nvPr>
        </p:nvSpPr>
        <p:spPr>
          <a:xfrm>
            <a:off x="756000" y="5078520"/>
            <a:ext cx="6046200" cy="4809600"/>
          </a:xfrm>
          <a:prstGeom prst="rect">
            <a:avLst/>
          </a:prstGeom>
        </p:spPr>
        <p:txBody>
          <a:bodyPr lIns="0" rIns="0" tIns="0" bIns="0">
            <a:noAutofit/>
          </a:bodyPr>
          <a:p>
            <a:pPr marL="216000" indent="-215280">
              <a:lnSpc>
                <a:spcPct val="100000"/>
              </a:lnSpc>
            </a:pPr>
            <a:r>
              <a:rPr b="0" lang="fr-FR" sz="1500" spc="-1" strike="noStrike">
                <a:latin typeface="Arial"/>
              </a:rPr>
              <a:t>Commentaires : </a:t>
            </a:r>
            <a:endParaRPr b="0" lang="fr-FR" sz="1500" spc="-1" strike="noStrike">
              <a:latin typeface="Arial"/>
            </a:endParaRPr>
          </a:p>
          <a:p>
            <a:pPr marL="216000" indent="-215280">
              <a:lnSpc>
                <a:spcPct val="100000"/>
              </a:lnSpc>
            </a:pPr>
            <a:r>
              <a:rPr b="0" lang="fr-FR" sz="1500" spc="-1" strike="noStrike">
                <a:latin typeface="Arial"/>
              </a:rPr>
              <a:t>(…)</a:t>
            </a:r>
            <a:endParaRPr b="0" lang="fr-FR" sz="1500" spc="-1" strike="noStrike">
              <a:latin typeface="Arial"/>
            </a:endParaRPr>
          </a:p>
          <a:p>
            <a:pPr marL="216000" indent="-215280">
              <a:lnSpc>
                <a:spcPct val="115000"/>
              </a:lnSpc>
            </a:pPr>
            <a:r>
              <a:rPr b="0" lang="fr-FR" sz="1500" spc="-1" strike="noStrike">
                <a:solidFill>
                  <a:srgbClr val="000000"/>
                </a:solidFill>
                <a:latin typeface="Arial"/>
              </a:rPr>
              <a:t>Au niveau collectif, nous pourrions voir la présence systématique d’industriels ou de collègues engagés dans ce type de relation dans toutes les commissions d’évaluation. Ainsi s’il n’est pas exigé de porter ce type de recherche, aucun avancement ou projet ne pourrait être accepté sans ! Une drôle de manière de nous imposer leur vue en leur demandant leur aval. Enfin, les établissements les plus investis dans ce type d’activité pourraient recevoir des abondements sur leur budget. Le principe selon lequel seuls les gagnants peuvent gagner serait définitivement acquis.</a:t>
            </a:r>
            <a:endParaRPr b="0" lang="fr-FR" sz="1500" spc="-1" strike="noStrike">
              <a:latin typeface="Arial"/>
            </a:endParaRPr>
          </a:p>
          <a:p>
            <a:pPr marL="216000" indent="-215280">
              <a:lnSpc>
                <a:spcPct val="100000"/>
              </a:lnSpc>
            </a:pPr>
            <a:endParaRPr b="0" lang="fr-FR" sz="1500" spc="-1" strike="noStrike">
              <a:latin typeface="Arial"/>
            </a:endParaRPr>
          </a:p>
          <a:p>
            <a:pPr marL="216000" indent="-215280">
              <a:lnSpc>
                <a:spcPct val="115000"/>
              </a:lnSpc>
            </a:pPr>
            <a:r>
              <a:rPr b="0" lang="fr-FR" sz="1500" spc="-1" strike="noStrike">
                <a:solidFill>
                  <a:srgbClr val="000000"/>
                </a:solidFill>
                <a:latin typeface="Arial"/>
              </a:rPr>
              <a:t>-Le GT propose aussi de changer la gestion actuelle des relations partenariales. Les SATT actuelles dysfonctionnant, ou du moins ne parvenant pas à un résultat assez probant, elles disparaîtraient au profit de...Pôles Universitaires d’Innovation (PUI)!</a:t>
            </a:r>
            <a:endParaRPr b="0" lang="fr-FR" sz="1500" spc="-1" strike="noStrike">
              <a:latin typeface="Arial"/>
            </a:endParaRPr>
          </a:p>
          <a:p>
            <a:pPr marL="216000" indent="-215280">
              <a:lnSpc>
                <a:spcPct val="115000"/>
              </a:lnSpc>
            </a:pPr>
            <a:r>
              <a:rPr b="0" lang="fr-FR" sz="1500" spc="-1" strike="noStrike">
                <a:solidFill>
                  <a:srgbClr val="000000"/>
                </a:solidFill>
                <a:latin typeface="Arial"/>
              </a:rPr>
              <a:t>Le changement principal résiderait dans leur évaluation qui ne devrait plus se faire sur leur capacité à faire des profits mais sur leur contribution au développement de l’économie française.</a:t>
            </a:r>
            <a:endParaRPr b="0" lang="fr-FR" sz="1500" spc="-1" strike="noStrike">
              <a:latin typeface="Arial"/>
            </a:endParaRPr>
          </a:p>
          <a:p>
            <a:pPr marL="216000" indent="-215280">
              <a:lnSpc>
                <a:spcPct val="100000"/>
              </a:lnSpc>
            </a:pPr>
            <a:endParaRPr b="0" lang="fr-FR" sz="1500" spc="-1" strike="noStrike">
              <a:latin typeface="Arial"/>
            </a:endParaRPr>
          </a:p>
        </p:txBody>
      </p:sp>
      <p:sp>
        <p:nvSpPr>
          <p:cNvPr id="271"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572F5AB6-34E3-4975-80F8-C8B5BD04B6E2}"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1106640" y="812880"/>
            <a:ext cx="5346360" cy="4008240"/>
          </a:xfrm>
          <a:prstGeom prst="rect">
            <a:avLst/>
          </a:prstGeom>
        </p:spPr>
      </p:sp>
      <p:sp>
        <p:nvSpPr>
          <p:cNvPr id="273"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74"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D723B835-A59B-4C1E-AA72-2287E810C62A}"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1106640" y="812880"/>
            <a:ext cx="5344920" cy="4008240"/>
          </a:xfrm>
          <a:prstGeom prst="rect">
            <a:avLst/>
          </a:prstGeom>
        </p:spPr>
      </p:sp>
      <p:sp>
        <p:nvSpPr>
          <p:cNvPr id="276" name="PlaceHolder 2"/>
          <p:cNvSpPr>
            <a:spLocks noGrp="1"/>
          </p:cNvSpPr>
          <p:nvPr>
            <p:ph type="body"/>
          </p:nvPr>
        </p:nvSpPr>
        <p:spPr>
          <a:xfrm>
            <a:off x="756000" y="5078520"/>
            <a:ext cx="6046920" cy="4810320"/>
          </a:xfrm>
          <a:prstGeom prst="rect">
            <a:avLst/>
          </a:prstGeom>
        </p:spPr>
        <p:txBody>
          <a:bodyPr lIns="0" rIns="0" tIns="0" bIns="0">
            <a:noAutofit/>
          </a:bodyPr>
          <a:p>
            <a:pPr marL="457200" indent="-227880">
              <a:lnSpc>
                <a:spcPct val="100000"/>
              </a:lnSpc>
            </a:pPr>
            <a:r>
              <a:rPr b="0" lang="fr-FR" sz="1800" spc="-1" strike="noStrike">
                <a:latin typeface="Arial"/>
                <a:ea typeface="Arial"/>
              </a:rPr>
              <a:t>A l'issue de leurs échanges autour des différents axes que le Gouvernement entend porter en matière d'attractivité des carrières scientifiques, de financement de la recherche et de développement de la recherche partenariale, et du rôle spécifique des régions en tant que partenaire-clef de la recherche et de l'innovation sur les territoires, la ministre et le président de Régions de France ont décidé de mettre en place un groupe de travail de très haut-niveau, coprésidé par  Frédérique Vidal et Renaud Muselier, afin de réfléchir aux enjeux de la "territorialisation" de la recherche.</a:t>
            </a:r>
            <a:br/>
            <a:br/>
            <a:r>
              <a:rPr b="0" lang="fr-FR" sz="1800" spc="-1" strike="noStrike">
                <a:latin typeface="Arial"/>
                <a:ea typeface="Arial"/>
              </a:rPr>
              <a:t>Ce groupe de travail sera composé de représentants du ministère de l'Enseignement supérieur, de la Recherche et de l'Innovation et des Régions, ainsi que d'élus locaux (régionaux, départementaux et communaux), de représentants des universités comme des organismes de recherche, de chercheurs issus de la communauté scientifique académique et du monde de la recherche privée ainsi que de représentants de structures associatives de médiation scientifique ou de promotion de la culture scientifique et technique. Il devra rendre un rapport et des préconisations sur les enjeux et les conditions de la territorialisation de la recherche dans le cadre de la L.P.P.R. avant la présentation du projet de loi en conseil des ministres au premier trimestre 2020.</a:t>
            </a:r>
            <a:br/>
            <a:br/>
            <a:r>
              <a:rPr b="0" lang="fr-FR" sz="1800" spc="-1" strike="noStrike">
                <a:latin typeface="Arial"/>
                <a:ea typeface="Arial"/>
              </a:rPr>
              <a:t>Par ailleurs, Frédérique Vidal comme Renaud Muselier et François Bonneau ont rappelé leur souhait qu'en parallèle de la concertation dédiée à la préparation de la L.P.P.R., la négociation du volet "recherche, enseignement supérieur et innovation" de la prochaine génération de contrats de plan Etat-Région puisse accompagner les politiques de développement économique des régions tout en affirmant davantage leur rôle auprès des universités dans le cadre de leur processus pluriannuel de contractualisation avec l'Etat afin de mieux répondre aux besoins de formation exprimés par les entreprises dans l'ensemble des territoires.</a:t>
            </a:r>
            <a:br/>
            <a:br/>
            <a:r>
              <a:rPr b="0" lang="fr-FR" sz="1800" spc="-1" strike="noStrike">
                <a:latin typeface="Arial"/>
                <a:ea typeface="Arial"/>
              </a:rPr>
              <a:t>A cette fin, un séminaire sera organisé par le ministère et Régions de France à la fin du premier semestre 2020 pour échanger et dresser les perspectives de mise en œuvre de ces différents enjeux dans les territoires.</a:t>
            </a:r>
            <a:endParaRPr b="0" lang="fr-FR" sz="1800" spc="-1" strike="noStrike">
              <a:latin typeface="Arial"/>
            </a:endParaRPr>
          </a:p>
          <a:p>
            <a:pPr marL="457200" indent="-227880">
              <a:lnSpc>
                <a:spcPct val="100000"/>
              </a:lnSpc>
            </a:pPr>
            <a:endParaRPr b="0" lang="fr-FR" sz="1800" spc="-1" strike="noStrike">
              <a:latin typeface="Arial"/>
            </a:endParaRPr>
          </a:p>
        </p:txBody>
      </p:sp>
      <p:sp>
        <p:nvSpPr>
          <p:cNvPr id="277"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3CD45E7C-C661-4A94-B0A4-10FE103D089E}"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body"/>
          </p:nvPr>
        </p:nvSpPr>
        <p:spPr>
          <a:xfrm>
            <a:off x="756000" y="5078520"/>
            <a:ext cx="6047280" cy="4810680"/>
          </a:xfrm>
          <a:prstGeom prst="rect">
            <a:avLst/>
          </a:prstGeom>
        </p:spPr>
        <p:txBody>
          <a:bodyPr lIns="0" rIns="0" tIns="0" bIns="0">
            <a:noAutofit/>
          </a:bodyPr>
          <a:p>
            <a:pPr>
              <a:lnSpc>
                <a:spcPct val="100000"/>
              </a:lnSpc>
            </a:pPr>
            <a:endParaRPr b="0" lang="fr-FR" sz="2000" spc="-1" strike="noStrike">
              <a:latin typeface="Arial"/>
            </a:endParaRPr>
          </a:p>
          <a:p>
            <a:pPr>
              <a:lnSpc>
                <a:spcPct val="100000"/>
              </a:lnSpc>
            </a:pPr>
            <a:endParaRPr b="0" lang="fr-FR" sz="2000" spc="-1" strike="noStrike">
              <a:latin typeface="Arial"/>
            </a:endParaRPr>
          </a:p>
        </p:txBody>
      </p:sp>
      <p:sp>
        <p:nvSpPr>
          <p:cNvPr id="279" name="PlaceHolder 2"/>
          <p:cNvSpPr>
            <a:spLocks noGrp="1"/>
          </p:cNvSpPr>
          <p:nvPr>
            <p:ph type="sldImg"/>
          </p:nvPr>
        </p:nvSpPr>
        <p:spPr>
          <a:xfrm>
            <a:off x="1106640" y="812880"/>
            <a:ext cx="5344920" cy="4008240"/>
          </a:xfrm>
          <a:prstGeom prst="rect">
            <a:avLst/>
          </a:prstGeom>
        </p:spPr>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body"/>
          </p:nvPr>
        </p:nvSpPr>
        <p:spPr>
          <a:xfrm>
            <a:off x="756000" y="5078520"/>
            <a:ext cx="6047280" cy="4810680"/>
          </a:xfrm>
          <a:prstGeom prst="rect">
            <a:avLst/>
          </a:prstGeom>
        </p:spPr>
        <p:txBody>
          <a:bodyPr lIns="0" rIns="0" tIns="0" bIns="0">
            <a:noAutofit/>
          </a:bodyPr>
          <a:p>
            <a:pPr algn="just">
              <a:lnSpc>
                <a:spcPct val="115000"/>
              </a:lnSpc>
            </a:pPr>
            <a:r>
              <a:rPr b="0" lang="fr-FR" sz="1200" spc="-1" strike="noStrike">
                <a:solidFill>
                  <a:srgbClr val="303030"/>
                </a:solidFill>
                <a:latin typeface="Roboto"/>
                <a:ea typeface="Roboto"/>
              </a:rPr>
              <a:t>Le périmètre des éligibles est mouvant suivant les déclarations de la ministre. Plus orienté vers les EC et C, plus vers les jeunes ?</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Calcul des 30€ avec le périmètre large : </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92M€/250 000 titulaires et contractuels pour l’ESR -&gt; 368 € / personne par an -&gt; 30 € par mois chargé</a:t>
            </a:r>
            <a:endParaRPr b="0" lang="fr-FR" sz="1200" spc="-1" strike="noStrike">
              <a:latin typeface="Arial"/>
            </a:endParaRPr>
          </a:p>
          <a:p>
            <a:pPr algn="just">
              <a:lnSpc>
                <a:spcPct val="115000"/>
              </a:lnSpc>
            </a:pPr>
            <a:endParaRPr b="0" lang="fr-FR" sz="1200" spc="-1" strike="noStrike">
              <a:latin typeface="Arial"/>
            </a:endParaRPr>
          </a:p>
          <a:p>
            <a:pPr>
              <a:lnSpc>
                <a:spcPct val="115000"/>
              </a:lnSpc>
            </a:pPr>
            <a:r>
              <a:rPr b="0" lang="fr-FR" sz="1200" spc="-1" strike="noStrike">
                <a:solidFill>
                  <a:srgbClr val="222222"/>
                </a:solidFill>
                <a:latin typeface="Georgia"/>
                <a:ea typeface="Georgia"/>
              </a:rPr>
              <a:t>Le dernier bilan social du CNRS pour l’année 2018 comptabilise :</a:t>
            </a:r>
            <a:endParaRPr b="0" lang="fr-FR" sz="1200" spc="-1" strike="noStrike">
              <a:latin typeface="Arial"/>
            </a:endParaRPr>
          </a:p>
          <a:p>
            <a:pPr marL="457200" indent="-304560">
              <a:lnSpc>
                <a:spcPct val="115000"/>
              </a:lnSpc>
              <a:spcBef>
                <a:spcPts val="1800"/>
              </a:spcBef>
              <a:buClr>
                <a:srgbClr val="222222"/>
              </a:buClr>
              <a:buFont typeface="Georgia"/>
              <a:buChar char="-"/>
            </a:pPr>
            <a:r>
              <a:rPr b="0" lang="fr-FR" sz="1200" spc="-1" strike="noStrike">
                <a:solidFill>
                  <a:srgbClr val="222222"/>
                </a:solidFill>
                <a:latin typeface="Georgia"/>
                <a:ea typeface="Georgia"/>
              </a:rPr>
              <a:t>24548 permanent·e·s dont 13322 ITA</a:t>
            </a:r>
            <a:endParaRPr b="0" lang="fr-FR" sz="1200" spc="-1" strike="noStrike">
              <a:latin typeface="Arial"/>
            </a:endParaRPr>
          </a:p>
          <a:p>
            <a:pPr marL="457200" indent="-304560">
              <a:lnSpc>
                <a:spcPct val="115000"/>
              </a:lnSpc>
              <a:buClr>
                <a:srgbClr val="222222"/>
              </a:buClr>
              <a:buFont typeface="Georgia"/>
              <a:buChar char="-"/>
            </a:pPr>
            <a:r>
              <a:rPr b="0" lang="fr-FR" sz="1200" spc="-1" strike="noStrike">
                <a:solidFill>
                  <a:srgbClr val="222222"/>
                </a:solidFill>
                <a:latin typeface="Georgia"/>
                <a:ea typeface="Georgia"/>
              </a:rPr>
              <a:t>7022 contractuel·le·s dont 2945 ITA et 1834 doctorantes et doctorants.</a:t>
            </a:r>
            <a:endParaRPr b="0" lang="fr-FR" sz="1200" spc="-1" strike="noStrike">
              <a:latin typeface="Arial"/>
            </a:endParaRPr>
          </a:p>
          <a:p>
            <a:pPr algn="just">
              <a:lnSpc>
                <a:spcPct val="115000"/>
              </a:lnSpc>
              <a:spcBef>
                <a:spcPts val="1800"/>
              </a:spcBef>
            </a:pPr>
            <a:endParaRPr b="0" lang="fr-FR" sz="1200" spc="-1" strike="noStrike">
              <a:latin typeface="Arial"/>
            </a:endParaRPr>
          </a:p>
          <a:p>
            <a:pPr algn="just">
              <a:lnSpc>
                <a:spcPct val="115000"/>
              </a:lnSpc>
            </a:pPr>
            <a:r>
              <a:rPr b="0" lang="fr-FR" sz="1200" spc="-1" strike="noStrike">
                <a:solidFill>
                  <a:srgbClr val="303030"/>
                </a:solidFill>
                <a:latin typeface="Roboto"/>
                <a:ea typeface="Roboto"/>
              </a:rPr>
              <a:t>Autres informations :</a:t>
            </a:r>
            <a:endParaRPr b="0" lang="fr-FR" sz="1200" spc="-1" strike="noStrike">
              <a:latin typeface="Arial"/>
            </a:endParaRPr>
          </a:p>
          <a:p>
            <a:pPr algn="just">
              <a:lnSpc>
                <a:spcPct val="115000"/>
              </a:lnSpc>
            </a:pPr>
            <a:endParaRPr b="0" lang="fr-FR" sz="1200" spc="-1" strike="noStrike">
              <a:latin typeface="Arial"/>
            </a:endParaRPr>
          </a:p>
          <a:p>
            <a:pPr algn="just">
              <a:lnSpc>
                <a:spcPct val="115000"/>
              </a:lnSpc>
            </a:pPr>
            <a:r>
              <a:rPr b="0" lang="fr-FR" sz="1200" spc="-1" strike="noStrike">
                <a:solidFill>
                  <a:srgbClr val="303030"/>
                </a:solidFill>
                <a:latin typeface="Roboto"/>
                <a:ea typeface="Roboto"/>
              </a:rPr>
              <a:t>point d'indice majoré  et valeur annuelle du traitement</a:t>
            </a:r>
            <a:endParaRPr b="0" lang="fr-FR" sz="1200" spc="-1" strike="noStrike">
              <a:latin typeface="Arial"/>
            </a:endParaRPr>
          </a:p>
          <a:p>
            <a:pPr>
              <a:lnSpc>
                <a:spcPct val="100000"/>
              </a:lnSpc>
            </a:pPr>
            <a:r>
              <a:rPr b="0" lang="fr-FR" sz="1100" spc="-1" strike="noStrike" u="sng">
                <a:solidFill>
                  <a:srgbClr val="000000"/>
                </a:solidFill>
                <a:uFillTx/>
                <a:latin typeface="Roboto"/>
                <a:ea typeface="Roboto"/>
                <a:hlinkClick r:id="rId1"/>
              </a:rPr>
              <a:t>https://droit-finances.commentcamarche.com/faq/37942-point-d-indice-2019-du-salaire-des-fonctionnaires</a:t>
            </a:r>
            <a:endParaRPr b="0" lang="fr-FR" sz="1100" spc="-1" strike="noStrike">
              <a:latin typeface="Arial"/>
            </a:endParaRPr>
          </a:p>
          <a:p>
            <a:pPr>
              <a:lnSpc>
                <a:spcPct val="100000"/>
              </a:lnSpc>
            </a:pPr>
            <a:endParaRPr b="0" lang="fr-FR" sz="1100" spc="-1" strike="noStrike">
              <a:latin typeface="Arial"/>
            </a:endParaRPr>
          </a:p>
          <a:p>
            <a:pPr algn="just">
              <a:lnSpc>
                <a:spcPct val="115000"/>
              </a:lnSpc>
            </a:pPr>
            <a:r>
              <a:rPr b="0" lang="fr-FR" sz="1200" spc="-1" strike="noStrike">
                <a:solidFill>
                  <a:srgbClr val="303030"/>
                </a:solidFill>
                <a:latin typeface="Roboto"/>
                <a:ea typeface="Roboto"/>
              </a:rPr>
              <a:t> </a:t>
            </a:r>
            <a:r>
              <a:rPr b="0" lang="fr-FR" sz="1200" spc="-1" strike="noStrike">
                <a:solidFill>
                  <a:srgbClr val="303030"/>
                </a:solidFill>
                <a:latin typeface="Roboto"/>
                <a:ea typeface="Roboto"/>
              </a:rPr>
              <a:t>valeur annuelle du traitement et non le point d’indice</a:t>
            </a:r>
            <a:endParaRPr b="0" lang="fr-FR" sz="1200" spc="-1" strike="noStrike">
              <a:latin typeface="Arial"/>
            </a:endParaRPr>
          </a:p>
          <a:p>
            <a:pPr algn="just">
              <a:lnSpc>
                <a:spcPct val="115000"/>
              </a:lnSpc>
            </a:pPr>
            <a:endParaRPr b="0" lang="fr-FR" sz="1200" spc="-1" strike="noStrike">
              <a:latin typeface="Arial"/>
            </a:endParaRPr>
          </a:p>
          <a:p>
            <a:pPr algn="just">
              <a:lnSpc>
                <a:spcPct val="115000"/>
              </a:lnSpc>
            </a:pPr>
            <a:r>
              <a:rPr b="0" lang="fr-FR" sz="1200" spc="-1" strike="noStrike">
                <a:solidFill>
                  <a:srgbClr val="303030"/>
                </a:solidFill>
                <a:latin typeface="Roboto"/>
                <a:ea typeface="Roboto"/>
              </a:rPr>
              <a:t>Point d’indice </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2010 : 4.63</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2019 : 4.686</a:t>
            </a:r>
            <a:endParaRPr b="0" lang="fr-FR" sz="1200" spc="-1" strike="noStrike">
              <a:latin typeface="Arial"/>
            </a:endParaRPr>
          </a:p>
          <a:p>
            <a:pPr algn="just">
              <a:lnSpc>
                <a:spcPct val="115000"/>
              </a:lnSpc>
            </a:pPr>
            <a:endParaRPr b="0" lang="fr-FR" sz="1200" spc="-1" strike="noStrike">
              <a:latin typeface="Arial"/>
            </a:endParaRPr>
          </a:p>
          <a:p>
            <a:pPr algn="just">
              <a:lnSpc>
                <a:spcPct val="115000"/>
              </a:lnSpc>
            </a:pPr>
            <a:r>
              <a:rPr b="0" lang="fr-FR" sz="1200" spc="-1" strike="noStrike">
                <a:solidFill>
                  <a:srgbClr val="303030"/>
                </a:solidFill>
                <a:latin typeface="Roboto"/>
                <a:ea typeface="Roboto"/>
              </a:rPr>
              <a:t> </a:t>
            </a:r>
            <a:r>
              <a:rPr b="0" lang="fr-FR" sz="1200" spc="-1" strike="noStrike">
                <a:solidFill>
                  <a:srgbClr val="303030"/>
                </a:solidFill>
                <a:latin typeface="Roboto"/>
                <a:ea typeface="Roboto"/>
              </a:rPr>
              <a:t>valeur annuelle du traitement (valeur de l’indice 100)</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2010 : 5 556,35</a:t>
            </a:r>
            <a:endParaRPr b="0" lang="fr-FR" sz="1200" spc="-1" strike="noStrike">
              <a:latin typeface="Arial"/>
            </a:endParaRPr>
          </a:p>
          <a:p>
            <a:pPr algn="just">
              <a:lnSpc>
                <a:spcPct val="115000"/>
              </a:lnSpc>
            </a:pPr>
            <a:r>
              <a:rPr b="0" lang="fr-FR" sz="1200" spc="-1" strike="noStrike">
                <a:solidFill>
                  <a:srgbClr val="303030"/>
                </a:solidFill>
                <a:latin typeface="Roboto"/>
                <a:ea typeface="Roboto"/>
              </a:rPr>
              <a:t>2019 : 5 623,23</a:t>
            </a:r>
            <a:endParaRPr b="0" lang="fr-FR" sz="1200" spc="-1" strike="noStrike">
              <a:latin typeface="Arial"/>
            </a:endParaRPr>
          </a:p>
        </p:txBody>
      </p:sp>
      <p:sp>
        <p:nvSpPr>
          <p:cNvPr id="281" name="PlaceHolder 2"/>
          <p:cNvSpPr>
            <a:spLocks noGrp="1"/>
          </p:cNvSpPr>
          <p:nvPr>
            <p:ph type="sldImg"/>
          </p:nvPr>
        </p:nvSpPr>
        <p:spPr>
          <a:xfrm>
            <a:off x="1106640" y="812880"/>
            <a:ext cx="5344920" cy="4008240"/>
          </a:xfrm>
          <a:prstGeom prst="rect">
            <a:avLst/>
          </a:prstGeom>
        </p:spPr>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sldImg"/>
          </p:nvPr>
        </p:nvSpPr>
        <p:spPr>
          <a:xfrm>
            <a:off x="1106640" y="812880"/>
            <a:ext cx="5346360" cy="4008240"/>
          </a:xfrm>
          <a:prstGeom prst="rect">
            <a:avLst/>
          </a:prstGeom>
        </p:spPr>
      </p:sp>
      <p:sp>
        <p:nvSpPr>
          <p:cNvPr id="283" name="PlaceHolder 2"/>
          <p:cNvSpPr>
            <a:spLocks noGrp="1"/>
          </p:cNvSpPr>
          <p:nvPr>
            <p:ph type="body"/>
          </p:nvPr>
        </p:nvSpPr>
        <p:spPr>
          <a:xfrm>
            <a:off x="756000" y="5078520"/>
            <a:ext cx="6046920" cy="4810320"/>
          </a:xfrm>
          <a:prstGeom prst="rect">
            <a:avLst/>
          </a:prstGeom>
        </p:spPr>
        <p:txBody>
          <a:bodyPr lIns="0" rIns="0" tIns="0" bIns="0">
            <a:noAutofit/>
          </a:bodyPr>
          <a:p>
            <a:endParaRPr b="0" lang="fr-FR" sz="2000" spc="-1" strike="noStrike">
              <a:latin typeface="Arial"/>
            </a:endParaRPr>
          </a:p>
        </p:txBody>
      </p:sp>
      <p:sp>
        <p:nvSpPr>
          <p:cNvPr id="284"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C2AA2A36-A77C-4FCF-8846-C37DBBA3D583}"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1108080" y="812880"/>
            <a:ext cx="5341680" cy="4006440"/>
          </a:xfrm>
          <a:prstGeom prst="rect">
            <a:avLst/>
          </a:prstGeom>
        </p:spPr>
      </p:sp>
      <p:sp>
        <p:nvSpPr>
          <p:cNvPr id="286" name="PlaceHolder 2"/>
          <p:cNvSpPr>
            <a:spLocks noGrp="1"/>
          </p:cNvSpPr>
          <p:nvPr>
            <p:ph type="body"/>
          </p:nvPr>
        </p:nvSpPr>
        <p:spPr>
          <a:xfrm>
            <a:off x="756000" y="5078520"/>
            <a:ext cx="6046200" cy="4809600"/>
          </a:xfrm>
          <a:prstGeom prst="rect">
            <a:avLst/>
          </a:prstGeom>
        </p:spPr>
        <p:txBody>
          <a:bodyPr lIns="0" rIns="0" tIns="0" bIns="0">
            <a:noAutofit/>
          </a:bodyPr>
          <a:p>
            <a:pPr marL="216000" indent="-215280">
              <a:lnSpc>
                <a:spcPct val="100000"/>
              </a:lnSpc>
            </a:pPr>
            <a:r>
              <a:rPr b="0" lang="fr-FR" sz="1050" spc="-1" strike="noStrike">
                <a:latin typeface="Arial"/>
              </a:rPr>
              <a:t>Sur nos propositions :</a:t>
            </a:r>
            <a:endParaRPr b="0" lang="fr-FR" sz="1050" spc="-1" strike="noStrike">
              <a:latin typeface="Arial"/>
            </a:endParaRPr>
          </a:p>
          <a:p>
            <a:pPr marL="457200" indent="-227160">
              <a:lnSpc>
                <a:spcPct val="100000"/>
              </a:lnSpc>
            </a:pPr>
            <a:r>
              <a:rPr b="0" lang="fr-FR" sz="1050" spc="-1" strike="noStrike">
                <a:latin typeface="Arial"/>
              </a:rPr>
              <a:t>un véritable plan pluriannuel pour la recherche que nous demandons depuis plus de 15 ans dans le prolongement du dernier qui date de 1982</a:t>
            </a:r>
            <a:r>
              <a:rPr b="0" lang="fr-FR" sz="1050" spc="-1" strike="noStrike" baseline="30000">
                <a:latin typeface="Arial"/>
              </a:rPr>
              <a:t> </a:t>
            </a:r>
            <a:r>
              <a:rPr b="0" lang="fr-FR" sz="1050" spc="-1" strike="noStrike">
                <a:latin typeface="Arial"/>
              </a:rPr>
              <a:t>avec : </a:t>
            </a:r>
            <a:endParaRPr b="0" lang="fr-FR" sz="1050" spc="-1" strike="noStrike">
              <a:latin typeface="Arial"/>
            </a:endParaRPr>
          </a:p>
          <a:p>
            <a:pPr marL="457200" indent="-227160">
              <a:lnSpc>
                <a:spcPct val="100000"/>
              </a:lnSpc>
            </a:pPr>
            <a:r>
              <a:rPr b="0" lang="fr-FR" sz="1050" spc="-1" strike="noStrike">
                <a:latin typeface="Arial"/>
              </a:rPr>
              <a:t>-&gt;une augmentation du budget de la recherche publique de 1 milliard d’euros par an pendant dix ans pour atteindre 1 % du PIB de dépenses publiques de R&amp;D ; </a:t>
            </a:r>
            <a:endParaRPr b="0" lang="fr-FR" sz="1050" spc="-1" strike="noStrike">
              <a:latin typeface="Arial"/>
            </a:endParaRPr>
          </a:p>
          <a:p>
            <a:pPr marL="457200" indent="-227160">
              <a:lnSpc>
                <a:spcPct val="100000"/>
              </a:lnSpc>
            </a:pPr>
            <a:r>
              <a:rPr b="0" lang="fr-FR" sz="1050" spc="-1" strike="noStrike">
                <a:latin typeface="Arial"/>
              </a:rPr>
              <a:t>-&gt;des dotations de base des laboratoires de recherche qui permettent de financer leurs différents programmes avec un relèvement significatif à hauteur des 2⁄3 du budget </a:t>
            </a:r>
            <a:endParaRPr b="0" lang="fr-FR" sz="1050" spc="-1" strike="noStrike">
              <a:latin typeface="Arial"/>
            </a:endParaRPr>
          </a:p>
          <a:p>
            <a:pPr marL="457200" indent="-227160">
              <a:lnSpc>
                <a:spcPct val="100000"/>
              </a:lnSpc>
            </a:pPr>
            <a:r>
              <a:rPr b="0" lang="fr-FR" sz="1050" spc="-1" strike="noStrike">
                <a:latin typeface="Arial"/>
              </a:rPr>
              <a:t>-&gt;en terme de budget global ESR, plus de 3,5 milliards par an soit outre le milliard indiqué ci-dessus pour la recherche publique, 1 milliard pour l’immobilier et 1,5 milliards pour les établissements de l’Enseignement supérieur </a:t>
            </a:r>
            <a:endParaRPr b="0" lang="fr-FR" sz="1050" spc="-1" strike="noStrike">
              <a:latin typeface="Arial"/>
            </a:endParaRPr>
          </a:p>
          <a:p>
            <a:pPr marL="457200" indent="-227160">
              <a:lnSpc>
                <a:spcPct val="100000"/>
              </a:lnSpc>
            </a:pPr>
            <a:r>
              <a:rPr b="0" lang="fr-FR" sz="1050" spc="-1" strike="noStrike">
                <a:latin typeface="Arial"/>
              </a:rPr>
              <a:t>- une véritable reconnaissance de tous les personnels en activité, titulaires comme non-titulaires : </a:t>
            </a:r>
            <a:endParaRPr b="0" lang="fr-FR" sz="1050" spc="-1" strike="noStrike">
              <a:latin typeface="Arial"/>
            </a:endParaRPr>
          </a:p>
          <a:p>
            <a:pPr marL="457200" indent="-227160">
              <a:lnSpc>
                <a:spcPct val="100000"/>
              </a:lnSpc>
            </a:pPr>
            <a:r>
              <a:rPr b="0" lang="fr-FR" sz="1050" spc="-1" strike="noStrike">
                <a:latin typeface="Arial"/>
              </a:rPr>
              <a:t>-&gt; via une revalorisation indiciaire pour toutes et tous et non par des primes discriminatoires et ne concernant qu’une minorité de collègues ; </a:t>
            </a:r>
            <a:endParaRPr b="0" lang="fr-FR" sz="1050" spc="-1" strike="noStrike">
              <a:latin typeface="Arial"/>
            </a:endParaRPr>
          </a:p>
          <a:p>
            <a:pPr marL="457200" indent="-227160">
              <a:lnSpc>
                <a:spcPct val="100000"/>
              </a:lnSpc>
            </a:pPr>
            <a:r>
              <a:rPr b="0" lang="fr-FR" sz="1050" spc="-1" strike="noStrike">
                <a:latin typeface="Arial"/>
              </a:rPr>
              <a:t>-&gt; pour les EC : outre le rattrapage indiqué dans le projet du système de reraite, c’est aussi ne pas oublier la revalorisation de la grille indiciaire des MCF par prise en compte du doctorat (soit l’équivalent de 90 points d’indice ou environ 450 euros net par mois, du début à la fin de carrière) [et augmentation de l’indice maximal des PR (50 points d’indice)].</a:t>
            </a:r>
            <a:endParaRPr b="0" lang="fr-FR" sz="1050" spc="-1" strike="noStrike">
              <a:latin typeface="Arial"/>
            </a:endParaRPr>
          </a:p>
          <a:p>
            <a:pPr marL="457200" indent="-227160">
              <a:lnSpc>
                <a:spcPct val="100000"/>
              </a:lnSpc>
            </a:pPr>
            <a:endParaRPr b="0" lang="fr-FR" sz="1050" spc="-1" strike="noStrike">
              <a:latin typeface="Arial"/>
            </a:endParaRPr>
          </a:p>
          <a:p>
            <a:pPr marL="457200" indent="-227160">
              <a:lnSpc>
                <a:spcPct val="100000"/>
              </a:lnSpc>
            </a:pPr>
            <a:r>
              <a:rPr b="0" lang="fr-FR" sz="1050" spc="-1" strike="noStrike">
                <a:latin typeface="Arial"/>
              </a:rPr>
              <a:t>Le SNESUP-FSU s’oppose à toutes les mesures qui pourraient être introduites conduisant vers plus de précarité dans la recherche publique (contrats dits « de mission » ou les « tenure track »), au renforcement du pilotage autoritaire de la recherche publique, à la généralisation des appels à projets, au renforcement de la compétition entre les équipes de la recherche qui produisent des inégalités incompatibles avec la dimension collective de nos missions de service public. </a:t>
            </a:r>
            <a:endParaRPr b="0" lang="fr-FR" sz="1050" spc="-1" strike="noStrike">
              <a:latin typeface="Arial"/>
            </a:endParaRPr>
          </a:p>
          <a:p>
            <a:pPr marL="457200" indent="-227160">
              <a:lnSpc>
                <a:spcPct val="100000"/>
              </a:lnSpc>
            </a:pPr>
            <a:r>
              <a:rPr b="0" lang="fr-FR" sz="1050" spc="-1" strike="noStrike">
                <a:latin typeface="Arial"/>
              </a:rPr>
              <a:t>Il faut au contraire réaffirmer le lien entre enseignement et recherche, conserver une diversité des profils EC afin qu'aucun domaine du savoir ne soit mis en jachère ou purement et simplement abandonné.… Dans cette logique, il est aussi nécessaire d'augmenter le nombre des contrats doctoraux et d'allonger d’un an de la durée de ces contrats. Il faut offrir à tous les enseignant·es-chercheur·es la possibilité de bénéficier plusieurs fois dans leur carrière d’un congé : Congé Recherche Conversion Thématique (CRCT), et de délégations CNRS. Il faut mettre fin à la logique des politiques de sites qui concentrent l’essentiel des moyens, via les PIA notamment, sur les seuls territoires ou le tissu socio-économique est le plus dense. Enfin, il faut d'urgence remettre à plat le Crédit Impôt Recherche afin de supprimer les cadeaux aux</a:t>
            </a:r>
            <a:endParaRPr b="0" lang="fr-FR" sz="1050" spc="-1" strike="noStrike">
              <a:latin typeface="Arial"/>
            </a:endParaRPr>
          </a:p>
          <a:p>
            <a:pPr marL="457200" indent="-227160">
              <a:lnSpc>
                <a:spcPct val="100000"/>
              </a:lnSpc>
            </a:pPr>
            <a:r>
              <a:rPr b="0" lang="fr-FR" sz="1050" spc="-1" strike="noStrike">
                <a:latin typeface="Arial"/>
              </a:rPr>
              <a:t>entreprises qui ne font aucun effort pour l’embauche de docteurs (en favorisant à l'inverse les PME et entreprises de taille intermédiaire).</a:t>
            </a:r>
            <a:endParaRPr b="0" lang="fr-FR" sz="1050" spc="-1" strike="noStrike">
              <a:latin typeface="Arial"/>
            </a:endParaRPr>
          </a:p>
          <a:p>
            <a:pPr marL="457200" indent="-227160">
              <a:lnSpc>
                <a:spcPct val="100000"/>
              </a:lnSpc>
            </a:pPr>
            <a:endParaRPr b="0" lang="fr-FR" sz="1050" spc="-1" strike="noStrike">
              <a:latin typeface="Arial"/>
            </a:endParaRPr>
          </a:p>
        </p:txBody>
      </p:sp>
      <p:sp>
        <p:nvSpPr>
          <p:cNvPr id="287"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A2C5132D-B2AF-499F-9BE6-37332E85D580}"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sldImg"/>
          </p:nvPr>
        </p:nvSpPr>
        <p:spPr>
          <a:xfrm>
            <a:off x="1108080" y="812880"/>
            <a:ext cx="5341680" cy="4006440"/>
          </a:xfrm>
          <a:prstGeom prst="rect">
            <a:avLst/>
          </a:prstGeom>
        </p:spPr>
      </p:sp>
      <p:sp>
        <p:nvSpPr>
          <p:cNvPr id="289" name="PlaceHolder 2"/>
          <p:cNvSpPr>
            <a:spLocks noGrp="1"/>
          </p:cNvSpPr>
          <p:nvPr>
            <p:ph type="body"/>
          </p:nvPr>
        </p:nvSpPr>
        <p:spPr>
          <a:xfrm>
            <a:off x="756000" y="5078520"/>
            <a:ext cx="6046200" cy="4809600"/>
          </a:xfrm>
          <a:prstGeom prst="rect">
            <a:avLst/>
          </a:prstGeom>
        </p:spPr>
        <p:txBody>
          <a:bodyPr lIns="0" rIns="0" tIns="0" bIns="0">
            <a:noAutofit/>
          </a:bodyPr>
          <a:p>
            <a:endParaRPr b="0" lang="fr-FR" sz="2000" spc="-1" strike="noStrike">
              <a:latin typeface="Arial"/>
            </a:endParaRPr>
          </a:p>
        </p:txBody>
      </p:sp>
      <p:sp>
        <p:nvSpPr>
          <p:cNvPr id="290"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6C165A1C-E875-4983-B408-786FA0F3D4D0}"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1106640" y="812880"/>
            <a:ext cx="5346360" cy="4008240"/>
          </a:xfrm>
          <a:prstGeom prst="rect">
            <a:avLst/>
          </a:prstGeom>
        </p:spPr>
      </p:sp>
      <p:sp>
        <p:nvSpPr>
          <p:cNvPr id="225" name="PlaceHolder 2"/>
          <p:cNvSpPr>
            <a:spLocks noGrp="1"/>
          </p:cNvSpPr>
          <p:nvPr>
            <p:ph type="body"/>
          </p:nvPr>
        </p:nvSpPr>
        <p:spPr>
          <a:xfrm>
            <a:off x="756000" y="5078520"/>
            <a:ext cx="6046920" cy="4810320"/>
          </a:xfrm>
          <a:prstGeom prst="rect">
            <a:avLst/>
          </a:prstGeom>
        </p:spPr>
        <p:txBody>
          <a:bodyPr lIns="0" rIns="0" tIns="0" bIns="0">
            <a:noAutofit/>
          </a:bodyPr>
          <a:p>
            <a:pPr>
              <a:lnSpc>
                <a:spcPct val="100000"/>
              </a:lnSpc>
            </a:pPr>
            <a:r>
              <a:rPr b="0" lang="fr-FR" sz="1800" spc="-1" strike="noStrike">
                <a:latin typeface="Arial"/>
                <a:ea typeface="Arial"/>
              </a:rPr>
              <a:t>liens :</a:t>
            </a:r>
            <a:endParaRPr b="0" lang="fr-FR" sz="1800" spc="-1" strike="noStrike">
              <a:latin typeface="Arial"/>
            </a:endParaRPr>
          </a:p>
          <a:p>
            <a:pPr>
              <a:lnSpc>
                <a:spcPct val="115000"/>
              </a:lnSpc>
            </a:pPr>
            <a:r>
              <a:rPr b="1" lang="fr-FR" sz="1800" spc="-1" strike="noStrike">
                <a:solidFill>
                  <a:srgbClr val="980000"/>
                </a:solidFill>
                <a:latin typeface="Arial"/>
                <a:ea typeface="Arial"/>
              </a:rPr>
              <a:t>Valérie Pécresse : </a:t>
            </a:r>
            <a:r>
              <a:rPr b="0" lang="fr-FR" sz="1400" spc="-1" strike="noStrike" u="sng">
                <a:solidFill>
                  <a:srgbClr val="000000"/>
                </a:solidFill>
                <a:uFillTx/>
                <a:latin typeface="Arial"/>
                <a:ea typeface="Arial"/>
                <a:hlinkClick r:id="rId1"/>
              </a:rPr>
              <a:t>http://blog.educpros.fr/guillaume-miquelard-et-paul-francois/2016/08/16/lagence-nationale-de-la-recherche-anr/</a:t>
            </a:r>
            <a:r>
              <a:rPr b="0" lang="fr-FR" sz="1400" spc="-1" strike="noStrike">
                <a:solidFill>
                  <a:srgbClr val="000000"/>
                </a:solidFill>
                <a:latin typeface="Arial"/>
                <a:ea typeface="Arial"/>
              </a:rPr>
              <a:t> </a:t>
            </a:r>
            <a:endParaRPr b="0" lang="fr-FR" sz="1400" spc="-1" strike="noStrike">
              <a:latin typeface="Arial"/>
            </a:endParaRPr>
          </a:p>
          <a:p>
            <a:pPr>
              <a:lnSpc>
                <a:spcPct val="115000"/>
              </a:lnSpc>
              <a:spcBef>
                <a:spcPts val="1001"/>
              </a:spcBef>
            </a:pPr>
            <a:r>
              <a:rPr b="1" lang="fr-FR" sz="1800" spc="-1" strike="noStrike">
                <a:solidFill>
                  <a:srgbClr val="980000"/>
                </a:solidFill>
                <a:latin typeface="Arial"/>
                <a:ea typeface="Arial"/>
              </a:rPr>
              <a:t>Jean-Pierre Bourguignon : </a:t>
            </a:r>
            <a:r>
              <a:rPr b="0" lang="fr-FR" sz="1100" spc="-1" strike="noStrike" u="sng">
                <a:solidFill>
                  <a:srgbClr val="000000"/>
                </a:solidFill>
                <a:uFillTx/>
                <a:latin typeface="Arial"/>
                <a:ea typeface="Arial"/>
                <a:hlinkClick r:id="rId2"/>
              </a:rPr>
              <a:t>https://kva.screen9.tv/media/h2H7n_lIwyW6pyhZauCImg/how-erc-changed-the-european-research-landscape</a:t>
            </a:r>
            <a:endParaRPr b="0" lang="fr-FR" sz="1100" spc="-1" strike="noStrike">
              <a:latin typeface="Arial"/>
            </a:endParaRPr>
          </a:p>
          <a:p>
            <a:pPr>
              <a:lnSpc>
                <a:spcPct val="115000"/>
              </a:lnSpc>
              <a:spcBef>
                <a:spcPts val="1001"/>
              </a:spcBef>
            </a:pPr>
            <a:r>
              <a:rPr b="1" lang="fr-FR" sz="1400" spc="-1" strike="noStrike">
                <a:solidFill>
                  <a:srgbClr val="980000"/>
                </a:solidFill>
                <a:latin typeface="Arial"/>
                <a:ea typeface="Arial"/>
              </a:rPr>
              <a:t>programme de News Tank</a:t>
            </a:r>
            <a:endParaRPr b="0" lang="fr-FR" sz="1400" spc="-1" strike="noStrike">
              <a:latin typeface="Arial"/>
            </a:endParaRPr>
          </a:p>
          <a:p>
            <a:pPr>
              <a:lnSpc>
                <a:spcPct val="115000"/>
              </a:lnSpc>
              <a:spcBef>
                <a:spcPts val="1001"/>
              </a:spcBef>
            </a:pPr>
            <a:r>
              <a:rPr b="0" lang="fr-FR" sz="1400" spc="-1" strike="noStrike" u="sng">
                <a:solidFill>
                  <a:srgbClr val="000000"/>
                </a:solidFill>
                <a:uFillTx/>
                <a:latin typeface="Arial"/>
                <a:ea typeface="Arial"/>
                <a:hlinkClick r:id="rId3"/>
              </a:rPr>
              <a:t>https://education.newstank.fr/fr/thinkER2020/program/168343/loi-recherche-enfin-lumiere.html</a:t>
            </a:r>
            <a:endParaRPr b="0" lang="fr-FR" sz="1400" spc="-1" strike="noStrike">
              <a:latin typeface="Arial"/>
            </a:endParaRPr>
          </a:p>
        </p:txBody>
      </p:sp>
      <p:sp>
        <p:nvSpPr>
          <p:cNvPr id="226"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A482901F-922B-4CFA-81FB-2927836C7F22}"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1106640" y="812880"/>
            <a:ext cx="5344920" cy="4008240"/>
          </a:xfrm>
          <a:prstGeom prst="rect">
            <a:avLst/>
          </a:prstGeom>
        </p:spPr>
      </p:sp>
      <p:sp>
        <p:nvSpPr>
          <p:cNvPr id="292" name="PlaceHolder 2"/>
          <p:cNvSpPr>
            <a:spLocks noGrp="1"/>
          </p:cNvSpPr>
          <p:nvPr>
            <p:ph type="body"/>
          </p:nvPr>
        </p:nvSpPr>
        <p:spPr>
          <a:xfrm>
            <a:off x="756000" y="5078520"/>
            <a:ext cx="6046920" cy="4810320"/>
          </a:xfrm>
          <a:prstGeom prst="rect">
            <a:avLst/>
          </a:prstGeom>
        </p:spPr>
        <p:txBody>
          <a:bodyPr lIns="0" rIns="0" tIns="0" bIns="0">
            <a:noAutofit/>
          </a:bodyPr>
          <a:p>
            <a:pPr marL="216000" indent="-215280">
              <a:lnSpc>
                <a:spcPct val="100000"/>
              </a:lnSpc>
              <a:spcBef>
                <a:spcPts val="283"/>
              </a:spcBef>
              <a:spcAft>
                <a:spcPts val="283"/>
              </a:spcAft>
            </a:pPr>
            <a:r>
              <a:rPr b="0" lang="fr-FR" sz="1800" spc="-1" strike="noStrike">
                <a:latin typeface="Arial"/>
                <a:ea typeface="Noto Sans CJK SC"/>
              </a:rPr>
              <a:t>Niches sociales : rapport annuel de la cour des comptes sur les comptes de la Sécurité sociale 2019</a:t>
            </a:r>
            <a:endParaRPr b="0" lang="fr-FR" sz="1800" spc="-1" strike="noStrike">
              <a:latin typeface="Arial"/>
            </a:endParaRPr>
          </a:p>
          <a:p>
            <a:pPr marL="216000" indent="-215280">
              <a:lnSpc>
                <a:spcPct val="100000"/>
              </a:lnSpc>
              <a:spcBef>
                <a:spcPts val="283"/>
              </a:spcBef>
              <a:spcAft>
                <a:spcPts val="283"/>
              </a:spcAft>
            </a:pPr>
            <a:r>
              <a:rPr b="0" lang="fr-FR" sz="1800" spc="-1" strike="noStrike">
                <a:latin typeface="Arial"/>
                <a:ea typeface="Noto Sans CJK SC"/>
              </a:rPr>
              <a:t>Evasion : Rapport d'information de la commission d'enquête sur l'évasion des capitaux et des actifs hors de France et ses incidences fiscales : entre 30 et 36 milliards le coût minimum pour l’Etat français de l’évasion fiscale. Précisant que "cette évaluation ne comprenait pas toute une série de risques", ce chiffre pourrait, en réalité, atteindre les 50 milliards.</a:t>
            </a:r>
            <a:endParaRPr b="0" lang="fr-FR" sz="1800" spc="-1" strike="noStrike">
              <a:latin typeface="Arial"/>
            </a:endParaRPr>
          </a:p>
          <a:p>
            <a:pPr marL="216000" indent="-215280">
              <a:lnSpc>
                <a:spcPct val="100000"/>
              </a:lnSpc>
            </a:pPr>
            <a:r>
              <a:rPr b="0" lang="fr-FR" sz="1800" spc="-1" strike="noStrike">
                <a:latin typeface="Arial"/>
                <a:ea typeface="Noto Sans CJK SC"/>
              </a:rPr>
              <a:t>CIR : 6,27mds en 2017 (</a:t>
            </a:r>
            <a:r>
              <a:rPr b="0" lang="fr-FR" sz="1200" spc="-1" strike="noStrike">
                <a:solidFill>
                  <a:srgbClr val="000000"/>
                </a:solidFill>
                <a:latin typeface="+mn-lt"/>
                <a:ea typeface="+mn-ea"/>
              </a:rPr>
              <a:t>10 milliards d’euros de fonds publics subventionnent la recherche privée, dont plus de 6 milliards d’euros de dé scalisations à travers le CIR)</a:t>
            </a:r>
            <a:endParaRPr b="0" lang="fr-FR" sz="1200" spc="-1" strike="noStrike">
              <a:latin typeface="Arial"/>
            </a:endParaRPr>
          </a:p>
          <a:p>
            <a:pPr marL="216000" indent="-215280">
              <a:lnSpc>
                <a:spcPct val="100000"/>
              </a:lnSpc>
            </a:pPr>
            <a:endParaRPr b="0" lang="fr-FR"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108080" y="812880"/>
            <a:ext cx="5341680" cy="4006440"/>
          </a:xfrm>
          <a:prstGeom prst="rect">
            <a:avLst/>
          </a:prstGeom>
        </p:spPr>
      </p:sp>
      <p:sp>
        <p:nvSpPr>
          <p:cNvPr id="294" name="PlaceHolder 2"/>
          <p:cNvSpPr>
            <a:spLocks noGrp="1"/>
          </p:cNvSpPr>
          <p:nvPr>
            <p:ph type="body"/>
          </p:nvPr>
        </p:nvSpPr>
        <p:spPr>
          <a:xfrm>
            <a:off x="756000" y="5078520"/>
            <a:ext cx="6046200" cy="4809600"/>
          </a:xfrm>
          <a:prstGeom prst="rect">
            <a:avLst/>
          </a:prstGeom>
        </p:spPr>
        <p:txBody>
          <a:bodyPr lIns="0" rIns="0" tIns="0" bIns="0">
            <a:noAutofit/>
          </a:bodyPr>
          <a:p>
            <a:endParaRPr b="0" lang="fr-FR" sz="2000" spc="-1" strike="noStrike">
              <a:latin typeface="Arial"/>
            </a:endParaRPr>
          </a:p>
        </p:txBody>
      </p:sp>
      <p:sp>
        <p:nvSpPr>
          <p:cNvPr id="295"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FB9A4647-22E7-4BFC-B903-61B1A0BE3C33}"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1108080" y="812880"/>
            <a:ext cx="5341680" cy="4006440"/>
          </a:xfrm>
          <a:prstGeom prst="rect">
            <a:avLst/>
          </a:prstGeom>
        </p:spPr>
      </p:sp>
      <p:sp>
        <p:nvSpPr>
          <p:cNvPr id="297" name="PlaceHolder 2"/>
          <p:cNvSpPr>
            <a:spLocks noGrp="1"/>
          </p:cNvSpPr>
          <p:nvPr>
            <p:ph type="body"/>
          </p:nvPr>
        </p:nvSpPr>
        <p:spPr>
          <a:xfrm>
            <a:off x="756000" y="5078520"/>
            <a:ext cx="6046200" cy="4809600"/>
          </a:xfrm>
          <a:prstGeom prst="rect">
            <a:avLst/>
          </a:prstGeom>
        </p:spPr>
        <p:txBody>
          <a:bodyPr lIns="0" rIns="0" tIns="0" bIns="0">
            <a:noAutofit/>
          </a:bodyPr>
          <a:p>
            <a:endParaRPr b="0" lang="fr-FR" sz="2000" spc="-1" strike="noStrike">
              <a:latin typeface="Arial"/>
            </a:endParaRPr>
          </a:p>
        </p:txBody>
      </p:sp>
      <p:sp>
        <p:nvSpPr>
          <p:cNvPr id="298"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14B57DCA-ED08-4B2E-9F21-7AFA66F5581B}"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1108080" y="812880"/>
            <a:ext cx="5341680" cy="4006440"/>
          </a:xfrm>
          <a:prstGeom prst="rect">
            <a:avLst/>
          </a:prstGeom>
        </p:spPr>
      </p:sp>
      <p:sp>
        <p:nvSpPr>
          <p:cNvPr id="228" name="PlaceHolder 2"/>
          <p:cNvSpPr>
            <a:spLocks noGrp="1"/>
          </p:cNvSpPr>
          <p:nvPr>
            <p:ph type="body"/>
          </p:nvPr>
        </p:nvSpPr>
        <p:spPr>
          <a:xfrm>
            <a:off x="756000" y="5078520"/>
            <a:ext cx="6046200" cy="4809600"/>
          </a:xfrm>
          <a:prstGeom prst="rect">
            <a:avLst/>
          </a:prstGeom>
        </p:spPr>
        <p:txBody>
          <a:bodyPr lIns="0" rIns="0" tIns="0" bIns="0">
            <a:noAutofit/>
          </a:bodyPr>
          <a:p>
            <a:pPr marL="457200" indent="-341640">
              <a:lnSpc>
                <a:spcPct val="100000"/>
              </a:lnSpc>
              <a:buClr>
                <a:srgbClr val="37962a"/>
              </a:buClr>
              <a:buFont typeface="Wingdings" charset="2"/>
              <a:buChar char=""/>
            </a:pPr>
            <a:r>
              <a:rPr b="0" lang="fr-FR" sz="1800" spc="-1" strike="noStrike">
                <a:solidFill>
                  <a:srgbClr val="000000"/>
                </a:solidFill>
                <a:latin typeface="Arial"/>
              </a:rPr>
              <a:t>Pour retrouver les 3 rapports sur le site du SNESUP :</a:t>
            </a:r>
            <a:endParaRPr b="0" lang="fr-FR" sz="1800" spc="-1" strike="noStrike">
              <a:latin typeface="Arial"/>
            </a:endParaRPr>
          </a:p>
          <a:p>
            <a:pPr marL="114480">
              <a:lnSpc>
                <a:spcPct val="100000"/>
              </a:lnSpc>
            </a:pPr>
            <a:r>
              <a:rPr b="0" lang="fr-FR" sz="1800" spc="-1" strike="noStrike">
                <a:solidFill>
                  <a:srgbClr val="000000"/>
                </a:solidFill>
                <a:latin typeface="Arial"/>
              </a:rPr>
              <a:t>https://www.snesup.fr/article/loi-de-programmation-pluriannuelle-de-la-recherche-rapports-des-groupes-de-travail-23-septembre-2019</a:t>
            </a:r>
            <a:endParaRPr b="0" lang="fr-FR" sz="1800" spc="-1" strike="noStrike">
              <a:latin typeface="Arial"/>
            </a:endParaRPr>
          </a:p>
        </p:txBody>
      </p:sp>
      <p:sp>
        <p:nvSpPr>
          <p:cNvPr id="229" name="CustomShape 3"/>
          <p:cNvSpPr/>
          <p:nvPr/>
        </p:nvSpPr>
        <p:spPr>
          <a:xfrm>
            <a:off x="4278960" y="10157400"/>
            <a:ext cx="3279240" cy="532800"/>
          </a:xfrm>
          <a:prstGeom prst="rect">
            <a:avLst/>
          </a:prstGeom>
          <a:noFill/>
          <a:ln>
            <a:noFill/>
          </a:ln>
        </p:spPr>
        <p:style>
          <a:lnRef idx="0"/>
          <a:fillRef idx="0"/>
          <a:effectRef idx="0"/>
          <a:fontRef idx="minor"/>
        </p:style>
        <p:txBody>
          <a:bodyPr lIns="0" rIns="0" tIns="0" bIns="0" anchor="b">
            <a:noAutofit/>
          </a:bodyPr>
          <a:p>
            <a:pPr algn="r">
              <a:lnSpc>
                <a:spcPct val="100000"/>
              </a:lnSpc>
            </a:pPr>
            <a:fld id="{B30ED1DB-2C2A-4402-80B8-662396A94D2C}"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1106640" y="812880"/>
            <a:ext cx="5346360" cy="4008240"/>
          </a:xfrm>
          <a:prstGeom prst="rect">
            <a:avLst/>
          </a:prstGeom>
        </p:spPr>
      </p:sp>
      <p:sp>
        <p:nvSpPr>
          <p:cNvPr id="231" name="PlaceHolder 2"/>
          <p:cNvSpPr>
            <a:spLocks noGrp="1"/>
          </p:cNvSpPr>
          <p:nvPr>
            <p:ph type="body"/>
          </p:nvPr>
        </p:nvSpPr>
        <p:spPr>
          <a:xfrm>
            <a:off x="756000" y="5078520"/>
            <a:ext cx="6046920" cy="4810320"/>
          </a:xfrm>
          <a:prstGeom prst="rect">
            <a:avLst/>
          </a:prstGeom>
        </p:spPr>
        <p:txBody>
          <a:bodyPr lIns="0" rIns="0" tIns="0" bIns="0">
            <a:noAutofit/>
          </a:bodyPr>
          <a:p>
            <a:pPr>
              <a:lnSpc>
                <a:spcPct val="100000"/>
              </a:lnSpc>
            </a:pPr>
            <a:r>
              <a:rPr b="0" lang="fr-FR" sz="2000" spc="-1" strike="noStrike">
                <a:solidFill>
                  <a:srgbClr val="000000"/>
                </a:solidFill>
                <a:latin typeface="Arial"/>
              </a:rPr>
              <a:t>Qui = les administrateurs et managers de l’ESR </a:t>
            </a:r>
            <a:endParaRPr b="0" lang="fr-FR" sz="2000" spc="-1" strike="noStrike">
              <a:latin typeface="Arial"/>
            </a:endParaRPr>
          </a:p>
          <a:p>
            <a:pPr>
              <a:lnSpc>
                <a:spcPct val="100000"/>
              </a:lnSpc>
            </a:pPr>
            <a:endParaRPr b="0" lang="fr-FR" sz="2000" spc="-1" strike="noStrike">
              <a:latin typeface="Arial"/>
            </a:endParaRPr>
          </a:p>
          <a:p>
            <a:pPr>
              <a:lnSpc>
                <a:spcPct val="100000"/>
              </a:lnSpc>
              <a:spcBef>
                <a:spcPts val="1001"/>
              </a:spcBef>
            </a:pPr>
            <a:endParaRPr b="0" lang="fr-FR" sz="2000" spc="-1" strike="noStrike">
              <a:latin typeface="Arial"/>
            </a:endParaRPr>
          </a:p>
        </p:txBody>
      </p:sp>
      <p:sp>
        <p:nvSpPr>
          <p:cNvPr id="232"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1BDFD883-5CC5-4685-8D79-3F5BF5AAF00A}"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88781540-8852-4E2A-A0D4-39F6E3277982}"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
        <p:nvSpPr>
          <p:cNvPr id="234" name="PlaceHolder 2"/>
          <p:cNvSpPr>
            <a:spLocks noGrp="1"/>
          </p:cNvSpPr>
          <p:nvPr>
            <p:ph type="sldImg"/>
          </p:nvPr>
        </p:nvSpPr>
        <p:spPr>
          <a:xfrm>
            <a:off x="1106640" y="812880"/>
            <a:ext cx="5344920" cy="4008240"/>
          </a:xfrm>
          <a:prstGeom prst="rect">
            <a:avLst/>
          </a:prstGeom>
        </p:spPr>
      </p:sp>
      <p:sp>
        <p:nvSpPr>
          <p:cNvPr id="235" name="PlaceHolder 3"/>
          <p:cNvSpPr>
            <a:spLocks noGrp="1"/>
          </p:cNvSpPr>
          <p:nvPr>
            <p:ph type="body"/>
          </p:nvPr>
        </p:nvSpPr>
        <p:spPr>
          <a:xfrm>
            <a:off x="756000" y="5078520"/>
            <a:ext cx="6046920" cy="4810320"/>
          </a:xfrm>
          <a:prstGeom prst="rect">
            <a:avLst/>
          </a:prstGeom>
        </p:spPr>
        <p:txBody>
          <a:bodyPr lIns="0" rIns="0" tIns="0" bIns="0">
            <a:noAutofit/>
          </a:bodyPr>
          <a:p>
            <a:pPr marL="216000" indent="-215280">
              <a:lnSpc>
                <a:spcPct val="100000"/>
              </a:lnSpc>
            </a:pPr>
            <a:r>
              <a:rPr b="0" lang="fr-FR" sz="1400" spc="-1" strike="noStrike">
                <a:solidFill>
                  <a:srgbClr val="000000"/>
                </a:solidFill>
                <a:latin typeface="Arial"/>
              </a:rPr>
              <a:t>-Effort budgétaire ou redistribution des moyens alloués ? Les annonces, y compris dans le cadre de la revalorisation des salaires en vue des retraites, vont plutôt dans ce sens là. </a:t>
            </a:r>
            <a:endParaRPr b="0" lang="fr-FR" sz="1400" spc="-1" strike="noStrike">
              <a:latin typeface="Arial"/>
            </a:endParaRPr>
          </a:p>
          <a:p>
            <a:pPr marL="216000" indent="-215280">
              <a:lnSpc>
                <a:spcPct val="100000"/>
              </a:lnSpc>
            </a:pPr>
            <a:r>
              <a:rPr b="0" lang="fr-FR" sz="1400" spc="-1" strike="noStrike">
                <a:solidFill>
                  <a:srgbClr val="000000"/>
                </a:solidFill>
                <a:latin typeface="Arial"/>
              </a:rPr>
              <a:t>-Beaucoup d’arguments d’autorité avancés sur les classements</a:t>
            </a:r>
            <a:endParaRPr b="0" lang="fr-FR" sz="1400" spc="-1" strike="noStrike">
              <a:latin typeface="Arial"/>
            </a:endParaRPr>
          </a:p>
          <a:p>
            <a:pPr marL="216000" indent="-215280">
              <a:lnSpc>
                <a:spcPct val="100000"/>
              </a:lnSpc>
            </a:pPr>
            <a:endParaRPr b="0" lang="fr-FR" sz="1400" spc="-1" strike="noStrike">
              <a:latin typeface="Arial"/>
            </a:endParaRPr>
          </a:p>
          <a:p>
            <a:pPr marL="216000" indent="-215280">
              <a:lnSpc>
                <a:spcPct val="100000"/>
              </a:lnSpc>
            </a:pPr>
            <a:endParaRPr b="0" lang="fr-FR"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1106640" y="812880"/>
            <a:ext cx="5346360" cy="4008240"/>
          </a:xfrm>
          <a:prstGeom prst="rect">
            <a:avLst/>
          </a:prstGeom>
        </p:spPr>
      </p:sp>
      <p:sp>
        <p:nvSpPr>
          <p:cNvPr id="237" name="PlaceHolder 2"/>
          <p:cNvSpPr>
            <a:spLocks noGrp="1"/>
          </p:cNvSpPr>
          <p:nvPr>
            <p:ph type="body"/>
          </p:nvPr>
        </p:nvSpPr>
        <p:spPr>
          <a:xfrm>
            <a:off x="756000" y="5078520"/>
            <a:ext cx="6046920" cy="4810320"/>
          </a:xfrm>
          <a:prstGeom prst="rect">
            <a:avLst/>
          </a:prstGeom>
        </p:spPr>
        <p:txBody>
          <a:bodyPr lIns="0" rIns="0" tIns="0" bIns="0">
            <a:noAutofit/>
          </a:bodyPr>
          <a:p>
            <a:pPr marL="216000" indent="-215280">
              <a:lnSpc>
                <a:spcPct val="100000"/>
              </a:lnSpc>
            </a:pPr>
            <a:r>
              <a:rPr b="0" lang="fr-FR" sz="1400" spc="-1" strike="noStrike">
                <a:solidFill>
                  <a:srgbClr val="000000"/>
                </a:solidFill>
                <a:latin typeface="Arial"/>
              </a:rPr>
              <a:t>-Possibilité d’embauche ?  Bulle artificielle dans les 10 grands défis : bcp de bourses de thèse pour « aller à la paillasse ». Nombre d’emplois annuel pas  à la hauteur du nombre de diplomation doctorale</a:t>
            </a:r>
            <a:endParaRPr b="0" lang="fr-FR" sz="1400" spc="-1" strike="noStrike">
              <a:latin typeface="Arial"/>
            </a:endParaRPr>
          </a:p>
          <a:p>
            <a:pPr marL="216000" indent="-215280">
              <a:lnSpc>
                <a:spcPct val="100000"/>
              </a:lnSpc>
            </a:pPr>
            <a:endParaRPr b="0" lang="fr-FR" sz="1400" spc="-1" strike="noStrike">
              <a:latin typeface="Arial"/>
            </a:endParaRPr>
          </a:p>
          <a:p>
            <a:pPr marL="216000" indent="-215280">
              <a:lnSpc>
                <a:spcPct val="100000"/>
              </a:lnSpc>
            </a:pPr>
            <a:endParaRPr b="0" lang="fr-FR" sz="1400" spc="-1" strike="noStrike">
              <a:latin typeface="Arial"/>
            </a:endParaRPr>
          </a:p>
        </p:txBody>
      </p:sp>
      <p:sp>
        <p:nvSpPr>
          <p:cNvPr id="238"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1AD5FBD2-321D-4029-B21E-C81A0354CAB1}"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1108080" y="812880"/>
            <a:ext cx="5341680" cy="4006440"/>
          </a:xfrm>
          <a:prstGeom prst="rect">
            <a:avLst/>
          </a:prstGeom>
        </p:spPr>
      </p:sp>
      <p:sp>
        <p:nvSpPr>
          <p:cNvPr id="240" name="PlaceHolder 2"/>
          <p:cNvSpPr>
            <a:spLocks noGrp="1"/>
          </p:cNvSpPr>
          <p:nvPr>
            <p:ph type="body"/>
          </p:nvPr>
        </p:nvSpPr>
        <p:spPr>
          <a:xfrm>
            <a:off x="756000" y="5078520"/>
            <a:ext cx="6045840" cy="4809240"/>
          </a:xfrm>
          <a:prstGeom prst="rect">
            <a:avLst/>
          </a:prstGeom>
        </p:spPr>
        <p:txBody>
          <a:bodyPr lIns="0" rIns="0" tIns="0" bIns="0">
            <a:noAutofit/>
          </a:bodyPr>
          <a:p>
            <a:pPr marL="457200" indent="-215280">
              <a:lnSpc>
                <a:spcPct val="115000"/>
              </a:lnSpc>
            </a:pPr>
            <a:r>
              <a:rPr b="0" lang="fr-FR" sz="1800" spc="-1" strike="noStrike">
                <a:solidFill>
                  <a:srgbClr val="000000"/>
                </a:solidFill>
                <a:latin typeface="Arial"/>
                <a:ea typeface="Arial"/>
              </a:rPr>
              <a:t>●</a:t>
            </a:r>
            <a:r>
              <a:rPr b="0" lang="fr-FR" sz="1800" spc="-1" strike="noStrike">
                <a:solidFill>
                  <a:srgbClr val="000000"/>
                </a:solidFill>
                <a:latin typeface="Arial"/>
                <a:ea typeface="Arial"/>
              </a:rPr>
              <a:t>Quelques chiffres avant d’aller voir GT par GT</a:t>
            </a:r>
            <a:endParaRPr b="0" lang="fr-FR" sz="1800" spc="-1" strike="noStrike">
              <a:latin typeface="Arial"/>
            </a:endParaRPr>
          </a:p>
          <a:p>
            <a:pPr marL="457200" indent="-215280">
              <a:lnSpc>
                <a:spcPct val="115000"/>
              </a:lnSpc>
              <a:spcBef>
                <a:spcPts val="1199"/>
              </a:spcBef>
            </a:pPr>
            <a:r>
              <a:rPr b="0" lang="fr-FR" sz="1800" spc="-1" strike="noStrike">
                <a:solidFill>
                  <a:srgbClr val="000000"/>
                </a:solidFill>
                <a:latin typeface="Arial"/>
                <a:ea typeface="Arial"/>
              </a:rPr>
              <a:t>●</a:t>
            </a:r>
            <a:r>
              <a:rPr b="0" lang="fr-FR" sz="1800" spc="-1" strike="noStrike">
                <a:solidFill>
                  <a:srgbClr val="000000"/>
                </a:solidFill>
                <a:latin typeface="Arial"/>
                <a:ea typeface="Arial"/>
              </a:rPr>
              <a:t>Chaque rapport comporte une partie constats que beaucoup disent des constats partagés, alors si on avait plus de temps, on pourrait dire plus justement des constats partagés, des constats que l’on partage moins et des constats même pas envisagés !Quelques commentaires :</a:t>
            </a:r>
            <a:endParaRPr b="0" lang="fr-FR" sz="1800" spc="-1" strike="noStrike">
              <a:latin typeface="Arial"/>
            </a:endParaRPr>
          </a:p>
          <a:p>
            <a:pPr marL="457200" indent="-215280">
              <a:lnSpc>
                <a:spcPct val="115000"/>
              </a:lnSpc>
              <a:spcBef>
                <a:spcPts val="1199"/>
              </a:spcBef>
            </a:pPr>
            <a:r>
              <a:rPr b="0" lang="fr-FR" sz="1800" spc="-1" strike="noStrike">
                <a:solidFill>
                  <a:srgbClr val="000000"/>
                </a:solidFill>
                <a:latin typeface="Arial"/>
                <a:ea typeface="Arial"/>
              </a:rPr>
              <a:t>●</a:t>
            </a:r>
            <a:r>
              <a:rPr b="0" lang="fr-FR" sz="1800" spc="-1" strike="noStrike">
                <a:solidFill>
                  <a:srgbClr val="000000"/>
                </a:solidFill>
                <a:latin typeface="Arial"/>
                <a:ea typeface="Arial"/>
              </a:rPr>
              <a:t>sur la perte globale de 3 650 ETP dans les EPST de 2012 à 2016 :  il faut préciser qu’une partie a été transformée en emplois précaires. </a:t>
            </a:r>
            <a:endParaRPr b="0" lang="fr-FR" sz="1800" spc="-1" strike="noStrike">
              <a:latin typeface="Arial"/>
            </a:endParaRPr>
          </a:p>
          <a:p>
            <a:pPr marL="457200" indent="-215280">
              <a:lnSpc>
                <a:spcPct val="115000"/>
              </a:lnSpc>
              <a:spcBef>
                <a:spcPts val="1199"/>
              </a:spcBef>
            </a:pPr>
            <a:r>
              <a:rPr b="0" lang="fr-FR" sz="1800" spc="-1" strike="noStrike">
                <a:solidFill>
                  <a:srgbClr val="000000"/>
                </a:solidFill>
                <a:latin typeface="Arial"/>
                <a:ea typeface="Arial"/>
              </a:rPr>
              <a:t>   </a:t>
            </a:r>
            <a:r>
              <a:rPr b="0" lang="fr-FR" sz="1800" spc="-1" strike="noStrike">
                <a:solidFill>
                  <a:srgbClr val="000000"/>
                </a:solidFill>
                <a:latin typeface="Arial"/>
                <a:ea typeface="Arial"/>
              </a:rPr>
              <a:t>La période pour la baisse du nombre d’EC donnée va du pic de l’effectif des EC aux dernieres données disponibles (source : RERS)</a:t>
            </a:r>
            <a:endParaRPr b="0" lang="fr-FR" sz="1800" spc="-1" strike="noStrike">
              <a:latin typeface="Arial"/>
            </a:endParaRPr>
          </a:p>
          <a:p>
            <a:pPr marL="457200" indent="-215280">
              <a:lnSpc>
                <a:spcPct val="115000"/>
              </a:lnSpc>
              <a:spcBef>
                <a:spcPts val="1199"/>
              </a:spcBef>
            </a:pPr>
            <a:endParaRPr b="0" lang="fr-FR" sz="1800" spc="-1" strike="noStrike">
              <a:latin typeface="Arial"/>
            </a:endParaRPr>
          </a:p>
          <a:p>
            <a:pPr marL="457200" indent="-215280">
              <a:lnSpc>
                <a:spcPct val="115000"/>
              </a:lnSpc>
              <a:spcBef>
                <a:spcPts val="1199"/>
              </a:spcBef>
            </a:pPr>
            <a:r>
              <a:rPr b="0" lang="fr-FR" sz="1200" spc="-1" strike="noStrike">
                <a:solidFill>
                  <a:srgbClr val="000000"/>
                </a:solidFill>
                <a:latin typeface="+mn-lt"/>
                <a:ea typeface="+mn-ea"/>
              </a:rPr>
              <a:t>Le recrutement d’enseignants-chercheurs titulaires pour couvrir le sous-encadrement et assurer le volumes d’heures supplémentaires (4 millions d’heures) actuellement imposées aux titulaires statutaires nécessiterait le recrutement de 20 000 enseignants-chercheurs.</a:t>
            </a:r>
            <a:endParaRPr b="0" lang="fr-FR" sz="1200" spc="-1" strike="noStrike">
              <a:latin typeface="Arial"/>
            </a:endParaRPr>
          </a:p>
          <a:p>
            <a:pPr marL="457200" indent="-215280">
              <a:lnSpc>
                <a:spcPct val="115000"/>
              </a:lnSpc>
              <a:spcBef>
                <a:spcPts val="1199"/>
              </a:spcBef>
            </a:pPr>
            <a:endParaRPr b="0" lang="fr-FR" sz="1200" spc="-1" strike="noStrike">
              <a:latin typeface="Arial"/>
            </a:endParaRPr>
          </a:p>
          <a:p>
            <a:pPr marL="457200" indent="-215280">
              <a:lnSpc>
                <a:spcPct val="115000"/>
              </a:lnSpc>
              <a:spcBef>
                <a:spcPts val="1199"/>
              </a:spcBef>
            </a:pPr>
            <a:r>
              <a:rPr b="0" lang="fr-FR" sz="1800" spc="-1" strike="noStrike">
                <a:solidFill>
                  <a:srgbClr val="000000"/>
                </a:solidFill>
                <a:latin typeface="Arial"/>
                <a:ea typeface="Arial"/>
              </a:rPr>
              <a:t>●</a:t>
            </a:r>
            <a:r>
              <a:rPr b="0" lang="fr-FR" sz="1800" spc="-1" strike="noStrike">
                <a:solidFill>
                  <a:srgbClr val="000000"/>
                </a:solidFill>
                <a:latin typeface="Arial"/>
                <a:ea typeface="Arial"/>
              </a:rPr>
              <a:t>sur le PIB : 2.2% PIB, on reste en dessous de pays tels Allemagne , USA, Japon, Corée du Sud</a:t>
            </a:r>
            <a:endParaRPr b="0" lang="fr-FR" sz="1800" spc="-1" strike="noStrike">
              <a:latin typeface="Arial"/>
            </a:endParaRPr>
          </a:p>
          <a:p>
            <a:pPr marL="457200" indent="-215280">
              <a:lnSpc>
                <a:spcPct val="115000"/>
              </a:lnSpc>
              <a:spcBef>
                <a:spcPts val="1199"/>
              </a:spcBef>
            </a:pPr>
            <a:endParaRPr b="0" lang="fr-FR" sz="1800" spc="-1" strike="noStrike">
              <a:latin typeface="Arial"/>
            </a:endParaRPr>
          </a:p>
          <a:p>
            <a:pPr marL="457200" indent="-296640">
              <a:lnSpc>
                <a:spcPct val="115000"/>
              </a:lnSpc>
              <a:buClr>
                <a:srgbClr val="000000"/>
              </a:buClr>
              <a:buFont typeface="Noto Sans Symbols"/>
              <a:buChar char="●"/>
            </a:pPr>
            <a:r>
              <a:rPr b="0" lang="fr-FR" sz="1800" spc="-1" strike="noStrike">
                <a:solidFill>
                  <a:srgbClr val="000000"/>
                </a:solidFill>
                <a:latin typeface="Arial"/>
                <a:ea typeface="Arial"/>
              </a:rPr>
              <a:t>Sur le faible niveau de prime  -&gt; p16 du rapport du GT2: le 4% est notre prime ESR (sans heures compl)</a:t>
            </a:r>
            <a:endParaRPr b="0" lang="fr-FR" sz="1800" spc="-1" strike="noStrike">
              <a:latin typeface="Arial"/>
            </a:endParaRPr>
          </a:p>
          <a:p>
            <a:pPr marL="457200" indent="-296640">
              <a:lnSpc>
                <a:spcPct val="115000"/>
              </a:lnSpc>
              <a:buClr>
                <a:srgbClr val="000000"/>
              </a:buClr>
              <a:buFont typeface="Noto Sans Symbols"/>
              <a:buChar char="●"/>
            </a:pPr>
            <a:r>
              <a:rPr b="0" lang="fr-FR" sz="1800" spc="-1" strike="noStrike">
                <a:solidFill>
                  <a:srgbClr val="000000"/>
                </a:solidFill>
                <a:latin typeface="Arial"/>
                <a:ea typeface="Arial"/>
              </a:rPr>
              <a:t>En revanche, le taux moyen de primes des chercheurs et enseignants-chercheurs – incluant les heures complémentaires et supplémentaires – s’élève à 12,9% du traitement indiciaire, alors qu’il correspond à 27,1% du traitement indiciaire pour l’ensemble des corps de catégorie A  ;  et à 60% pour les corps de juridiction, de contrôle et d’expertise et 81.2% direction encadrement ; ces deux dernières catégories A+ représentent soit une moyenne autour de 70% comme indiqué</a:t>
            </a:r>
            <a:endParaRPr b="0" lang="fr-FR" sz="1800" spc="-1" strike="noStrike">
              <a:latin typeface="Arial"/>
            </a:endParaRPr>
          </a:p>
        </p:txBody>
      </p:sp>
      <p:sp>
        <p:nvSpPr>
          <p:cNvPr id="241" name="CustomShape 3"/>
          <p:cNvSpPr/>
          <p:nvPr/>
        </p:nvSpPr>
        <p:spPr>
          <a:xfrm>
            <a:off x="4278960" y="10157400"/>
            <a:ext cx="3278880" cy="53244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E551B293-6FF0-4788-994F-5063BC88B3C3}" type="slidenum">
              <a:rPr b="0" lang="fr-FR" sz="1400" spc="-1" strike="noStrike">
                <a:solidFill>
                  <a:srgbClr val="000000"/>
                </a:solidFill>
                <a:latin typeface="Times New Roman"/>
                <a:ea typeface="Times New Roman"/>
              </a:rPr>
              <a:t>&lt;numéro&gt;</a:t>
            </a:fld>
            <a:endParaRPr b="0" lang="fr-FR" sz="1400" spc="-1" strike="noStrike">
              <a:latin typeface="Arial"/>
            </a:endParaRPr>
          </a:p>
        </p:txBody>
      </p:sp>
      <p:sp>
        <p:nvSpPr>
          <p:cNvPr id="243" name="PlaceHolder 2"/>
          <p:cNvSpPr>
            <a:spLocks noGrp="1"/>
          </p:cNvSpPr>
          <p:nvPr>
            <p:ph type="sldImg"/>
          </p:nvPr>
        </p:nvSpPr>
        <p:spPr>
          <a:xfrm>
            <a:off x="1106640" y="812880"/>
            <a:ext cx="5344920" cy="4008240"/>
          </a:xfrm>
          <a:prstGeom prst="rect">
            <a:avLst/>
          </a:prstGeom>
        </p:spPr>
      </p:sp>
      <p:sp>
        <p:nvSpPr>
          <p:cNvPr id="244" name="PlaceHolder 3"/>
          <p:cNvSpPr>
            <a:spLocks noGrp="1"/>
          </p:cNvSpPr>
          <p:nvPr>
            <p:ph type="body"/>
          </p:nvPr>
        </p:nvSpPr>
        <p:spPr>
          <a:xfrm>
            <a:off x="756000" y="5078520"/>
            <a:ext cx="6046920" cy="4810320"/>
          </a:xfrm>
          <a:prstGeom prst="rect">
            <a:avLst/>
          </a:prstGeom>
        </p:spPr>
        <p:txBody>
          <a:bodyPr lIns="0" rIns="0" tIns="0" bIns="0">
            <a:noAutofit/>
          </a:bodyPr>
          <a:p>
            <a:pPr>
              <a:lnSpc>
                <a:spcPct val="100000"/>
              </a:lnSpc>
            </a:pPr>
            <a:r>
              <a:rPr b="0" lang="fr-FR" sz="1600" spc="-1" strike="noStrike">
                <a:latin typeface="Arial"/>
                <a:ea typeface="Arial"/>
              </a:rPr>
              <a:t>Lien indiqué : pour retrouver le rapport sur le site du SNESUP</a:t>
            </a:r>
            <a:endParaRPr b="0" lang="fr-FR" sz="1600" spc="-1" strike="noStrike">
              <a:latin typeface="Arial"/>
            </a:endParaRPr>
          </a:p>
          <a:p>
            <a:pPr>
              <a:lnSpc>
                <a:spcPct val="100000"/>
              </a:lnSpc>
            </a:pPr>
            <a:endParaRPr b="0" lang="fr-FR" sz="16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8"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1"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 name="PlaceHolder 5"/>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6"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8"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9" name="PlaceHolder 5"/>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40"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41" name="PlaceHolder 7"/>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49"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1"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3"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54"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59"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60"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2"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63"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4"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8"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0"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1"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3"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4"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5"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6" name="PlaceHolder 5"/>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8"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9"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80"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81" name="PlaceHolder 5"/>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82"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83" name="PlaceHolder 7"/>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1"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3"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96"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0"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1"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02"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4"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0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6"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8"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9"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0"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2"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3"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5"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6"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7"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8" name="PlaceHolder 5"/>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0"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1"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2"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3" name="PlaceHolder 5"/>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4"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5" name="PlaceHolder 7"/>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2"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7"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8"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0"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6986160"/>
            <a:ext cx="10079280" cy="572040"/>
          </a:xfrm>
          <a:prstGeom prst="rect">
            <a:avLst/>
          </a:prstGeom>
          <a:solidFill>
            <a:srgbClr val="37962a"/>
          </a:solidFill>
          <a:ln>
            <a:noFill/>
          </a:ln>
        </p:spPr>
        <p:style>
          <a:lnRef idx="0"/>
          <a:fillRef idx="0"/>
          <a:effectRef idx="0"/>
          <a:fontRef idx="minor"/>
        </p:style>
      </p:sp>
      <p:pic>
        <p:nvPicPr>
          <p:cNvPr id="1" name="Google Shape;13;p1" descr=""/>
          <p:cNvPicPr/>
          <p:nvPr/>
        </p:nvPicPr>
        <p:blipFill>
          <a:blip r:embed="rId2"/>
          <a:stretch/>
        </p:blipFill>
        <p:spPr>
          <a:xfrm>
            <a:off x="0" y="6986160"/>
            <a:ext cx="1141920" cy="572040"/>
          </a:xfrm>
          <a:prstGeom prst="rect">
            <a:avLst/>
          </a:prstGeom>
          <a:ln>
            <a:noFill/>
          </a:ln>
        </p:spPr>
      </p:pic>
      <p:pic>
        <p:nvPicPr>
          <p:cNvPr id="2" name="Google Shape;14;p1" descr=""/>
          <p:cNvPicPr/>
          <p:nvPr/>
        </p:nvPicPr>
        <p:blipFill>
          <a:blip r:embed="rId3"/>
          <a:stretch/>
        </p:blipFill>
        <p:spPr>
          <a:xfrm>
            <a:off x="8654760" y="6986160"/>
            <a:ext cx="1481040" cy="674640"/>
          </a:xfrm>
          <a:prstGeom prst="rect">
            <a:avLst/>
          </a:prstGeom>
          <a:ln>
            <a:noFill/>
          </a:ln>
        </p:spPr>
      </p:pic>
      <p:sp>
        <p:nvSpPr>
          <p:cNvPr id="3" name="CustomShape 2"/>
          <p:cNvSpPr/>
          <p:nvPr/>
        </p:nvSpPr>
        <p:spPr>
          <a:xfrm>
            <a:off x="1534680" y="7063200"/>
            <a:ext cx="6463800" cy="312840"/>
          </a:xfrm>
          <a:prstGeom prst="rect">
            <a:avLst/>
          </a:prstGeom>
          <a:noFill/>
          <a:ln>
            <a:noFill/>
          </a:ln>
        </p:spPr>
        <p:style>
          <a:lnRef idx="0"/>
          <a:fillRef idx="0"/>
          <a:effectRef idx="0"/>
          <a:fontRef idx="minor"/>
        </p:style>
        <p:txBody>
          <a:bodyPr lIns="90000" rIns="90000" tIns="91440" bIns="91440">
            <a:noAutofit/>
          </a:bodyPr>
          <a:p>
            <a:pPr>
              <a:lnSpc>
                <a:spcPct val="100000"/>
              </a:lnSpc>
            </a:pPr>
            <a:r>
              <a:rPr b="0" lang="fr-FR" sz="1400" spc="-1" strike="noStrike">
                <a:solidFill>
                  <a:srgbClr val="ffffff"/>
                </a:solidFill>
                <a:latin typeface="Arial"/>
                <a:ea typeface="Arial"/>
              </a:rPr>
              <a:t>projet de Loi de Programmation Pluriannuelle de la Recherche (LPPR)</a:t>
            </a:r>
            <a:endParaRPr b="0" lang="fr-FR" sz="1400" spc="-1" strike="noStrike">
              <a:latin typeface="Arial"/>
            </a:endParaRPr>
          </a:p>
        </p:txBody>
      </p:sp>
      <p:sp>
        <p:nvSpPr>
          <p:cNvPr id="4" name="PlaceHolder 3"/>
          <p:cNvSpPr>
            <a:spLocks noGrp="1"/>
          </p:cNvSpPr>
          <p:nvPr>
            <p:ph type="title"/>
          </p:nvPr>
        </p:nvSpPr>
        <p:spPr>
          <a:xfrm>
            <a:off x="504000" y="301320"/>
            <a:ext cx="9072000" cy="1261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 name="PlaceHolder 4"/>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6986160"/>
            <a:ext cx="10079280" cy="572040"/>
          </a:xfrm>
          <a:prstGeom prst="rect">
            <a:avLst/>
          </a:prstGeom>
          <a:solidFill>
            <a:srgbClr val="37962a"/>
          </a:solidFill>
          <a:ln>
            <a:noFill/>
          </a:ln>
        </p:spPr>
        <p:style>
          <a:lnRef idx="0"/>
          <a:fillRef idx="0"/>
          <a:effectRef idx="0"/>
          <a:fontRef idx="minor"/>
        </p:style>
      </p:sp>
      <p:pic>
        <p:nvPicPr>
          <p:cNvPr id="43" name="Google Shape;13;p1" descr=""/>
          <p:cNvPicPr/>
          <p:nvPr/>
        </p:nvPicPr>
        <p:blipFill>
          <a:blip r:embed="rId2"/>
          <a:stretch/>
        </p:blipFill>
        <p:spPr>
          <a:xfrm>
            <a:off x="0" y="6986160"/>
            <a:ext cx="1141920" cy="572040"/>
          </a:xfrm>
          <a:prstGeom prst="rect">
            <a:avLst/>
          </a:prstGeom>
          <a:ln>
            <a:noFill/>
          </a:ln>
        </p:spPr>
      </p:pic>
      <p:pic>
        <p:nvPicPr>
          <p:cNvPr id="44" name="Google Shape;14;p1" descr=""/>
          <p:cNvPicPr/>
          <p:nvPr/>
        </p:nvPicPr>
        <p:blipFill>
          <a:blip r:embed="rId3"/>
          <a:stretch/>
        </p:blipFill>
        <p:spPr>
          <a:xfrm>
            <a:off x="8654760" y="6986160"/>
            <a:ext cx="1481040" cy="674640"/>
          </a:xfrm>
          <a:prstGeom prst="rect">
            <a:avLst/>
          </a:prstGeom>
          <a:ln>
            <a:noFill/>
          </a:ln>
        </p:spPr>
      </p:pic>
      <p:sp>
        <p:nvSpPr>
          <p:cNvPr id="45" name="CustomShape 2"/>
          <p:cNvSpPr/>
          <p:nvPr/>
        </p:nvSpPr>
        <p:spPr>
          <a:xfrm>
            <a:off x="1534680" y="7063200"/>
            <a:ext cx="6463800" cy="312840"/>
          </a:xfrm>
          <a:prstGeom prst="rect">
            <a:avLst/>
          </a:prstGeom>
          <a:noFill/>
          <a:ln>
            <a:noFill/>
          </a:ln>
        </p:spPr>
        <p:style>
          <a:lnRef idx="0"/>
          <a:fillRef idx="0"/>
          <a:effectRef idx="0"/>
          <a:fontRef idx="minor"/>
        </p:style>
        <p:txBody>
          <a:bodyPr lIns="90000" rIns="90000" tIns="91440" bIns="91440">
            <a:noAutofit/>
          </a:bodyPr>
          <a:p>
            <a:pPr>
              <a:lnSpc>
                <a:spcPct val="100000"/>
              </a:lnSpc>
            </a:pPr>
            <a:r>
              <a:rPr b="0" lang="fr-FR" sz="1400" spc="-1" strike="noStrike">
                <a:solidFill>
                  <a:srgbClr val="ffffff"/>
                </a:solidFill>
                <a:latin typeface="Arial"/>
                <a:ea typeface="Arial"/>
              </a:rPr>
              <a:t>projet de Loi de Programmation Pluriannuelle de la Recherche (LPPR)</a:t>
            </a:r>
            <a:endParaRPr b="0" lang="fr-FR" sz="1400" spc="-1" strike="noStrike">
              <a:latin typeface="Arial"/>
            </a:endParaRPr>
          </a:p>
        </p:txBody>
      </p:sp>
      <p:sp>
        <p:nvSpPr>
          <p:cNvPr id="46" name="PlaceHolder 3"/>
          <p:cNvSpPr>
            <a:spLocks noGrp="1"/>
          </p:cNvSpPr>
          <p:nvPr>
            <p:ph type="title"/>
          </p:nvPr>
        </p:nvSpPr>
        <p:spPr>
          <a:xfrm>
            <a:off x="504000" y="301320"/>
            <a:ext cx="9072000" cy="1261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7" name="PlaceHolder 4"/>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6986160"/>
            <a:ext cx="10079280" cy="572040"/>
          </a:xfrm>
          <a:prstGeom prst="rect">
            <a:avLst/>
          </a:prstGeom>
          <a:solidFill>
            <a:srgbClr val="37962a"/>
          </a:solidFill>
          <a:ln>
            <a:noFill/>
          </a:ln>
        </p:spPr>
        <p:style>
          <a:lnRef idx="0"/>
          <a:fillRef idx="0"/>
          <a:effectRef idx="0"/>
          <a:fontRef idx="minor"/>
        </p:style>
      </p:sp>
      <p:pic>
        <p:nvPicPr>
          <p:cNvPr id="85" name="Google Shape;13;p1" descr=""/>
          <p:cNvPicPr/>
          <p:nvPr/>
        </p:nvPicPr>
        <p:blipFill>
          <a:blip r:embed="rId2"/>
          <a:stretch/>
        </p:blipFill>
        <p:spPr>
          <a:xfrm>
            <a:off x="0" y="6986160"/>
            <a:ext cx="1141920" cy="572040"/>
          </a:xfrm>
          <a:prstGeom prst="rect">
            <a:avLst/>
          </a:prstGeom>
          <a:ln>
            <a:noFill/>
          </a:ln>
        </p:spPr>
      </p:pic>
      <p:pic>
        <p:nvPicPr>
          <p:cNvPr id="86" name="Google Shape;14;p1" descr=""/>
          <p:cNvPicPr/>
          <p:nvPr/>
        </p:nvPicPr>
        <p:blipFill>
          <a:blip r:embed="rId3"/>
          <a:stretch/>
        </p:blipFill>
        <p:spPr>
          <a:xfrm>
            <a:off x="8654760" y="6986160"/>
            <a:ext cx="1481040" cy="674640"/>
          </a:xfrm>
          <a:prstGeom prst="rect">
            <a:avLst/>
          </a:prstGeom>
          <a:ln>
            <a:noFill/>
          </a:ln>
        </p:spPr>
      </p:pic>
      <p:sp>
        <p:nvSpPr>
          <p:cNvPr id="87" name="CustomShape 2"/>
          <p:cNvSpPr/>
          <p:nvPr/>
        </p:nvSpPr>
        <p:spPr>
          <a:xfrm>
            <a:off x="1534680" y="7063200"/>
            <a:ext cx="6463800" cy="312840"/>
          </a:xfrm>
          <a:prstGeom prst="rect">
            <a:avLst/>
          </a:prstGeom>
          <a:noFill/>
          <a:ln>
            <a:noFill/>
          </a:ln>
        </p:spPr>
        <p:style>
          <a:lnRef idx="0"/>
          <a:fillRef idx="0"/>
          <a:effectRef idx="0"/>
          <a:fontRef idx="minor"/>
        </p:style>
        <p:txBody>
          <a:bodyPr lIns="90000" rIns="90000" tIns="91440" bIns="91440">
            <a:noAutofit/>
          </a:bodyPr>
          <a:p>
            <a:pPr>
              <a:lnSpc>
                <a:spcPct val="100000"/>
              </a:lnSpc>
            </a:pPr>
            <a:r>
              <a:rPr b="0" lang="fr-FR" sz="1400" spc="-1" strike="noStrike">
                <a:solidFill>
                  <a:srgbClr val="ffffff"/>
                </a:solidFill>
                <a:latin typeface="Arial"/>
                <a:ea typeface="Arial"/>
              </a:rPr>
              <a:t>projet de Loi de Programmation Pluriannuelle de la Recherche (LPPR)</a:t>
            </a:r>
            <a:endParaRPr b="0" lang="fr-FR" sz="1400" spc="-1" strike="noStrike">
              <a:latin typeface="Arial"/>
            </a:endParaRPr>
          </a:p>
        </p:txBody>
      </p:sp>
      <p:sp>
        <p:nvSpPr>
          <p:cNvPr id="88" name="PlaceHolder 3"/>
          <p:cNvSpPr>
            <a:spLocks noGrp="1"/>
          </p:cNvSpPr>
          <p:nvPr>
            <p:ph type="title"/>
          </p:nvPr>
        </p:nvSpPr>
        <p:spPr>
          <a:xfrm>
            <a:off x="504000" y="301320"/>
            <a:ext cx="9072000" cy="1261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89" name="PlaceHolder 4"/>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s://www.youtube.com/watch?time_continue=8&amp;v=vThd6cvxpCA&amp;feature=emb_logo" TargetMode="External"/><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hyperlink" Target="https://www.snesup.fr/sites/default/files/fichier/gt2_carrieres.pdf" TargetMode="External"/><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hyperlink" Target="https://www.snesup.fr/sites/default/files/fichier/gt3_inovation_partenariat.pdf" TargetMode="External"/><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hyperlink" Target="https://www.enseignementsup-recherche.gouv.fr/cid147701/lancement-d-un-groupe-de-travail-sur-la-territorialisation-de-la-recherche.html" TargetMode="External"/><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s://universiteouverte.org/2020/01/26/programme-de-la-1ere-coordination-nationale-des-facs-et-labos-en-lutte/" TargetMode="Externa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education.newstank.fr/fr/thinkER2020/news/172946/" TargetMode="External"/><Relationship Id="rId6"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s://www.snesup.fr/article/loi-de-programmation-pluriannuelle-de-la-recherche-analyses-reponses-et-propositions-du-snesup-fsu-juillet-2019" TargetMode="External"/><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hyperlink" Target="https://www.snesup.fr/sites/default/files/fichier/gt1_financement.pdf" TargetMode="External"/><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3447360" y="6887160"/>
            <a:ext cx="3193560" cy="519840"/>
          </a:xfrm>
          <a:prstGeom prst="rect">
            <a:avLst/>
          </a:prstGeom>
          <a:noFill/>
          <a:ln>
            <a:noFill/>
          </a:ln>
        </p:spPr>
        <p:style>
          <a:lnRef idx="0"/>
          <a:fillRef idx="0"/>
          <a:effectRef idx="0"/>
          <a:fontRef idx="minor"/>
        </p:style>
        <p:txBody>
          <a:bodyPr lIns="0" rIns="0" tIns="0" bIns="0" anchorCtr="1">
            <a:noAutofit/>
          </a:bodyPr>
          <a:p>
            <a:pPr algn="ctr">
              <a:lnSpc>
                <a:spcPct val="100000"/>
              </a:lnSpc>
            </a:pPr>
            <a:r>
              <a:rPr b="0" lang="fr-FR" sz="1400" spc="-1" strike="noStrike">
                <a:solidFill>
                  <a:srgbClr val="000000"/>
                </a:solidFill>
                <a:latin typeface="Times New Roman"/>
                <a:ea typeface="Times New Roman"/>
              </a:rPr>
              <a:t>Datéà personnaliser </a:t>
            </a:r>
            <a:endParaRPr b="0" lang="fr-FR" sz="1400" spc="-1" strike="noStrike">
              <a:latin typeface="Arial"/>
            </a:endParaRPr>
          </a:p>
        </p:txBody>
      </p:sp>
      <p:pic>
        <p:nvPicPr>
          <p:cNvPr id="133" name="Google Shape;29;p5" descr=""/>
          <p:cNvPicPr/>
          <p:nvPr/>
        </p:nvPicPr>
        <p:blipFill>
          <a:blip r:embed="rId1"/>
          <a:stretch/>
        </p:blipFill>
        <p:spPr>
          <a:xfrm>
            <a:off x="72000" y="0"/>
            <a:ext cx="10006560" cy="75582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1071000" y="1679760"/>
            <a:ext cx="8096760" cy="943920"/>
          </a:xfrm>
          <a:prstGeom prst="rect">
            <a:avLst/>
          </a:prstGeom>
          <a:noFill/>
          <a:ln>
            <a:noFill/>
          </a:ln>
        </p:spPr>
        <p:style>
          <a:lnRef idx="0"/>
          <a:fillRef idx="0"/>
          <a:effectRef idx="0"/>
          <a:fontRef idx="minor"/>
        </p:style>
        <p:txBody>
          <a:bodyPr tIns="91440" bIns="91440">
            <a:noAutofit/>
          </a:bodyPr>
          <a:p>
            <a:pPr marL="457200" indent="-380160">
              <a:lnSpc>
                <a:spcPct val="100000"/>
              </a:lnSpc>
              <a:buClr>
                <a:srgbClr val="37962a"/>
              </a:buClr>
              <a:buFont typeface="Arial"/>
              <a:buChar char="➔"/>
            </a:pPr>
            <a:r>
              <a:rPr b="0" lang="fr-FR" sz="2400" spc="-1" strike="noStrike">
                <a:solidFill>
                  <a:srgbClr val="000000"/>
                </a:solidFill>
                <a:latin typeface="Arial"/>
                <a:ea typeface="Arial"/>
              </a:rPr>
              <a:t>Création d’un </a:t>
            </a:r>
            <a:r>
              <a:rPr b="0" lang="fr-FR" sz="2400" spc="-1" strike="noStrike">
                <a:solidFill>
                  <a:srgbClr val="000000"/>
                </a:solidFill>
                <a:latin typeface="Arial"/>
                <a:ea typeface="DejaVu Sans"/>
              </a:rPr>
              <a:t>C</a:t>
            </a:r>
            <a:r>
              <a:rPr b="0" lang="fr-FR" sz="2400" spc="-1" strike="noStrike">
                <a:solidFill>
                  <a:srgbClr val="000000"/>
                </a:solidFill>
                <a:latin typeface="Arial"/>
                <a:ea typeface="Arial"/>
              </a:rPr>
              <a:t>onseil stratégique de la recherche et de l’innovation (CSRI) </a:t>
            </a:r>
            <a:endParaRPr b="0" lang="fr-FR" sz="2400" spc="-1" strike="noStrike">
              <a:latin typeface="Arial"/>
            </a:endParaRPr>
          </a:p>
          <a:p>
            <a:pPr lvl="1" marL="914400" indent="-380160">
              <a:lnSpc>
                <a:spcPct val="100000"/>
              </a:lnSpc>
              <a:spcBef>
                <a:spcPts val="1001"/>
              </a:spcBef>
              <a:buClr>
                <a:srgbClr val="000000"/>
              </a:buClr>
              <a:buFont typeface="Arial"/>
              <a:buChar char="◆"/>
            </a:pPr>
            <a:r>
              <a:rPr b="0" lang="fr-FR" sz="2400" spc="-1" strike="noStrike">
                <a:solidFill>
                  <a:srgbClr val="000000"/>
                </a:solidFill>
                <a:latin typeface="Arial"/>
                <a:ea typeface="DejaVu Sans"/>
              </a:rPr>
              <a:t>Ra</a:t>
            </a:r>
            <a:r>
              <a:rPr b="0" lang="fr-FR" sz="2400" spc="-1" strike="noStrike">
                <a:solidFill>
                  <a:srgbClr val="000000"/>
                </a:solidFill>
                <a:latin typeface="Arial"/>
                <a:ea typeface="Arial"/>
              </a:rPr>
              <a:t>ttaché au </a:t>
            </a:r>
            <a:r>
              <a:rPr b="0" lang="fr-FR" sz="2400" spc="-1" strike="noStrike">
                <a:solidFill>
                  <a:srgbClr val="000000"/>
                </a:solidFill>
                <a:latin typeface="Arial"/>
                <a:ea typeface="DejaVu Sans"/>
              </a:rPr>
              <a:t>P</a:t>
            </a:r>
            <a:r>
              <a:rPr b="0" lang="fr-FR" sz="2400" spc="-1" strike="noStrike">
                <a:solidFill>
                  <a:srgbClr val="000000"/>
                </a:solidFill>
                <a:latin typeface="Arial"/>
                <a:ea typeface="Arial"/>
              </a:rPr>
              <a:t>remier ministre</a:t>
            </a:r>
            <a:endParaRPr b="0" lang="fr-FR" sz="2400" spc="-1" strike="noStrike">
              <a:latin typeface="Arial"/>
            </a:endParaRPr>
          </a:p>
          <a:p>
            <a:pPr lvl="1" marL="914400" indent="-380160">
              <a:lnSpc>
                <a:spcPct val="100000"/>
              </a:lnSpc>
              <a:spcBef>
                <a:spcPts val="1001"/>
              </a:spcBef>
              <a:buClr>
                <a:srgbClr val="000000"/>
              </a:buClr>
              <a:buFont typeface="Arial"/>
              <a:buChar char="◆"/>
            </a:pPr>
            <a:r>
              <a:rPr b="0" lang="fr-FR" sz="2400" spc="-1" strike="noStrike">
                <a:solidFill>
                  <a:srgbClr val="000000"/>
                </a:solidFill>
                <a:latin typeface="Arial"/>
                <a:ea typeface="Arial"/>
              </a:rPr>
              <a:t>Compos</a:t>
            </a:r>
            <a:r>
              <a:rPr b="0" lang="fr-FR" sz="2400" spc="-1" strike="noStrike">
                <a:solidFill>
                  <a:srgbClr val="000000"/>
                </a:solidFill>
                <a:latin typeface="Arial"/>
                <a:ea typeface="DejaVu Sans"/>
              </a:rPr>
              <a:t>é</a:t>
            </a:r>
            <a:r>
              <a:rPr b="0" lang="fr-FR" sz="2400" spc="-1" strike="noStrike">
                <a:solidFill>
                  <a:srgbClr val="000000"/>
                </a:solidFill>
                <a:latin typeface="Arial"/>
                <a:ea typeface="Arial"/>
              </a:rPr>
              <a:t> de 12 membres</a:t>
            </a:r>
            <a:endParaRPr b="0" lang="fr-FR" sz="24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Arial"/>
              </a:rPr>
              <a:t>Objectifs :</a:t>
            </a:r>
            <a:endParaRPr b="0" lang="fr-FR" sz="2400" spc="-1" strike="noStrike">
              <a:latin typeface="Arial"/>
            </a:endParaRPr>
          </a:p>
          <a:p>
            <a:pPr lvl="1" marL="914400" indent="-380160">
              <a:lnSpc>
                <a:spcPct val="100000"/>
              </a:lnSpc>
              <a:spcBef>
                <a:spcPts val="1001"/>
              </a:spcBef>
              <a:buClr>
                <a:srgbClr val="000000"/>
              </a:buClr>
              <a:buFont typeface="Arial"/>
              <a:buChar char="◆"/>
            </a:pPr>
            <a:r>
              <a:rPr b="0" lang="fr-FR" sz="2400" spc="-1" strike="noStrike">
                <a:solidFill>
                  <a:srgbClr val="000000"/>
                </a:solidFill>
                <a:latin typeface="Arial"/>
                <a:ea typeface="Arial"/>
              </a:rPr>
              <a:t>Reconnaître les universités comme opérateurs de recherche, avec </a:t>
            </a:r>
            <a:r>
              <a:rPr b="1" lang="fr-FR" sz="2400" spc="-1" strike="noStrike">
                <a:solidFill>
                  <a:srgbClr val="000000"/>
                </a:solidFill>
                <a:latin typeface="Arial"/>
                <a:ea typeface="DejaVu Sans"/>
              </a:rPr>
              <a:t>des différences entre elles</a:t>
            </a:r>
            <a:endParaRPr b="0" lang="fr-FR" sz="2400" spc="-1" strike="noStrike">
              <a:latin typeface="Arial"/>
            </a:endParaRPr>
          </a:p>
          <a:p>
            <a:pPr lvl="1" marL="914400" indent="-380160">
              <a:lnSpc>
                <a:spcPct val="100000"/>
              </a:lnSpc>
              <a:spcBef>
                <a:spcPts val="1001"/>
              </a:spcBef>
              <a:buClr>
                <a:srgbClr val="000000"/>
              </a:buClr>
              <a:buFont typeface="Arial"/>
              <a:buChar char="◆"/>
            </a:pPr>
            <a:r>
              <a:rPr b="0" lang="fr-FR" sz="2400" spc="-1" strike="noStrike">
                <a:solidFill>
                  <a:srgbClr val="000000"/>
                </a:solidFill>
                <a:latin typeface="Arial"/>
                <a:ea typeface="Arial"/>
              </a:rPr>
              <a:t>Répartir </a:t>
            </a:r>
            <a:r>
              <a:rPr b="0" lang="fr-FR" sz="2400" spc="-1" strike="noStrike">
                <a:solidFill>
                  <a:srgbClr val="000000"/>
                </a:solidFill>
                <a:latin typeface="Arial"/>
                <a:ea typeface="DejaVu Sans"/>
              </a:rPr>
              <a:t>l</a:t>
            </a:r>
            <a:r>
              <a:rPr b="0" lang="fr-FR" sz="2400" spc="-1" strike="noStrike">
                <a:solidFill>
                  <a:srgbClr val="000000"/>
                </a:solidFill>
                <a:latin typeface="Arial"/>
                <a:ea typeface="Arial"/>
              </a:rPr>
              <a:t>es crédits en fonction de la </a:t>
            </a:r>
            <a:r>
              <a:rPr b="1" lang="fr-FR" sz="2400" spc="-1" strike="noStrike">
                <a:solidFill>
                  <a:srgbClr val="000000"/>
                </a:solidFill>
                <a:latin typeface="Arial"/>
                <a:ea typeface="DejaVu Sans"/>
              </a:rPr>
              <a:t>performance</a:t>
            </a:r>
            <a:endParaRPr b="0" lang="fr-FR" sz="2400" spc="-1" strike="noStrike">
              <a:latin typeface="Arial"/>
            </a:endParaRPr>
          </a:p>
        </p:txBody>
      </p:sp>
      <p:sp>
        <p:nvSpPr>
          <p:cNvPr id="155" name="CustomShape 2"/>
          <p:cNvSpPr/>
          <p:nvPr/>
        </p:nvSpPr>
        <p:spPr>
          <a:xfrm>
            <a:off x="504000" y="357120"/>
            <a:ext cx="9576000" cy="943920"/>
          </a:xfrm>
          <a:prstGeom prst="rect">
            <a:avLst/>
          </a:prstGeom>
          <a:noFill/>
          <a:ln>
            <a:noFill/>
          </a:ln>
        </p:spPr>
        <p:style>
          <a:lnRef idx="0"/>
          <a:fillRef idx="0"/>
          <a:effectRef idx="0"/>
          <a:fontRef idx="minor"/>
        </p:style>
        <p:txBody>
          <a:bodyPr tIns="91440" bIns="91440">
            <a:noAutofit/>
          </a:bodyPr>
          <a:p>
            <a:pPr algn="ctr">
              <a:lnSpc>
                <a:spcPct val="100000"/>
              </a:lnSpc>
            </a:pPr>
            <a:r>
              <a:rPr b="0" lang="fr-FR" sz="3600" spc="-1" strike="noStrike">
                <a:solidFill>
                  <a:srgbClr val="37962a"/>
                </a:solidFill>
                <a:latin typeface="Arial"/>
                <a:ea typeface="Arial"/>
              </a:rPr>
              <a:t>Le CSRI</a:t>
            </a:r>
            <a:endParaRPr b="0" lang="fr-FR" sz="36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1008000" y="1730520"/>
            <a:ext cx="8096760" cy="5007240"/>
          </a:xfrm>
          <a:prstGeom prst="rect">
            <a:avLst/>
          </a:prstGeom>
          <a:noFill/>
          <a:ln>
            <a:noFill/>
          </a:ln>
        </p:spPr>
        <p:style>
          <a:lnRef idx="0"/>
          <a:fillRef idx="0"/>
          <a:effectRef idx="0"/>
          <a:fontRef idx="minor"/>
        </p:style>
        <p:txBody>
          <a:bodyPr tIns="91440" bIns="91440">
            <a:noAutofit/>
          </a:bodyPr>
          <a:p>
            <a:pPr marL="457200" indent="-380160">
              <a:lnSpc>
                <a:spcPct val="100000"/>
              </a:lnSpc>
              <a:buClr>
                <a:srgbClr val="37962a"/>
              </a:buClr>
              <a:buFont typeface="Arial"/>
              <a:buChar char="➔"/>
            </a:pPr>
            <a:r>
              <a:rPr b="0" lang="fr-FR" sz="2400" spc="-1" strike="noStrike">
                <a:solidFill>
                  <a:srgbClr val="000000"/>
                </a:solidFill>
                <a:latin typeface="Arial"/>
                <a:ea typeface="Arial"/>
              </a:rPr>
              <a:t>Renforcer le rôle du HCERES</a:t>
            </a:r>
            <a:endParaRPr b="0" lang="fr-FR" sz="2400" spc="-1" strike="noStrike">
              <a:latin typeface="Arial"/>
            </a:endParaRPr>
          </a:p>
          <a:p>
            <a:pPr lvl="1" marL="914400" indent="-380160">
              <a:lnSpc>
                <a:spcPct val="100000"/>
              </a:lnSpc>
              <a:spcBef>
                <a:spcPts val="1001"/>
              </a:spcBef>
              <a:buClr>
                <a:srgbClr val="000000"/>
              </a:buClr>
              <a:buFont typeface="Arial"/>
              <a:buChar char="◆"/>
            </a:pPr>
            <a:r>
              <a:rPr b="0" lang="fr-FR" sz="2400" spc="-1" strike="noStrike">
                <a:solidFill>
                  <a:srgbClr val="000000"/>
                </a:solidFill>
                <a:latin typeface="Arial"/>
                <a:ea typeface="Arial"/>
              </a:rPr>
              <a:t>L’autonomie étant généralisée, le HCERES ne devrait plus être nécessaire.</a:t>
            </a:r>
            <a:endParaRPr b="0" lang="fr-FR" sz="24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Arial"/>
              </a:rPr>
              <a:t>Au lieu d’évaluer les laboratoires, il se spécialiserait sur l’accréditation des processus d’évaluation, des organismes, des laboratoires ou des individus, chercheurs et enseignants-chercheurs.</a:t>
            </a:r>
            <a:endParaRPr b="0" lang="fr-FR" sz="2400" spc="-1" strike="noStrike">
              <a:latin typeface="Arial"/>
            </a:endParaRPr>
          </a:p>
          <a:p>
            <a:pPr lvl="1" marL="914400" indent="-342000" algn="just">
              <a:lnSpc>
                <a:spcPct val="100000"/>
              </a:lnSpc>
              <a:spcBef>
                <a:spcPts val="1001"/>
              </a:spcBef>
              <a:buClr>
                <a:srgbClr val="000000"/>
              </a:buClr>
              <a:buFont typeface="Arial"/>
              <a:buChar char="◆"/>
            </a:pPr>
            <a:r>
              <a:rPr b="0" lang="fr-FR" sz="1800" spc="-1" strike="noStrike">
                <a:solidFill>
                  <a:srgbClr val="000000"/>
                </a:solidFill>
                <a:latin typeface="Arial"/>
                <a:ea typeface="Arial"/>
              </a:rPr>
              <a:t>Thierry Coulhon, candidat pour en prendre la tête, conseiller spécial de Valérie Pécresse en 2008, père de la loi LRU, actuel conseiller éducation, enseignement-supérieur, recherche et innovation auprès d’Emmanuel Macron.</a:t>
            </a:r>
            <a:endParaRPr b="0" lang="fr-FR" sz="1800" spc="-1" strike="noStrike">
              <a:latin typeface="Arial"/>
            </a:endParaRPr>
          </a:p>
          <a:p>
            <a:pPr>
              <a:lnSpc>
                <a:spcPct val="100000"/>
              </a:lnSpc>
              <a:spcBef>
                <a:spcPts val="1001"/>
              </a:spcBef>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Ecoutez le ici (à partir de la 25</a:t>
            </a:r>
            <a:r>
              <a:rPr b="0" lang="fr-FR" sz="1800" spc="-1" strike="noStrike" baseline="30000">
                <a:solidFill>
                  <a:srgbClr val="000000"/>
                </a:solidFill>
                <a:latin typeface="Arial"/>
                <a:ea typeface="DejaVu Sans"/>
              </a:rPr>
              <a:t>e</a:t>
            </a:r>
            <a:r>
              <a:rPr b="0" lang="fr-FR" sz="1800" spc="-1" strike="noStrike">
                <a:solidFill>
                  <a:srgbClr val="000000"/>
                </a:solidFill>
                <a:latin typeface="Arial"/>
                <a:ea typeface="DejaVu Sans"/>
              </a:rPr>
              <a:t> minute) </a:t>
            </a: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   </a:t>
            </a:r>
            <a:r>
              <a:rPr b="0" lang="fr-FR" sz="1800" spc="-1" strike="noStrike" u="sng">
                <a:solidFill>
                  <a:srgbClr val="0000ff"/>
                </a:solidFill>
                <a:uFillTx/>
                <a:latin typeface="Arial"/>
                <a:ea typeface="DejaVu Sans"/>
                <a:hlinkClick r:id="rId1"/>
              </a:rPr>
              <a:t>https://www.youtube.com/watch?time_continue=8&amp;v=vThd6cvxpCA&amp;feature=emb_logo</a:t>
            </a:r>
            <a:endParaRPr b="0" lang="fr-FR" sz="1800" spc="-1" strike="noStrike">
              <a:latin typeface="Arial"/>
            </a:endParaRPr>
          </a:p>
          <a:p>
            <a:pPr algn="just">
              <a:lnSpc>
                <a:spcPct val="100000"/>
              </a:lnSpc>
              <a:spcBef>
                <a:spcPts val="1001"/>
              </a:spcBef>
            </a:pPr>
            <a:endParaRPr b="0" lang="fr-FR" sz="1800" spc="-1" strike="noStrike">
              <a:latin typeface="Arial"/>
            </a:endParaRPr>
          </a:p>
        </p:txBody>
      </p:sp>
      <p:sp>
        <p:nvSpPr>
          <p:cNvPr id="157" name="CustomShape 2"/>
          <p:cNvSpPr/>
          <p:nvPr/>
        </p:nvSpPr>
        <p:spPr>
          <a:xfrm>
            <a:off x="504000" y="357120"/>
            <a:ext cx="9576000" cy="943920"/>
          </a:xfrm>
          <a:prstGeom prst="rect">
            <a:avLst/>
          </a:prstGeom>
          <a:noFill/>
          <a:ln>
            <a:noFill/>
          </a:ln>
        </p:spPr>
        <p:style>
          <a:lnRef idx="0"/>
          <a:fillRef idx="0"/>
          <a:effectRef idx="0"/>
          <a:fontRef idx="minor"/>
        </p:style>
        <p:txBody>
          <a:bodyPr tIns="91440" bIns="91440">
            <a:noAutofit/>
          </a:bodyPr>
          <a:p>
            <a:pPr algn="ctr">
              <a:lnSpc>
                <a:spcPct val="100000"/>
              </a:lnSpc>
            </a:pPr>
            <a:r>
              <a:rPr b="0" lang="fr-FR" sz="3600" spc="-1" strike="noStrike">
                <a:solidFill>
                  <a:srgbClr val="37962a"/>
                </a:solidFill>
                <a:latin typeface="Arial"/>
                <a:ea typeface="Arial"/>
              </a:rPr>
              <a:t>Le HCERES</a:t>
            </a:r>
            <a:endParaRPr b="0" lang="fr-FR" sz="36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701000" y="1679760"/>
            <a:ext cx="8096760" cy="943920"/>
          </a:xfrm>
          <a:prstGeom prst="rect">
            <a:avLst/>
          </a:prstGeom>
          <a:noFill/>
          <a:ln>
            <a:noFill/>
          </a:ln>
        </p:spPr>
        <p:style>
          <a:lnRef idx="0"/>
          <a:fillRef idx="0"/>
          <a:effectRef idx="0"/>
          <a:fontRef idx="minor"/>
        </p:style>
        <p:txBody>
          <a:bodyPr tIns="91440" bIns="91440">
            <a:noAutofit/>
          </a:bodyPr>
          <a:p>
            <a:pPr>
              <a:lnSpc>
                <a:spcPct val="100000"/>
              </a:lnSpc>
            </a:pPr>
            <a:endParaRPr b="0" lang="fr-FR" sz="18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Arial"/>
              </a:rPr>
              <a:t>Gestion des appels à projets des autres agences nationales</a:t>
            </a:r>
            <a:endParaRPr b="0" lang="fr-FR" sz="24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Arial"/>
              </a:rPr>
              <a:t>Mécanisme de bonus performance scientifique au sein de l’enveloppe des </a:t>
            </a:r>
            <a:r>
              <a:rPr b="0" i="1" lang="fr-FR" sz="2400" spc="-1" strike="noStrike">
                <a:solidFill>
                  <a:srgbClr val="000000"/>
                </a:solidFill>
                <a:latin typeface="Arial"/>
                <a:ea typeface="Arial"/>
              </a:rPr>
              <a:t>overheads</a:t>
            </a:r>
            <a:r>
              <a:rPr b="0" lang="fr-FR" sz="2400" spc="-1" strike="noStrike">
                <a:solidFill>
                  <a:srgbClr val="000000"/>
                </a:solidFill>
                <a:latin typeface="Arial"/>
                <a:ea typeface="Arial"/>
              </a:rPr>
              <a:t> des financements sur appels à projets de l’ANR</a:t>
            </a:r>
            <a:endParaRPr b="0" lang="fr-FR" sz="24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Arial"/>
              </a:rPr>
              <a:t>Taux de succès ANR 16% contre 48% DFG (All.).</a:t>
            </a:r>
            <a:endParaRPr b="0" lang="fr-FR" sz="2400" spc="-1" strike="noStrike">
              <a:latin typeface="Arial"/>
            </a:endParaRPr>
          </a:p>
          <a:p>
            <a:pPr marL="457200" indent="-380160">
              <a:lnSpc>
                <a:spcPct val="100000"/>
              </a:lnSpc>
              <a:spcBef>
                <a:spcPts val="1001"/>
              </a:spcBef>
              <a:buClr>
                <a:srgbClr val="37962a"/>
              </a:buClr>
              <a:buFont typeface="Arial"/>
              <a:buChar char="➔"/>
            </a:pPr>
            <a:r>
              <a:rPr b="0" lang="fr-FR" sz="2400" spc="-1" strike="noStrike">
                <a:solidFill>
                  <a:srgbClr val="000000"/>
                </a:solidFill>
                <a:latin typeface="Arial"/>
                <a:ea typeface="DejaVu Sans"/>
              </a:rPr>
              <a:t>Existence</a:t>
            </a:r>
            <a:r>
              <a:rPr b="0" lang="fr-FR" sz="2400" spc="-1" strike="noStrike">
                <a:solidFill>
                  <a:srgbClr val="000000"/>
                </a:solidFill>
                <a:latin typeface="Arial"/>
                <a:ea typeface="Arial"/>
              </a:rPr>
              <a:t> de multiples </a:t>
            </a:r>
            <a:r>
              <a:rPr b="0" i="1" lang="fr-FR" sz="2400" spc="-1" strike="noStrike">
                <a:solidFill>
                  <a:srgbClr val="000000"/>
                </a:solidFill>
                <a:latin typeface="Arial"/>
                <a:ea typeface="Arial"/>
              </a:rPr>
              <a:t>scenarii</a:t>
            </a:r>
            <a:r>
              <a:rPr b="0" lang="fr-FR" sz="2400" spc="-1" strike="noStrike">
                <a:solidFill>
                  <a:srgbClr val="000000"/>
                </a:solidFill>
                <a:latin typeface="Arial"/>
                <a:ea typeface="Arial"/>
              </a:rPr>
              <a:t> d’augmentation du budget de l’ANR</a:t>
            </a:r>
            <a:endParaRPr b="0" lang="fr-FR" sz="2400" spc="-1" strike="noStrike">
              <a:latin typeface="Arial"/>
            </a:endParaRPr>
          </a:p>
        </p:txBody>
      </p:sp>
      <p:sp>
        <p:nvSpPr>
          <p:cNvPr id="159" name="CustomShape 2"/>
          <p:cNvSpPr/>
          <p:nvPr/>
        </p:nvSpPr>
        <p:spPr>
          <a:xfrm>
            <a:off x="504000" y="357120"/>
            <a:ext cx="9576000" cy="943920"/>
          </a:xfrm>
          <a:prstGeom prst="rect">
            <a:avLst/>
          </a:prstGeom>
          <a:noFill/>
          <a:ln>
            <a:noFill/>
          </a:ln>
        </p:spPr>
        <p:style>
          <a:lnRef idx="0"/>
          <a:fillRef idx="0"/>
          <a:effectRef idx="0"/>
          <a:fontRef idx="minor"/>
        </p:style>
        <p:txBody>
          <a:bodyPr tIns="91440" bIns="91440">
            <a:noAutofit/>
          </a:bodyPr>
          <a:p>
            <a:pPr algn="ctr">
              <a:lnSpc>
                <a:spcPct val="100000"/>
              </a:lnSpc>
            </a:pPr>
            <a:r>
              <a:rPr b="0" lang="fr-FR" sz="3600" spc="-1" strike="noStrike">
                <a:solidFill>
                  <a:srgbClr val="37962a"/>
                </a:solidFill>
                <a:latin typeface="Arial"/>
                <a:ea typeface="Arial"/>
              </a:rPr>
              <a:t>L’ANR</a:t>
            </a:r>
            <a:endParaRPr b="0" lang="fr-FR" sz="36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378000" y="2737080"/>
            <a:ext cx="9070920" cy="1261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980000"/>
                </a:solidFill>
                <a:latin typeface="Arial"/>
                <a:ea typeface="Arial"/>
              </a:rPr>
              <a:t>GT2 : attractivité des emplois et des carrières scientifiques</a:t>
            </a:r>
            <a:endParaRPr b="0" lang="fr-FR" sz="4400" spc="-1" strike="noStrike">
              <a:latin typeface="Arial"/>
            </a:endParaRPr>
          </a:p>
        </p:txBody>
      </p:sp>
      <p:sp>
        <p:nvSpPr>
          <p:cNvPr id="161" name="CustomShape 2"/>
          <p:cNvSpPr/>
          <p:nvPr/>
        </p:nvSpPr>
        <p:spPr>
          <a:xfrm>
            <a:off x="212760" y="5454000"/>
            <a:ext cx="690552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ff"/>
                </a:solidFill>
                <a:uFillTx/>
                <a:latin typeface="Arial"/>
                <a:ea typeface="Arial"/>
                <a:hlinkClick r:id="rId1"/>
              </a:rPr>
              <a:t>https://www.snesup.fr/sites/default/files/fichier/gt2_carrieres.pdf</a:t>
            </a:r>
            <a:r>
              <a:rPr b="0" lang="fr-FR" sz="1800" spc="-1" strike="noStrike">
                <a:solidFill>
                  <a:srgbClr val="000000"/>
                </a:solidFill>
                <a:latin typeface="Arial"/>
                <a:ea typeface="Arial"/>
              </a:rPr>
              <a:t> </a:t>
            </a:r>
            <a:endParaRPr b="0" lang="fr-FR" sz="1800" spc="-1" strike="noStrike">
              <a:latin typeface="Arial"/>
            </a:endParaRPr>
          </a:p>
          <a:p>
            <a:pPr>
              <a:lnSpc>
                <a:spcPct val="100000"/>
              </a:lnSpc>
            </a:pPr>
            <a:endParaRPr b="0" lang="fr-FR" sz="1800" spc="-1" strike="noStrike">
              <a:latin typeface="Arial"/>
            </a:endParaRPr>
          </a:p>
        </p:txBody>
      </p:sp>
      <p:sp>
        <p:nvSpPr>
          <p:cNvPr id="162" name="CustomShape 3"/>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63" name="CustomShape 1"/>
          <p:cNvSpPr/>
          <p:nvPr/>
        </p:nvSpPr>
        <p:spPr>
          <a:xfrm>
            <a:off x="504000" y="301320"/>
            <a:ext cx="9070200" cy="12600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fr-FR" sz="3600" spc="-1" strike="noStrike">
                <a:solidFill>
                  <a:srgbClr val="000000"/>
                </a:solidFill>
                <a:latin typeface="Arial"/>
                <a:ea typeface="Arial"/>
              </a:rPr>
              <a:t>Enseignement &amp; Recherche</a:t>
            </a:r>
            <a:endParaRPr b="0" lang="fr-FR" sz="3600" spc="-1" strike="noStrike">
              <a:latin typeface="Arial"/>
            </a:endParaRPr>
          </a:p>
        </p:txBody>
      </p:sp>
      <p:pic>
        <p:nvPicPr>
          <p:cNvPr id="164" name="Google Shape;329;p54" descr=""/>
          <p:cNvPicPr/>
          <p:nvPr/>
        </p:nvPicPr>
        <p:blipFill>
          <a:blip r:embed="rId1"/>
          <a:stretch/>
        </p:blipFill>
        <p:spPr>
          <a:xfrm>
            <a:off x="2268720" y="1463400"/>
            <a:ext cx="5556240" cy="5556240"/>
          </a:xfrm>
          <a:prstGeom prst="rect">
            <a:avLst/>
          </a:prstGeom>
          <a:ln>
            <a:noFill/>
          </a:ln>
        </p:spPr>
      </p:pic>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0" y="228600"/>
            <a:ext cx="10078920" cy="106236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GT2 : Attractivité des emplois et des carrières scientifiques (1/3)</a:t>
            </a:r>
            <a:endParaRPr b="0" lang="fr-FR" sz="4400" spc="-1" strike="noStrike">
              <a:latin typeface="Arial"/>
            </a:endParaRPr>
          </a:p>
        </p:txBody>
      </p:sp>
      <p:sp>
        <p:nvSpPr>
          <p:cNvPr id="166" name="CustomShape 2"/>
          <p:cNvSpPr/>
          <p:nvPr/>
        </p:nvSpPr>
        <p:spPr>
          <a:xfrm>
            <a:off x="794160" y="1727640"/>
            <a:ext cx="9284760" cy="4850640"/>
          </a:xfrm>
          <a:prstGeom prst="rect">
            <a:avLst/>
          </a:prstGeom>
          <a:noFill/>
          <a:ln>
            <a:noFill/>
          </a:ln>
        </p:spPr>
        <p:style>
          <a:lnRef idx="0"/>
          <a:fillRef idx="0"/>
          <a:effectRef idx="0"/>
          <a:fontRef idx="minor"/>
        </p:style>
        <p:txBody>
          <a:bodyPr lIns="0" rIns="0" tIns="0" bIns="0">
            <a:noAutofit/>
          </a:bodyPr>
          <a:p>
            <a:pPr marL="457200" indent="-366840">
              <a:lnSpc>
                <a:spcPct val="115000"/>
              </a:lnSpc>
              <a:spcBef>
                <a:spcPts val="1001"/>
              </a:spcBef>
              <a:buClr>
                <a:srgbClr val="37962a"/>
              </a:buClr>
              <a:buFont typeface="Arial"/>
              <a:buChar char="➔"/>
            </a:pPr>
            <a:r>
              <a:rPr b="0" lang="fr-FR" sz="2200" spc="-1" strike="noStrike">
                <a:solidFill>
                  <a:srgbClr val="000000"/>
                </a:solidFill>
                <a:latin typeface="Arial"/>
                <a:ea typeface="Arial"/>
              </a:rPr>
              <a:t>Créer un </a:t>
            </a:r>
            <a:r>
              <a:rPr b="1" lang="fr-FR" sz="2200" spc="-1" strike="noStrike">
                <a:solidFill>
                  <a:srgbClr val="980000"/>
                </a:solidFill>
                <a:latin typeface="Arial"/>
                <a:ea typeface="Arial"/>
              </a:rPr>
              <a:t>“CDI de mission scientifique” : </a:t>
            </a:r>
            <a:r>
              <a:rPr b="0" lang="fr-FR" sz="2200" spc="-1" strike="noStrike">
                <a:solidFill>
                  <a:srgbClr val="000000"/>
                </a:solidFill>
                <a:latin typeface="Arial"/>
                <a:ea typeface="Arial"/>
              </a:rPr>
              <a:t>pour les missions de plus de 6 ans où le contrat dit de chantier n’est pas envisageable</a:t>
            </a:r>
            <a:endParaRPr b="0" lang="fr-FR" sz="2200" spc="-1" strike="noStrike">
              <a:latin typeface="Arial"/>
            </a:endParaRPr>
          </a:p>
          <a:p>
            <a:pPr marL="457200" indent="-366480">
              <a:lnSpc>
                <a:spcPct val="115000"/>
              </a:lnSpc>
              <a:spcBef>
                <a:spcPts val="1001"/>
              </a:spcBef>
              <a:buClr>
                <a:srgbClr val="37962a"/>
              </a:buClr>
              <a:buFont typeface="Arial"/>
              <a:buChar char="➔"/>
            </a:pPr>
            <a:r>
              <a:rPr b="0" lang="fr-FR" sz="2200" spc="-1" strike="noStrike">
                <a:solidFill>
                  <a:srgbClr val="000000"/>
                </a:solidFill>
                <a:latin typeface="Arial"/>
                <a:ea typeface="Arial"/>
              </a:rPr>
              <a:t>Créer des chaires d’excellence junior (</a:t>
            </a:r>
            <a:r>
              <a:rPr b="1" i="1" lang="fr-FR" sz="2200" spc="-1" strike="noStrike">
                <a:solidFill>
                  <a:srgbClr val="980000"/>
                </a:solidFill>
                <a:latin typeface="Arial"/>
                <a:ea typeface="Arial"/>
              </a:rPr>
              <a:t>tenure-track</a:t>
            </a:r>
            <a:r>
              <a:rPr b="0" lang="fr-FR" sz="2200" spc="-1" strike="noStrike">
                <a:solidFill>
                  <a:srgbClr val="000000"/>
                </a:solidFill>
                <a:latin typeface="Arial"/>
                <a:ea typeface="Arial"/>
              </a:rPr>
              <a:t>) : recrutement précaire au plus près de la thèse puis titularisation à l’issue de la période probatoire (“</a:t>
            </a:r>
            <a:r>
              <a:rPr b="0" i="1" lang="fr-FR" sz="2200" spc="-1" strike="noStrike">
                <a:solidFill>
                  <a:srgbClr val="000000"/>
                </a:solidFill>
                <a:latin typeface="Arial"/>
                <a:ea typeface="Arial"/>
              </a:rPr>
              <a:t>go-nogo</a:t>
            </a:r>
            <a:r>
              <a:rPr b="0" lang="fr-FR" sz="2200" spc="-1" strike="noStrike">
                <a:solidFill>
                  <a:srgbClr val="000000"/>
                </a:solidFill>
                <a:latin typeface="Arial"/>
                <a:ea typeface="Arial"/>
              </a:rPr>
              <a:t>”)</a:t>
            </a:r>
            <a:endParaRPr b="0" lang="fr-FR" sz="2200" spc="-1" strike="noStrike">
              <a:latin typeface="Arial"/>
            </a:endParaRPr>
          </a:p>
          <a:p>
            <a:pPr marL="457200" indent="-366480">
              <a:lnSpc>
                <a:spcPct val="115000"/>
              </a:lnSpc>
              <a:spcBef>
                <a:spcPts val="1001"/>
              </a:spcBef>
              <a:buClr>
                <a:srgbClr val="37962a"/>
              </a:buClr>
              <a:buFont typeface="Arial"/>
              <a:buChar char="➔"/>
            </a:pPr>
            <a:r>
              <a:rPr b="1" lang="fr-FR" sz="2200" spc="-1" strike="noStrike">
                <a:solidFill>
                  <a:srgbClr val="980000"/>
                </a:solidFill>
                <a:latin typeface="Arial"/>
                <a:ea typeface="Arial"/>
              </a:rPr>
              <a:t>Dispense de qualification</a:t>
            </a:r>
            <a:r>
              <a:rPr b="0" lang="fr-FR" sz="2200" spc="-1" strike="noStrike">
                <a:solidFill>
                  <a:srgbClr val="000000"/>
                </a:solidFill>
                <a:latin typeface="Arial"/>
                <a:ea typeface="Arial"/>
              </a:rPr>
              <a:t> (pour t</a:t>
            </a:r>
            <a:r>
              <a:rPr b="0" i="1" lang="fr-FR" sz="2200" spc="-1" strike="noStrike">
                <a:solidFill>
                  <a:srgbClr val="000000"/>
                </a:solidFill>
                <a:latin typeface="Arial"/>
                <a:ea typeface="Arial"/>
              </a:rPr>
              <a:t>enure tracks</a:t>
            </a:r>
            <a:r>
              <a:rPr b="0" lang="fr-FR" sz="2200" spc="-1" strike="noStrike">
                <a:solidFill>
                  <a:srgbClr val="000000"/>
                </a:solidFill>
                <a:latin typeface="Arial"/>
                <a:ea typeface="Arial"/>
              </a:rPr>
              <a:t> et les établissements</a:t>
            </a:r>
            <a:br/>
            <a:r>
              <a:rPr b="0" lang="fr-FR" sz="2200" spc="-1" strike="noStrike">
                <a:solidFill>
                  <a:srgbClr val="000000"/>
                </a:solidFill>
                <a:latin typeface="Arial"/>
                <a:ea typeface="Arial"/>
              </a:rPr>
              <a:t> I-DEX/I-SITE)</a:t>
            </a:r>
            <a:endParaRPr b="0" lang="fr-FR" sz="2200" spc="-1" strike="noStrike">
              <a:latin typeface="Arial"/>
            </a:endParaRPr>
          </a:p>
          <a:p>
            <a:pPr marL="457200" indent="-366480">
              <a:lnSpc>
                <a:spcPct val="115000"/>
              </a:lnSpc>
              <a:spcBef>
                <a:spcPts val="1001"/>
              </a:spcBef>
              <a:buClr>
                <a:srgbClr val="37962a"/>
              </a:buClr>
              <a:buFont typeface="Arial"/>
              <a:buChar char="➔"/>
            </a:pPr>
            <a:r>
              <a:rPr b="1" lang="fr-FR" sz="2200" spc="-1" strike="noStrike">
                <a:solidFill>
                  <a:srgbClr val="980000"/>
                </a:solidFill>
                <a:latin typeface="Arial"/>
                <a:ea typeface="Arial"/>
              </a:rPr>
              <a:t>“</a:t>
            </a:r>
            <a:r>
              <a:rPr b="1" lang="fr-FR" sz="2200" spc="-1" strike="noStrike">
                <a:solidFill>
                  <a:srgbClr val="980000"/>
                </a:solidFill>
                <a:latin typeface="Arial"/>
                <a:ea typeface="Arial"/>
              </a:rPr>
              <a:t>Fusion” corps MCF-PR </a:t>
            </a:r>
            <a:r>
              <a:rPr b="0" lang="fr-FR" sz="2200" spc="-1" strike="noStrike">
                <a:solidFill>
                  <a:srgbClr val="000000"/>
                </a:solidFill>
                <a:latin typeface="Arial"/>
                <a:ea typeface="Arial"/>
              </a:rPr>
              <a:t>: remplacement à terme des MCF par des contractuels</a:t>
            </a:r>
            <a:endParaRPr b="0" lang="fr-FR" sz="2200" spc="-1" strike="noStrike">
              <a:latin typeface="Arial"/>
            </a:endParaRPr>
          </a:p>
          <a:p>
            <a:pPr marL="457200" indent="-366480">
              <a:lnSpc>
                <a:spcPct val="115000"/>
              </a:lnSpc>
              <a:spcBef>
                <a:spcPts val="1001"/>
              </a:spcBef>
              <a:buClr>
                <a:srgbClr val="37962a"/>
              </a:buClr>
              <a:buFont typeface="Arial"/>
              <a:buChar char="➔"/>
            </a:pPr>
            <a:r>
              <a:rPr b="0" lang="fr-FR" sz="2200" spc="-1" strike="noStrike">
                <a:solidFill>
                  <a:srgbClr val="000000"/>
                </a:solidFill>
                <a:latin typeface="Arial"/>
                <a:ea typeface="Arial"/>
              </a:rPr>
              <a:t>Porter la rémunération moyenne au niveau de celle de l’OCDE par une enveloppe indemnitaire supplémentaire</a:t>
            </a:r>
            <a:br/>
            <a:r>
              <a:rPr b="1" lang="fr-FR" sz="2200" spc="-1" strike="noStrike">
                <a:solidFill>
                  <a:srgbClr val="980000"/>
                </a:solidFill>
                <a:latin typeface="Arial"/>
                <a:ea typeface="DejaVu Sans"/>
              </a:rPr>
              <a:t> </a:t>
            </a:r>
            <a:endParaRPr b="0" lang="fr-FR" sz="22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228600"/>
            <a:ext cx="10078920" cy="106236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GT2 : Attractivité des emplois et des carrières scientifiques (2/3)</a:t>
            </a:r>
            <a:endParaRPr b="0" lang="fr-FR" sz="4400" spc="-1" strike="noStrike">
              <a:latin typeface="Arial"/>
            </a:endParaRPr>
          </a:p>
        </p:txBody>
      </p:sp>
      <p:sp>
        <p:nvSpPr>
          <p:cNvPr id="168" name="CustomShape 2"/>
          <p:cNvSpPr/>
          <p:nvPr/>
        </p:nvSpPr>
        <p:spPr>
          <a:xfrm>
            <a:off x="423000" y="1887120"/>
            <a:ext cx="9655920" cy="4931640"/>
          </a:xfrm>
          <a:prstGeom prst="rect">
            <a:avLst/>
          </a:prstGeom>
          <a:noFill/>
          <a:ln>
            <a:noFill/>
          </a:ln>
        </p:spPr>
        <p:style>
          <a:lnRef idx="0"/>
          <a:fillRef idx="0"/>
          <a:effectRef idx="0"/>
          <a:fontRef idx="minor"/>
        </p:style>
        <p:txBody>
          <a:bodyPr lIns="0" rIns="0" tIns="0" bIns="0">
            <a:noAutofit/>
          </a:bodyPr>
          <a:p>
            <a:pPr marL="457200" indent="-379080">
              <a:lnSpc>
                <a:spcPct val="100000"/>
              </a:lnSpc>
              <a:buClr>
                <a:srgbClr val="37962a"/>
              </a:buClr>
              <a:buFont typeface="Arial"/>
              <a:buChar char="➔"/>
            </a:pPr>
            <a:r>
              <a:rPr b="0" lang="fr-FR" sz="2400" spc="-1" strike="noStrike">
                <a:solidFill>
                  <a:srgbClr val="000000"/>
                </a:solidFill>
                <a:latin typeface="Arial"/>
                <a:ea typeface="Arial"/>
              </a:rPr>
              <a:t>Verser un </a:t>
            </a:r>
            <a:r>
              <a:rPr b="1" lang="fr-FR" sz="2400" spc="-1" strike="noStrike">
                <a:solidFill>
                  <a:srgbClr val="980000"/>
                </a:solidFill>
                <a:latin typeface="Arial"/>
                <a:ea typeface="Arial"/>
              </a:rPr>
              <a:t>intéressement collectif en fonction des évaluations</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Recours accru “aux enseignants non chercheurs” et </a:t>
            </a:r>
            <a:r>
              <a:rPr b="1" lang="fr-FR" sz="2400" spc="-1" strike="noStrike">
                <a:solidFill>
                  <a:srgbClr val="980000"/>
                </a:solidFill>
                <a:latin typeface="Arial"/>
                <a:ea typeface="Arial"/>
              </a:rPr>
              <a:t>participation des chercheurs à l’enseignement</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Supprimer l’accord des intéressés pour la </a:t>
            </a:r>
            <a:r>
              <a:rPr b="1" lang="fr-FR" sz="2400" spc="-1" strike="noStrike">
                <a:solidFill>
                  <a:srgbClr val="980000"/>
                </a:solidFill>
                <a:latin typeface="Arial"/>
                <a:ea typeface="Arial"/>
              </a:rPr>
              <a:t>modulation des services</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Abandon du volume horaire de référence (192h TD). Modulation des services sous couvert de </a:t>
            </a:r>
            <a:r>
              <a:rPr b="1" lang="fr-FR" sz="2400" spc="-1" strike="noStrike">
                <a:solidFill>
                  <a:srgbClr val="980000"/>
                </a:solidFill>
                <a:latin typeface="Arial"/>
                <a:ea typeface="Arial"/>
              </a:rPr>
              <a:t>régulation au niveau de l’UFR</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Évaluer le </a:t>
            </a:r>
            <a:r>
              <a:rPr b="1" lang="fr-FR" sz="2400" spc="-1" strike="noStrike">
                <a:solidFill>
                  <a:srgbClr val="980000"/>
                </a:solidFill>
                <a:latin typeface="Arial"/>
                <a:ea typeface="Arial"/>
              </a:rPr>
              <a:t>service</a:t>
            </a:r>
            <a:r>
              <a:rPr b="0" lang="fr-FR" sz="2400" spc="-1" strike="noStrike">
                <a:solidFill>
                  <a:srgbClr val="000000"/>
                </a:solidFill>
                <a:latin typeface="Arial"/>
                <a:ea typeface="Arial"/>
              </a:rPr>
              <a:t> non plus en volume horaire mais </a:t>
            </a:r>
            <a:r>
              <a:rPr b="1" lang="fr-FR" sz="2400" spc="-1" strike="noStrike">
                <a:solidFill>
                  <a:srgbClr val="980000"/>
                </a:solidFill>
                <a:latin typeface="Arial"/>
                <a:ea typeface="Arial"/>
              </a:rPr>
              <a:t>en crédits ECTS</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Limiter voire </a:t>
            </a:r>
            <a:r>
              <a:rPr b="1" lang="fr-FR" sz="2400" spc="-1" strike="noStrike">
                <a:solidFill>
                  <a:srgbClr val="980000"/>
                </a:solidFill>
                <a:latin typeface="Arial"/>
                <a:ea typeface="Arial"/>
              </a:rPr>
              <a:t>interdire l’endo-recrutement</a:t>
            </a:r>
            <a:r>
              <a:rPr b="0" lang="fr-FR" sz="2400" spc="-1" strike="noStrike">
                <a:solidFill>
                  <a:srgbClr val="000000"/>
                </a:solidFill>
                <a:latin typeface="Arial"/>
                <a:ea typeface="Arial"/>
              </a:rPr>
              <a:t> ou </a:t>
            </a:r>
            <a:r>
              <a:rPr b="1" lang="fr-FR" sz="2400" spc="-1" strike="noStrike">
                <a:solidFill>
                  <a:srgbClr val="980000"/>
                </a:solidFill>
                <a:latin typeface="Arial"/>
                <a:ea typeface="Arial"/>
              </a:rPr>
              <a:t>l’endo-promotion</a:t>
            </a:r>
            <a:endParaRPr b="0" lang="fr-FR" sz="2400" spc="-1" strike="noStrike">
              <a:latin typeface="Arial"/>
            </a:endParaRPr>
          </a:p>
          <a:p>
            <a:pPr marL="457200" indent="-379080">
              <a:lnSpc>
                <a:spcPct val="100000"/>
              </a:lnSpc>
              <a:spcBef>
                <a:spcPts val="1001"/>
              </a:spcBef>
              <a:buClr>
                <a:srgbClr val="37962a"/>
              </a:buClr>
              <a:buFont typeface="Arial"/>
              <a:buChar char="➔"/>
            </a:pPr>
            <a:r>
              <a:rPr b="0" lang="fr-FR" sz="2400" spc="-1" strike="noStrike">
                <a:solidFill>
                  <a:srgbClr val="000000"/>
                </a:solidFill>
                <a:latin typeface="Arial"/>
                <a:ea typeface="Arial"/>
              </a:rPr>
              <a:t>Créer une </a:t>
            </a:r>
            <a:r>
              <a:rPr b="1" lang="fr-FR" sz="2400" spc="-1" strike="noStrike">
                <a:solidFill>
                  <a:srgbClr val="980000"/>
                </a:solidFill>
                <a:latin typeface="Arial"/>
                <a:ea typeface="Arial"/>
              </a:rPr>
              <a:t>Ecole de Management de la Recherche</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428400" y="1587960"/>
            <a:ext cx="9071280" cy="4383360"/>
          </a:xfrm>
          <a:prstGeom prst="rect">
            <a:avLst/>
          </a:prstGeom>
          <a:noFill/>
          <a:ln>
            <a:noFill/>
          </a:ln>
        </p:spPr>
        <p:style>
          <a:lnRef idx="0"/>
          <a:fillRef idx="0"/>
          <a:effectRef idx="0"/>
          <a:fontRef idx="minor"/>
        </p:style>
        <p:txBody>
          <a:bodyPr lIns="0" rIns="0" tIns="0" bIns="0">
            <a:noAutofit/>
          </a:bodyPr>
          <a:p>
            <a:pPr marL="457200" indent="-380520">
              <a:lnSpc>
                <a:spcPct val="100000"/>
              </a:lnSpc>
              <a:buClr>
                <a:srgbClr val="37962a"/>
              </a:buClr>
              <a:buFont typeface="Arial"/>
              <a:buChar char="➔"/>
            </a:pPr>
            <a:r>
              <a:rPr b="0" lang="fr-FR" sz="2400" spc="-1" strike="noStrike">
                <a:solidFill>
                  <a:srgbClr val="000000"/>
                </a:solidFill>
                <a:latin typeface="Arial"/>
                <a:ea typeface="DejaVu Sans"/>
              </a:rPr>
              <a:t>assouplir </a:t>
            </a:r>
            <a:r>
              <a:rPr b="0" lang="fr-FR" sz="2400" spc="-1" strike="noStrike">
                <a:solidFill>
                  <a:srgbClr val="000000"/>
                </a:solidFill>
                <a:latin typeface="Arial"/>
                <a:ea typeface="Arial"/>
              </a:rPr>
              <a:t>la dur</a:t>
            </a:r>
            <a:r>
              <a:rPr b="0" lang="fr-FR" sz="2400" spc="-1" strike="noStrike">
                <a:solidFill>
                  <a:srgbClr val="000000"/>
                </a:solidFill>
                <a:latin typeface="Arial"/>
                <a:ea typeface="DejaVu Sans"/>
              </a:rPr>
              <a:t>é</a:t>
            </a:r>
            <a:r>
              <a:rPr b="0" lang="fr-FR" sz="2400" spc="-1" strike="noStrike">
                <a:solidFill>
                  <a:srgbClr val="000000"/>
                </a:solidFill>
                <a:latin typeface="Arial"/>
                <a:ea typeface="Arial"/>
              </a:rPr>
              <a:t>e des th</a:t>
            </a:r>
            <a:r>
              <a:rPr b="0" lang="fr-FR" sz="2400" spc="-1" strike="noStrike">
                <a:solidFill>
                  <a:srgbClr val="000000"/>
                </a:solidFill>
                <a:latin typeface="Arial"/>
                <a:ea typeface="DejaVu Sans"/>
              </a:rPr>
              <a:t>è</a:t>
            </a:r>
            <a:r>
              <a:rPr b="0" lang="fr-FR" sz="2400" spc="-1" strike="noStrike">
                <a:solidFill>
                  <a:srgbClr val="000000"/>
                </a:solidFill>
                <a:latin typeface="Arial"/>
                <a:ea typeface="Arial"/>
              </a:rPr>
              <a:t>ses (en cas d’immersion longue en entreprise) </a:t>
            </a:r>
            <a:endParaRPr b="0" lang="fr-FR" sz="2400" spc="-1" strike="noStrike">
              <a:latin typeface="Arial"/>
            </a:endParaRPr>
          </a:p>
          <a:p>
            <a:pPr marL="457200" indent="-380520">
              <a:lnSpc>
                <a:spcPct val="100000"/>
              </a:lnSpc>
              <a:spcBef>
                <a:spcPts val="1001"/>
              </a:spcBef>
              <a:buClr>
                <a:srgbClr val="37962a"/>
              </a:buClr>
              <a:buFont typeface="Arial"/>
              <a:buChar char="➔"/>
            </a:pPr>
            <a:r>
              <a:rPr b="0" lang="fr-FR" sz="2400" spc="-1" strike="noStrike">
                <a:solidFill>
                  <a:srgbClr val="000000"/>
                </a:solidFill>
                <a:latin typeface="Arial"/>
                <a:ea typeface="Arial"/>
              </a:rPr>
              <a:t>augmenter l</a:t>
            </a:r>
            <a:r>
              <a:rPr b="0" lang="fr-FR" sz="2400" spc="-1" strike="noStrike">
                <a:solidFill>
                  <a:srgbClr val="000000"/>
                </a:solidFill>
                <a:latin typeface="Arial"/>
                <a:ea typeface="DejaVu Sans"/>
              </a:rPr>
              <a:t>a rémunération minimale </a:t>
            </a:r>
            <a:r>
              <a:rPr b="0" lang="fr-FR" sz="2400" spc="-1" strike="noStrike">
                <a:solidFill>
                  <a:srgbClr val="000000"/>
                </a:solidFill>
                <a:latin typeface="Arial"/>
                <a:ea typeface="Arial"/>
              </a:rPr>
              <a:t>des doctorants de 30%</a:t>
            </a:r>
            <a:endParaRPr b="0" lang="fr-FR" sz="2400" spc="-1" strike="noStrike">
              <a:latin typeface="Arial"/>
            </a:endParaRPr>
          </a:p>
          <a:p>
            <a:pPr marL="457200" indent="-380520">
              <a:lnSpc>
                <a:spcPct val="100000"/>
              </a:lnSpc>
              <a:spcBef>
                <a:spcPts val="1001"/>
              </a:spcBef>
              <a:buClr>
                <a:srgbClr val="37962a"/>
              </a:buClr>
              <a:buFont typeface="Arial"/>
              <a:buChar char="➔"/>
            </a:pPr>
            <a:r>
              <a:rPr b="0" lang="fr-FR" sz="2400" spc="-1" strike="noStrike">
                <a:solidFill>
                  <a:srgbClr val="000000"/>
                </a:solidFill>
                <a:latin typeface="Arial"/>
                <a:ea typeface="DejaVu Sans"/>
              </a:rPr>
              <a:t>ouvrir la possibilité</a:t>
            </a:r>
            <a:r>
              <a:rPr b="0" lang="fr-FR" sz="2400" spc="-1" strike="noStrike">
                <a:solidFill>
                  <a:srgbClr val="000000"/>
                </a:solidFill>
                <a:latin typeface="Arial"/>
                <a:ea typeface="Arial"/>
              </a:rPr>
              <a:t> de</a:t>
            </a:r>
            <a:r>
              <a:rPr b="0" lang="fr-FR" sz="2400" spc="-1" strike="noStrike">
                <a:solidFill>
                  <a:srgbClr val="000000"/>
                </a:solidFill>
                <a:latin typeface="Arial"/>
                <a:ea typeface="DejaVu Sans"/>
              </a:rPr>
              <a:t> contrats</a:t>
            </a:r>
            <a:r>
              <a:rPr b="0" lang="fr-FR" sz="2400" spc="-1" strike="noStrike">
                <a:solidFill>
                  <a:srgbClr val="000000"/>
                </a:solidFill>
                <a:latin typeface="Arial"/>
                <a:ea typeface="Arial"/>
              </a:rPr>
              <a:t> C</a:t>
            </a:r>
            <a:r>
              <a:rPr b="0" lang="fr-FR" sz="2400" spc="-1" strike="noStrike">
                <a:solidFill>
                  <a:srgbClr val="000000"/>
                </a:solidFill>
                <a:latin typeface="Arial"/>
                <a:ea typeface="DejaVu Sans"/>
              </a:rPr>
              <a:t>IFRE</a:t>
            </a:r>
            <a:r>
              <a:rPr b="0" lang="fr-FR" sz="2400" spc="-1" strike="noStrike">
                <a:solidFill>
                  <a:srgbClr val="000000"/>
                </a:solidFill>
                <a:latin typeface="Arial"/>
                <a:ea typeface="Arial"/>
              </a:rPr>
              <a:t> </a:t>
            </a:r>
            <a:r>
              <a:rPr b="0" lang="fr-FR" sz="2400" spc="-1" strike="noStrike">
                <a:solidFill>
                  <a:srgbClr val="000000"/>
                </a:solidFill>
                <a:latin typeface="Arial"/>
                <a:ea typeface="DejaVu Sans"/>
              </a:rPr>
              <a:t>au sein de</a:t>
            </a:r>
            <a:r>
              <a:rPr b="0" lang="fr-FR" sz="2400" spc="-1" strike="noStrike">
                <a:solidFill>
                  <a:srgbClr val="000000"/>
                </a:solidFill>
                <a:latin typeface="Arial"/>
                <a:ea typeface="Arial"/>
              </a:rPr>
              <a:t> la fonction publique </a:t>
            </a:r>
            <a:endParaRPr b="0" lang="fr-FR" sz="2400" spc="-1" strike="noStrike">
              <a:latin typeface="Arial"/>
            </a:endParaRPr>
          </a:p>
          <a:p>
            <a:pPr marL="457200" indent="-227880">
              <a:lnSpc>
                <a:spcPct val="100000"/>
              </a:lnSpc>
              <a:spcBef>
                <a:spcPts val="1001"/>
              </a:spcBef>
              <a:spcAft>
                <a:spcPts val="1001"/>
              </a:spcAft>
            </a:pPr>
            <a:endParaRPr b="0" lang="fr-FR" sz="2400" spc="-1" strike="noStrike">
              <a:latin typeface="Arial"/>
            </a:endParaRPr>
          </a:p>
        </p:txBody>
      </p:sp>
      <p:sp>
        <p:nvSpPr>
          <p:cNvPr id="170"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
        <p:nvSpPr>
          <p:cNvPr id="171" name="CustomShape 3"/>
          <p:cNvSpPr/>
          <p:nvPr/>
        </p:nvSpPr>
        <p:spPr>
          <a:xfrm>
            <a:off x="0" y="22860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GT2 : Attractivité des emplois et des carrières scientifiques (3/3)</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78000" y="2737080"/>
            <a:ext cx="9070920" cy="1261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980000"/>
                </a:solidFill>
                <a:latin typeface="Arial"/>
                <a:ea typeface="Arial"/>
              </a:rPr>
              <a:t>GT3 : recherche partenariale et innovation</a:t>
            </a:r>
            <a:endParaRPr b="0" lang="fr-FR" sz="4400" spc="-1" strike="noStrike">
              <a:latin typeface="Arial"/>
            </a:endParaRPr>
          </a:p>
          <a:p>
            <a:pPr algn="ctr">
              <a:lnSpc>
                <a:spcPct val="100000"/>
              </a:lnSpc>
            </a:pPr>
            <a:endParaRPr b="0" lang="fr-FR" sz="4400" spc="-1" strike="noStrike">
              <a:latin typeface="Arial"/>
            </a:endParaRPr>
          </a:p>
        </p:txBody>
      </p:sp>
      <p:sp>
        <p:nvSpPr>
          <p:cNvPr id="173" name="CustomShape 2"/>
          <p:cNvSpPr/>
          <p:nvPr/>
        </p:nvSpPr>
        <p:spPr>
          <a:xfrm>
            <a:off x="212760" y="5454000"/>
            <a:ext cx="815976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ff"/>
                </a:solidFill>
                <a:uFillTx/>
                <a:latin typeface="Arial"/>
                <a:ea typeface="Arial"/>
                <a:hlinkClick r:id="rId1"/>
              </a:rPr>
              <a:t>https://www.snesup.fr/sites/default/files/fichier/gt3_inovation_partenariat.pdf</a:t>
            </a:r>
            <a:r>
              <a:rPr b="0" lang="fr-FR" sz="1800" spc="-1" strike="noStrike">
                <a:solidFill>
                  <a:srgbClr val="000000"/>
                </a:solidFill>
                <a:latin typeface="Arial"/>
                <a:ea typeface="Arial"/>
              </a:rPr>
              <a:t> </a:t>
            </a:r>
            <a:endParaRPr b="0" lang="fr-FR" sz="1800" spc="-1" strike="noStrike">
              <a:latin typeface="Arial"/>
            </a:endParaRPr>
          </a:p>
          <a:p>
            <a:pPr>
              <a:lnSpc>
                <a:spcPct val="100000"/>
              </a:lnSpc>
            </a:pPr>
            <a:endParaRPr b="0" lang="fr-FR" sz="1800" spc="-1" strike="noStrike">
              <a:latin typeface="Arial"/>
            </a:endParaRPr>
          </a:p>
        </p:txBody>
      </p:sp>
      <p:sp>
        <p:nvSpPr>
          <p:cNvPr id="174" name="CustomShape 3"/>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0" y="228600"/>
            <a:ext cx="10079280" cy="10627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GT3 : Partenariats et innovation (1/2)</a:t>
            </a:r>
            <a:endParaRPr b="0" lang="fr-FR" sz="4400" spc="-1" strike="noStrike">
              <a:latin typeface="Arial"/>
            </a:endParaRPr>
          </a:p>
          <a:p>
            <a:pPr algn="ctr">
              <a:lnSpc>
                <a:spcPct val="100000"/>
              </a:lnSpc>
            </a:pPr>
            <a:endParaRPr b="0" lang="fr-FR" sz="4400" spc="-1" strike="noStrike">
              <a:latin typeface="Arial"/>
            </a:endParaRPr>
          </a:p>
        </p:txBody>
      </p:sp>
      <p:sp>
        <p:nvSpPr>
          <p:cNvPr id="176" name="CustomShape 2"/>
          <p:cNvSpPr/>
          <p:nvPr/>
        </p:nvSpPr>
        <p:spPr>
          <a:xfrm>
            <a:off x="0" y="1419120"/>
            <a:ext cx="10079280" cy="5616720"/>
          </a:xfrm>
          <a:prstGeom prst="rect">
            <a:avLst/>
          </a:prstGeom>
          <a:noFill/>
          <a:ln>
            <a:noFill/>
          </a:ln>
        </p:spPr>
        <p:style>
          <a:lnRef idx="0"/>
          <a:fillRef idx="0"/>
          <a:effectRef idx="0"/>
          <a:fontRef idx="minor"/>
        </p:style>
        <p:txBody>
          <a:bodyPr lIns="0" rIns="0" tIns="0" bIns="0">
            <a:noAutofit/>
          </a:bodyPr>
          <a:p>
            <a:pPr marL="457200" indent="-379440">
              <a:lnSpc>
                <a:spcPct val="100000"/>
              </a:lnSpc>
              <a:spcBef>
                <a:spcPts val="1001"/>
              </a:spcBef>
              <a:buClr>
                <a:srgbClr val="37962a"/>
              </a:buClr>
              <a:buFont typeface="Arial"/>
              <a:buChar char="➔"/>
            </a:pPr>
            <a:r>
              <a:rPr b="0" lang="fr-FR" sz="2400" spc="-1" strike="noStrike">
                <a:solidFill>
                  <a:srgbClr val="000000"/>
                </a:solidFill>
                <a:latin typeface="Arial"/>
                <a:ea typeface="Arial"/>
              </a:rPr>
              <a:t>Incarner l’innovation dans </a:t>
            </a:r>
            <a:r>
              <a:rPr b="1" lang="fr-FR" sz="2400" spc="-1" strike="noStrike">
                <a:solidFill>
                  <a:srgbClr val="980000"/>
                </a:solidFill>
                <a:latin typeface="Arial"/>
                <a:ea typeface="Arial"/>
              </a:rPr>
              <a:t>5-7 grands défis pilotés</a:t>
            </a:r>
            <a:r>
              <a:rPr b="0" lang="fr-FR" sz="2400" spc="-1" strike="noStrike">
                <a:solidFill>
                  <a:srgbClr val="000000"/>
                </a:solidFill>
                <a:latin typeface="Arial"/>
                <a:ea typeface="Arial"/>
              </a:rPr>
              <a:t> par un secrétariat d’état (MESRI ou MINEFI) et une agence de moyen (l’ANR ?)</a:t>
            </a:r>
            <a:endParaRPr b="0" lang="fr-FR" sz="2400" spc="-1" strike="noStrike">
              <a:latin typeface="Arial"/>
            </a:endParaRPr>
          </a:p>
          <a:p>
            <a:pPr marL="457200" indent="-379440">
              <a:lnSpc>
                <a:spcPct val="100000"/>
              </a:lnSpc>
              <a:spcBef>
                <a:spcPts val="1001"/>
              </a:spcBef>
              <a:buClr>
                <a:srgbClr val="37962a"/>
              </a:buClr>
              <a:buFont typeface="Arial"/>
              <a:buChar char="➔"/>
            </a:pPr>
            <a:r>
              <a:rPr b="1" lang="fr-FR" sz="2400" spc="-1" strike="noStrike">
                <a:solidFill>
                  <a:srgbClr val="980000"/>
                </a:solidFill>
                <a:latin typeface="Arial"/>
                <a:ea typeface="Arial"/>
              </a:rPr>
              <a:t>Faire profiter les entreprises privées</a:t>
            </a:r>
            <a:r>
              <a:rPr b="0" lang="fr-FR" sz="2400" spc="-1" strike="noStrike">
                <a:solidFill>
                  <a:srgbClr val="000000"/>
                </a:solidFill>
                <a:latin typeface="Arial"/>
                <a:ea typeface="Arial"/>
              </a:rPr>
              <a:t> de la force de recherche publique</a:t>
            </a:r>
            <a:endParaRPr b="0" lang="fr-FR" sz="2400" spc="-1" strike="noStrike">
              <a:latin typeface="Arial"/>
            </a:endParaRPr>
          </a:p>
          <a:p>
            <a:pPr marL="457200" indent="-379440">
              <a:lnSpc>
                <a:spcPct val="100000"/>
              </a:lnSpc>
              <a:spcBef>
                <a:spcPts val="1001"/>
              </a:spcBef>
              <a:buClr>
                <a:srgbClr val="37962a"/>
              </a:buClr>
              <a:buFont typeface="Arial"/>
              <a:buChar char="➔"/>
            </a:pPr>
            <a:r>
              <a:rPr b="1" lang="fr-FR" sz="2400" spc="-1" strike="noStrike">
                <a:solidFill>
                  <a:srgbClr val="980000"/>
                </a:solidFill>
                <a:latin typeface="Arial"/>
                <a:ea typeface="Arial"/>
              </a:rPr>
              <a:t>Exposer</a:t>
            </a:r>
            <a:r>
              <a:rPr b="0" lang="fr-FR" sz="2400" spc="-1" strike="noStrike">
                <a:solidFill>
                  <a:srgbClr val="000000"/>
                </a:solidFill>
                <a:latin typeface="Arial"/>
                <a:ea typeface="Arial"/>
              </a:rPr>
              <a:t> (sic) </a:t>
            </a:r>
            <a:r>
              <a:rPr b="1" lang="fr-FR" sz="2400" spc="-1" strike="noStrike">
                <a:solidFill>
                  <a:srgbClr val="980000"/>
                </a:solidFill>
                <a:latin typeface="Arial"/>
                <a:ea typeface="Arial"/>
              </a:rPr>
              <a:t>les doctorants au monde de l’entreprise</a:t>
            </a:r>
            <a:r>
              <a:rPr b="0" lang="fr-FR" sz="2400" spc="-1" strike="noStrike">
                <a:solidFill>
                  <a:srgbClr val="000000"/>
                </a:solidFill>
                <a:latin typeface="Arial"/>
                <a:ea typeface="Arial"/>
              </a:rPr>
              <a:t> (stages et formations)</a:t>
            </a:r>
            <a:endParaRPr b="0" lang="fr-FR" sz="2400" spc="-1" strike="noStrike">
              <a:latin typeface="Arial"/>
            </a:endParaRPr>
          </a:p>
          <a:p>
            <a:pPr marL="457200" indent="-379440">
              <a:lnSpc>
                <a:spcPct val="100000"/>
              </a:lnSpc>
              <a:spcBef>
                <a:spcPts val="1001"/>
              </a:spcBef>
              <a:buClr>
                <a:srgbClr val="37962a"/>
              </a:buClr>
              <a:buFont typeface="Arial"/>
              <a:buChar char="➔"/>
            </a:pPr>
            <a:r>
              <a:rPr b="0" lang="fr-FR" sz="2400" spc="-1" strike="noStrike">
                <a:solidFill>
                  <a:srgbClr val="000000"/>
                </a:solidFill>
                <a:latin typeface="Arial"/>
                <a:ea typeface="Arial"/>
              </a:rPr>
              <a:t>Créer </a:t>
            </a:r>
            <a:r>
              <a:rPr b="1" lang="fr-FR" sz="2400" spc="-1" strike="noStrike">
                <a:solidFill>
                  <a:srgbClr val="980000"/>
                </a:solidFill>
                <a:latin typeface="Arial"/>
                <a:ea typeface="Arial"/>
              </a:rPr>
              <a:t>une voie spécifique pour intégrer l’IUF</a:t>
            </a:r>
            <a:endParaRPr b="0" lang="fr-FR" sz="2400" spc="-1" strike="noStrike">
              <a:latin typeface="Arial"/>
            </a:endParaRPr>
          </a:p>
          <a:p>
            <a:pPr marL="457200" indent="-379440">
              <a:lnSpc>
                <a:spcPct val="100000"/>
              </a:lnSpc>
              <a:spcBef>
                <a:spcPts val="1001"/>
              </a:spcBef>
              <a:buClr>
                <a:srgbClr val="37962a"/>
              </a:buClr>
              <a:buFont typeface="Arial"/>
              <a:buChar char="➔"/>
            </a:pPr>
            <a:r>
              <a:rPr b="1" lang="fr-FR" sz="2400" spc="-1" strike="noStrike">
                <a:solidFill>
                  <a:srgbClr val="980000"/>
                </a:solidFill>
                <a:latin typeface="Arial"/>
                <a:ea typeface="Arial"/>
              </a:rPr>
              <a:t>Financer avec des primes</a:t>
            </a:r>
            <a:r>
              <a:rPr b="0" lang="fr-FR" sz="2400" spc="-1" strike="noStrike">
                <a:solidFill>
                  <a:srgbClr val="000000"/>
                </a:solidFill>
                <a:latin typeface="Arial"/>
                <a:ea typeface="Arial"/>
              </a:rPr>
              <a:t> </a:t>
            </a:r>
            <a:endParaRPr b="0" lang="fr-FR" sz="2400" spc="-1" strike="noStrike">
              <a:latin typeface="Arial"/>
            </a:endParaRPr>
          </a:p>
          <a:p>
            <a:pPr lvl="1" marL="914400" indent="-379440">
              <a:lnSpc>
                <a:spcPct val="100000"/>
              </a:lnSpc>
              <a:spcBef>
                <a:spcPts val="1001"/>
              </a:spcBef>
              <a:buClr>
                <a:srgbClr val="000000"/>
              </a:buClr>
              <a:buFont typeface="Arial"/>
              <a:buChar char="◆"/>
            </a:pPr>
            <a:r>
              <a:rPr b="0" lang="fr-FR" sz="2400" spc="-1" strike="noStrike">
                <a:solidFill>
                  <a:srgbClr val="000000"/>
                </a:solidFill>
                <a:latin typeface="Arial"/>
                <a:ea typeface="Arial"/>
              </a:rPr>
              <a:t>aux ED en fonction de leur taux d’insertion professionnel, </a:t>
            </a:r>
            <a:endParaRPr b="0" lang="fr-FR" sz="2400" spc="-1" strike="noStrike">
              <a:latin typeface="Arial"/>
            </a:endParaRPr>
          </a:p>
          <a:p>
            <a:pPr lvl="1" marL="914400" indent="-379440">
              <a:lnSpc>
                <a:spcPct val="100000"/>
              </a:lnSpc>
              <a:spcBef>
                <a:spcPts val="1001"/>
              </a:spcBef>
              <a:buClr>
                <a:srgbClr val="000000"/>
              </a:buClr>
              <a:buFont typeface="Arial"/>
              <a:buChar char="◆"/>
            </a:pPr>
            <a:r>
              <a:rPr b="0" lang="fr-FR" sz="2400" spc="-1" strike="noStrike">
                <a:solidFill>
                  <a:srgbClr val="000000"/>
                </a:solidFill>
                <a:latin typeface="Arial"/>
                <a:ea typeface="Arial"/>
              </a:rPr>
              <a:t>de partenariat pour les C et EC</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640440" y="1654200"/>
            <a:ext cx="8857800" cy="3753000"/>
          </a:xfrm>
          <a:prstGeom prst="rect">
            <a:avLst/>
          </a:prstGeom>
          <a:noFill/>
          <a:ln>
            <a:noFill/>
          </a:ln>
        </p:spPr>
        <p:style>
          <a:lnRef idx="0"/>
          <a:fillRef idx="0"/>
          <a:effectRef idx="0"/>
          <a:fontRef idx="minor"/>
        </p:style>
        <p:txBody>
          <a:bodyPr tIns="91440" bIns="91440">
            <a:noAutofit/>
          </a:bodyPr>
          <a:p>
            <a:pPr algn="just">
              <a:lnSpc>
                <a:spcPct val="100000"/>
              </a:lnSpc>
            </a:pPr>
            <a:r>
              <a:rPr b="0" lang="fr-FR" sz="2400" spc="-1" strike="noStrike">
                <a:solidFill>
                  <a:srgbClr val="000000"/>
                </a:solidFill>
                <a:latin typeface="Arial"/>
                <a:ea typeface="DejaVu Sans"/>
              </a:rPr>
              <a:t>Le projet de LPPR vient s’ajouter à l’</a:t>
            </a:r>
            <a:r>
              <a:rPr b="1" lang="fr-FR" sz="2400" spc="-1" strike="noStrike">
                <a:solidFill>
                  <a:srgbClr val="000000"/>
                </a:solidFill>
                <a:latin typeface="Arial"/>
                <a:ea typeface="DejaVu Sans"/>
              </a:rPr>
              <a:t>ordonnance de 2018 sur les regroupements</a:t>
            </a:r>
            <a:r>
              <a:rPr b="0" lang="fr-FR" sz="2400" spc="-1" strike="noStrike">
                <a:solidFill>
                  <a:srgbClr val="000000"/>
                </a:solidFill>
                <a:latin typeface="Arial"/>
                <a:ea typeface="DejaVu Sans"/>
              </a:rPr>
              <a:t>, à la </a:t>
            </a:r>
            <a:r>
              <a:rPr b="1" lang="fr-FR" sz="2400" spc="-1" strike="noStrike">
                <a:solidFill>
                  <a:srgbClr val="000000"/>
                </a:solidFill>
                <a:latin typeface="Arial"/>
                <a:ea typeface="DejaVu Sans"/>
              </a:rPr>
              <a:t>loi de transformation de la fonction publique de 2019</a:t>
            </a:r>
            <a:r>
              <a:rPr b="0" lang="fr-FR" sz="2400" spc="-1" strike="noStrike">
                <a:solidFill>
                  <a:srgbClr val="000000"/>
                </a:solidFill>
                <a:latin typeface="Arial"/>
                <a:ea typeface="DejaVu Sans"/>
              </a:rPr>
              <a:t> et en lien avec le </a:t>
            </a:r>
            <a:r>
              <a:rPr b="1" lang="fr-FR" sz="2400" spc="-1" strike="noStrike">
                <a:solidFill>
                  <a:srgbClr val="000000"/>
                </a:solidFill>
                <a:latin typeface="Arial"/>
                <a:ea typeface="DejaVu Sans"/>
              </a:rPr>
              <a:t>projet de réforme des retraites.</a:t>
            </a: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r>
              <a:rPr b="1" i="1" lang="fr-FR" sz="2400" spc="-1" strike="noStrike">
                <a:solidFill>
                  <a:srgbClr val="000000"/>
                </a:solidFill>
                <a:latin typeface="Arial"/>
                <a:ea typeface="DejaVu Sans"/>
              </a:rPr>
              <a:t>Un exemple de décret d’application de la loi de transformation de la FP :</a:t>
            </a:r>
            <a:endParaRPr b="0" lang="fr-FR" sz="2400" spc="-1" strike="noStrike">
              <a:latin typeface="Arial"/>
            </a:endParaRPr>
          </a:p>
          <a:p>
            <a:pPr marL="457200" indent="-227880" algn="just">
              <a:lnSpc>
                <a:spcPct val="100000"/>
              </a:lnSpc>
            </a:pPr>
            <a:r>
              <a:rPr b="1" lang="fr-FR" sz="1800" spc="-1" strike="noStrike">
                <a:solidFill>
                  <a:srgbClr val="000000"/>
                </a:solidFill>
                <a:latin typeface="Arial"/>
                <a:ea typeface="DejaVu Sans"/>
              </a:rPr>
              <a:t>  </a:t>
            </a:r>
            <a:r>
              <a:rPr b="1" lang="fr-FR" sz="1800" spc="-1" strike="noStrike">
                <a:solidFill>
                  <a:srgbClr val="000000"/>
                </a:solidFill>
                <a:latin typeface="Arial"/>
                <a:ea typeface="DejaVu Sans"/>
              </a:rPr>
              <a:t>Décret 2019-1593 du 31 décembre 2019 </a:t>
            </a:r>
            <a:r>
              <a:rPr b="0" lang="fr-FR" sz="1800" spc="-1" strike="noStrike">
                <a:solidFill>
                  <a:srgbClr val="000000"/>
                </a:solidFill>
                <a:latin typeface="Arial"/>
                <a:ea typeface="DejaVu Sans"/>
              </a:rPr>
              <a:t>relatif à la </a:t>
            </a:r>
            <a:r>
              <a:rPr b="1" lang="fr-FR" sz="1800" spc="-1" strike="noStrike">
                <a:solidFill>
                  <a:srgbClr val="000000"/>
                </a:solidFill>
                <a:latin typeface="Arial"/>
                <a:ea typeface="DejaVu Sans"/>
              </a:rPr>
              <a:t>procédure de rupture conventionnelle </a:t>
            </a:r>
            <a:r>
              <a:rPr b="0" lang="fr-FR" sz="1800" spc="-1" strike="noStrike">
                <a:solidFill>
                  <a:srgbClr val="000000"/>
                </a:solidFill>
                <a:latin typeface="Arial"/>
                <a:ea typeface="DejaVu Sans"/>
              </a:rPr>
              <a:t>dans la fonction publique Procédure de rupture conventionnelle applicable aux fonctionnaires du 1er janvier 2020 au 31 décembre 2025</a:t>
            </a:r>
            <a:endParaRPr b="0" lang="fr-FR" sz="1800" spc="-1" strike="noStrike">
              <a:latin typeface="Arial"/>
            </a:endParaRPr>
          </a:p>
          <a:p>
            <a:pPr algn="just">
              <a:lnSpc>
                <a:spcPct val="100000"/>
              </a:lnSpc>
            </a:pPr>
            <a:endParaRPr b="0" lang="fr-FR" sz="1800" spc="-1" strike="noStrike">
              <a:latin typeface="Arial"/>
            </a:endParaRPr>
          </a:p>
        </p:txBody>
      </p:sp>
      <p:pic>
        <p:nvPicPr>
          <p:cNvPr id="135" name="Google Shape;151;p31" descr=""/>
          <p:cNvPicPr/>
          <p:nvPr/>
        </p:nvPicPr>
        <p:blipFill>
          <a:blip r:embed="rId1"/>
          <a:stretch/>
        </p:blipFill>
        <p:spPr>
          <a:xfrm flipH="1">
            <a:off x="4284360" y="5407560"/>
            <a:ext cx="1512360" cy="1015560"/>
          </a:xfrm>
          <a:prstGeom prst="rect">
            <a:avLst/>
          </a:prstGeom>
          <a:ln>
            <a:noFill/>
          </a:ln>
        </p:spPr>
      </p:pic>
      <p:sp>
        <p:nvSpPr>
          <p:cNvPr id="136" name="CustomShape 2"/>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Introduction</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0" y="0"/>
            <a:ext cx="10079280" cy="12913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GT3 : Partenariats et innovation (2/2)</a:t>
            </a:r>
            <a:endParaRPr b="0" lang="fr-FR" sz="4400" spc="-1" strike="noStrike">
              <a:latin typeface="Arial"/>
            </a:endParaRPr>
          </a:p>
          <a:p>
            <a:pPr algn="ctr">
              <a:lnSpc>
                <a:spcPct val="100000"/>
              </a:lnSpc>
            </a:pPr>
            <a:endParaRPr b="0" lang="fr-FR" sz="4400" spc="-1" strike="noStrike">
              <a:latin typeface="Arial"/>
            </a:endParaRPr>
          </a:p>
        </p:txBody>
      </p:sp>
      <p:sp>
        <p:nvSpPr>
          <p:cNvPr id="178" name="CustomShape 2"/>
          <p:cNvSpPr/>
          <p:nvPr/>
        </p:nvSpPr>
        <p:spPr>
          <a:xfrm>
            <a:off x="455400" y="987120"/>
            <a:ext cx="9467280" cy="5616720"/>
          </a:xfrm>
          <a:prstGeom prst="rect">
            <a:avLst/>
          </a:prstGeom>
          <a:noFill/>
          <a:ln>
            <a:noFill/>
          </a:ln>
        </p:spPr>
        <p:style>
          <a:lnRef idx="0"/>
          <a:fillRef idx="0"/>
          <a:effectRef idx="0"/>
          <a:fontRef idx="minor"/>
        </p:style>
        <p:txBody>
          <a:bodyPr lIns="0" rIns="0" tIns="0" bIns="0">
            <a:noAutofit/>
          </a:bodyPr>
          <a:p>
            <a:pPr>
              <a:lnSpc>
                <a:spcPct val="100000"/>
              </a:lnSpc>
              <a:spcBef>
                <a:spcPts val="1001"/>
              </a:spcBef>
            </a:pPr>
            <a:endParaRPr b="0" lang="fr-FR" sz="1800" spc="-1" strike="noStrike">
              <a:latin typeface="Arial"/>
            </a:endParaRPr>
          </a:p>
          <a:p>
            <a:pPr marL="457200" indent="-379440">
              <a:lnSpc>
                <a:spcPct val="100000"/>
              </a:lnSpc>
              <a:spcBef>
                <a:spcPts val="1001"/>
              </a:spcBef>
              <a:buClr>
                <a:srgbClr val="37962a"/>
              </a:buClr>
              <a:buFont typeface="Arial"/>
              <a:buChar char="➔"/>
            </a:pPr>
            <a:r>
              <a:rPr b="0" lang="fr-FR" sz="2400" spc="-1" strike="noStrike">
                <a:solidFill>
                  <a:srgbClr val="000000"/>
                </a:solidFill>
                <a:latin typeface="Arial"/>
                <a:ea typeface="Arial"/>
              </a:rPr>
              <a:t>Évaluer la recherche du </a:t>
            </a:r>
            <a:r>
              <a:rPr b="1" lang="fr-FR" sz="2400" spc="-1" strike="noStrike">
                <a:solidFill>
                  <a:srgbClr val="980000"/>
                </a:solidFill>
                <a:latin typeface="Arial"/>
                <a:ea typeface="Arial"/>
              </a:rPr>
              <a:t>point de vue de l’entreprise</a:t>
            </a:r>
            <a:r>
              <a:rPr b="0" lang="fr-FR" sz="2400" spc="-1" strike="noStrike">
                <a:solidFill>
                  <a:srgbClr val="000000"/>
                </a:solidFill>
                <a:latin typeface="Arial"/>
                <a:ea typeface="Arial"/>
              </a:rPr>
              <a:t>: </a:t>
            </a:r>
            <a:endParaRPr b="0" lang="fr-FR" sz="2400" spc="-1" strike="noStrike">
              <a:latin typeface="Arial"/>
            </a:endParaRPr>
          </a:p>
          <a:p>
            <a:pPr lvl="1" marL="914400" indent="-379440">
              <a:lnSpc>
                <a:spcPct val="100000"/>
              </a:lnSpc>
              <a:spcBef>
                <a:spcPts val="1001"/>
              </a:spcBef>
              <a:buClr>
                <a:srgbClr val="37962a"/>
              </a:buClr>
              <a:buFont typeface="Arial"/>
              <a:buChar char="◆"/>
            </a:pPr>
            <a:r>
              <a:rPr b="0" lang="fr-FR" sz="2400" spc="-1" strike="noStrike">
                <a:solidFill>
                  <a:srgbClr val="000000"/>
                </a:solidFill>
                <a:latin typeface="Arial"/>
                <a:ea typeface="Arial"/>
              </a:rPr>
              <a:t>Intégrer systématiquement </a:t>
            </a:r>
            <a:r>
              <a:rPr b="1" lang="fr-FR" sz="2400" spc="-1" strike="noStrike">
                <a:solidFill>
                  <a:srgbClr val="980000"/>
                </a:solidFill>
                <a:latin typeface="Arial"/>
                <a:ea typeface="Arial"/>
              </a:rPr>
              <a:t>des industriels dans les commissions d’évaluation</a:t>
            </a:r>
            <a:r>
              <a:rPr b="0" lang="fr-FR" sz="2400" spc="-1" strike="noStrike">
                <a:solidFill>
                  <a:srgbClr val="000000"/>
                </a:solidFill>
                <a:latin typeface="Arial"/>
                <a:ea typeface="Arial"/>
              </a:rPr>
              <a:t> (individus ou projet)</a:t>
            </a:r>
            <a:endParaRPr b="0" lang="fr-FR" sz="2400" spc="-1" strike="noStrike">
              <a:latin typeface="Arial"/>
            </a:endParaRPr>
          </a:p>
          <a:p>
            <a:pPr lvl="1" marL="914400" indent="-379440">
              <a:lnSpc>
                <a:spcPct val="100000"/>
              </a:lnSpc>
              <a:spcBef>
                <a:spcPts val="1001"/>
              </a:spcBef>
              <a:buClr>
                <a:srgbClr val="37962a"/>
              </a:buClr>
              <a:buFont typeface="Arial"/>
              <a:buChar char="◆"/>
            </a:pPr>
            <a:r>
              <a:rPr b="1" lang="fr-FR" sz="2400" spc="-1" strike="noStrike">
                <a:solidFill>
                  <a:srgbClr val="980000"/>
                </a:solidFill>
                <a:latin typeface="Arial"/>
                <a:ea typeface="Arial"/>
              </a:rPr>
              <a:t>Bonus budgétaire</a:t>
            </a:r>
            <a:r>
              <a:rPr b="0" lang="fr-FR" sz="2400" spc="-1" strike="noStrike">
                <a:solidFill>
                  <a:srgbClr val="000000"/>
                </a:solidFill>
                <a:latin typeface="Arial"/>
                <a:ea typeface="Arial"/>
              </a:rPr>
              <a:t> pour les établissements engagés dans le partenariat avec le secteur privé</a:t>
            </a:r>
            <a:endParaRPr b="0" lang="fr-FR" sz="2400" spc="-1" strike="noStrike">
              <a:latin typeface="Arial"/>
            </a:endParaRPr>
          </a:p>
          <a:p>
            <a:pPr lvl="1" marL="914400" indent="-379440">
              <a:lnSpc>
                <a:spcPct val="100000"/>
              </a:lnSpc>
              <a:spcBef>
                <a:spcPts val="1001"/>
              </a:spcBef>
              <a:buClr>
                <a:srgbClr val="37962a"/>
              </a:buClr>
              <a:buFont typeface="Arial"/>
              <a:buChar char="◆"/>
            </a:pPr>
            <a:r>
              <a:rPr b="0" lang="fr-FR" sz="2400" spc="-1" strike="noStrike">
                <a:solidFill>
                  <a:srgbClr val="000000"/>
                </a:solidFill>
                <a:latin typeface="Arial"/>
                <a:ea typeface="Arial"/>
              </a:rPr>
              <a:t>Transformer les SATT en </a:t>
            </a:r>
            <a:r>
              <a:rPr b="1" lang="fr-FR" sz="2400" spc="-1" strike="noStrike">
                <a:solidFill>
                  <a:srgbClr val="980000"/>
                </a:solidFill>
                <a:latin typeface="Arial"/>
                <a:ea typeface="Arial"/>
              </a:rPr>
              <a:t>Pôles Universitaires d’Innovation</a:t>
            </a:r>
            <a:r>
              <a:rPr b="0" lang="fr-FR" sz="2400" spc="-1" strike="noStrike">
                <a:solidFill>
                  <a:srgbClr val="000000"/>
                </a:solidFill>
                <a:latin typeface="Arial"/>
                <a:ea typeface="Arial"/>
              </a:rPr>
              <a:t> (PUI) : évaluation non plus sur le profit, mais sur la </a:t>
            </a:r>
            <a:r>
              <a:rPr b="1" lang="fr-FR" sz="2400" spc="-1" strike="noStrike">
                <a:solidFill>
                  <a:srgbClr val="980000"/>
                </a:solidFill>
                <a:latin typeface="Arial"/>
                <a:ea typeface="Arial"/>
              </a:rPr>
              <a:t>contribution au développement de l’économie française</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378000" y="2737080"/>
            <a:ext cx="9070920" cy="1261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980000"/>
                </a:solidFill>
                <a:latin typeface="Arial"/>
                <a:ea typeface="Arial"/>
              </a:rPr>
              <a:t>Depuis la remise de ces rapports…</a:t>
            </a:r>
            <a:endParaRPr b="0" lang="fr-FR" sz="4400" spc="-1" strike="noStrike">
              <a:latin typeface="Arial"/>
            </a:endParaRPr>
          </a:p>
          <a:p>
            <a:pPr algn="ctr">
              <a:lnSpc>
                <a:spcPct val="100000"/>
              </a:lnSpc>
            </a:pPr>
            <a:endParaRPr b="0" lang="fr-FR" sz="4400" spc="-1" strike="noStrike">
              <a:latin typeface="Arial"/>
            </a:endParaRPr>
          </a:p>
        </p:txBody>
      </p:sp>
      <p:sp>
        <p:nvSpPr>
          <p:cNvPr id="180"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428400" y="1587960"/>
            <a:ext cx="9071280" cy="4383360"/>
          </a:xfrm>
          <a:prstGeom prst="rect">
            <a:avLst/>
          </a:prstGeom>
          <a:noFill/>
          <a:ln>
            <a:noFill/>
          </a:ln>
        </p:spPr>
        <p:style>
          <a:lnRef idx="0"/>
          <a:fillRef idx="0"/>
          <a:effectRef idx="0"/>
          <a:fontRef idx="minor"/>
        </p:style>
        <p:txBody>
          <a:bodyPr lIns="0" rIns="0" tIns="0" bIns="0">
            <a:noAutofit/>
          </a:bodyPr>
          <a:p>
            <a:pPr marL="457200" indent="-227880">
              <a:lnSpc>
                <a:spcPct val="100000"/>
              </a:lnSpc>
            </a:pPr>
            <a:r>
              <a:rPr b="1" lang="fr-FR" sz="2800" spc="-1" strike="noStrike">
                <a:solidFill>
                  <a:srgbClr val="000000"/>
                </a:solidFill>
                <a:latin typeface="Arial"/>
                <a:ea typeface="DejaVu Sans"/>
              </a:rPr>
              <a:t>Un</a:t>
            </a:r>
            <a:r>
              <a:rPr b="1" lang="fr-FR" sz="2800" spc="-1" strike="noStrike">
                <a:solidFill>
                  <a:srgbClr val="000000"/>
                </a:solidFill>
                <a:latin typeface="Arial"/>
                <a:ea typeface="Arial"/>
              </a:rPr>
              <a:t> 4</a:t>
            </a:r>
            <a:r>
              <a:rPr b="1" lang="fr-FR" sz="2800" spc="-1" strike="noStrike" baseline="30000">
                <a:solidFill>
                  <a:srgbClr val="000000"/>
                </a:solidFill>
                <a:latin typeface="Arial"/>
                <a:ea typeface="Arial"/>
              </a:rPr>
              <a:t>e</a:t>
            </a:r>
            <a:r>
              <a:rPr b="1" lang="fr-FR" sz="2800" spc="-1" strike="noStrike">
                <a:solidFill>
                  <a:srgbClr val="000000"/>
                </a:solidFill>
                <a:latin typeface="Arial"/>
                <a:ea typeface="Arial"/>
              </a:rPr>
              <a:t> GT </a:t>
            </a:r>
            <a:r>
              <a:rPr b="1" lang="fr-FR" sz="2800" spc="-1" strike="noStrike">
                <a:solidFill>
                  <a:srgbClr val="000000"/>
                </a:solidFill>
                <a:latin typeface="Arial"/>
                <a:ea typeface="DejaVu Sans"/>
              </a:rPr>
              <a:t>s</a:t>
            </a:r>
            <a:r>
              <a:rPr b="1" lang="fr-FR" sz="2800" spc="-1" strike="noStrike">
                <a:solidFill>
                  <a:srgbClr val="000000"/>
                </a:solidFill>
                <a:latin typeface="Arial"/>
                <a:ea typeface="Arial"/>
              </a:rPr>
              <a:t>ans </a:t>
            </a:r>
            <a:r>
              <a:rPr b="1" lang="fr-FR" sz="2800" spc="-1" strike="noStrike">
                <a:solidFill>
                  <a:srgbClr val="000000"/>
                </a:solidFill>
                <a:latin typeface="Arial"/>
                <a:ea typeface="DejaVu Sans"/>
              </a:rPr>
              <a:t>OS </a:t>
            </a:r>
            <a:endParaRPr b="0" lang="fr-FR" sz="2800" spc="-1" strike="noStrike">
              <a:latin typeface="Arial"/>
            </a:endParaRPr>
          </a:p>
          <a:p>
            <a:pPr marL="457200" indent="-227880">
              <a:lnSpc>
                <a:spcPct val="100000"/>
              </a:lnSpc>
            </a:pPr>
            <a:endParaRPr b="0" lang="fr-FR" sz="2800" spc="-1" strike="noStrike">
              <a:latin typeface="Arial"/>
            </a:endParaRPr>
          </a:p>
          <a:p>
            <a:pPr marL="457200" indent="-227880">
              <a:lnSpc>
                <a:spcPct val="100000"/>
              </a:lnSpc>
            </a:pPr>
            <a:r>
              <a:rPr b="0" i="1" lang="fr-FR" sz="1800" spc="-1" strike="noStrike">
                <a:solidFill>
                  <a:srgbClr val="000000"/>
                </a:solidFill>
                <a:latin typeface="Arial"/>
                <a:ea typeface="Arial"/>
              </a:rPr>
              <a:t>Cf. Communiqué de la Ministre du 10/12/2019 :</a:t>
            </a:r>
            <a:endParaRPr b="0" lang="fr-FR" sz="1800" spc="-1" strike="noStrike">
              <a:latin typeface="Arial"/>
            </a:endParaRPr>
          </a:p>
          <a:p>
            <a:pPr marL="457200" indent="-227880">
              <a:lnSpc>
                <a:spcPct val="100000"/>
              </a:lnSpc>
            </a:pPr>
            <a:r>
              <a:rPr b="0" lang="fr-FR" sz="1800" spc="-1" strike="noStrike">
                <a:solidFill>
                  <a:srgbClr val="000000"/>
                </a:solidFill>
                <a:latin typeface="Arial"/>
                <a:ea typeface="Arial"/>
              </a:rPr>
              <a:t>« la ministre et le président de Régions de France ont décidé de mettre en place </a:t>
            </a:r>
            <a:r>
              <a:rPr b="1" lang="fr-FR" sz="1800" spc="-1" strike="noStrike">
                <a:solidFill>
                  <a:srgbClr val="ff0000"/>
                </a:solidFill>
                <a:latin typeface="Arial"/>
                <a:ea typeface="Arial"/>
              </a:rPr>
              <a:t>un groupe de travail de très haut-niveau</a:t>
            </a:r>
            <a:r>
              <a:rPr b="0" lang="fr-FR" sz="1800" spc="-1" strike="noStrike">
                <a:solidFill>
                  <a:srgbClr val="000000"/>
                </a:solidFill>
                <a:latin typeface="Arial"/>
                <a:ea typeface="Arial"/>
              </a:rPr>
              <a:t>, co-présidé par  Frédérique Vidal et Renaud Muselier, afin de réfléchir aux enjeux de la "territorialisation" de la recherche. »</a:t>
            </a:r>
            <a:endParaRPr b="0" lang="fr-FR" sz="1800" spc="-1" strike="noStrike">
              <a:latin typeface="Arial"/>
            </a:endParaRPr>
          </a:p>
          <a:p>
            <a:pPr marL="457200" indent="-227880">
              <a:lnSpc>
                <a:spcPct val="100000"/>
              </a:lnSpc>
            </a:pPr>
            <a:endParaRPr b="0" lang="fr-FR" sz="1800" spc="-1" strike="noStrike">
              <a:latin typeface="Arial"/>
            </a:endParaRPr>
          </a:p>
          <a:p>
            <a:pPr marL="457200" indent="-227880">
              <a:lnSpc>
                <a:spcPct val="100000"/>
              </a:lnSpc>
            </a:pPr>
            <a:r>
              <a:rPr b="0" lang="fr-FR" sz="1600" spc="-1" strike="noStrike">
                <a:solidFill>
                  <a:srgbClr val="000000"/>
                </a:solidFill>
                <a:latin typeface="Arial"/>
                <a:ea typeface="Arial"/>
              </a:rPr>
              <a:t>Source : </a:t>
            </a:r>
            <a:endParaRPr b="0" lang="fr-FR" sz="1600" spc="-1" strike="noStrike">
              <a:latin typeface="Arial"/>
            </a:endParaRPr>
          </a:p>
          <a:p>
            <a:pPr marL="457200" indent="-227880">
              <a:lnSpc>
                <a:spcPct val="100000"/>
              </a:lnSpc>
            </a:pPr>
            <a:r>
              <a:rPr b="0" lang="fr-FR" sz="1600" spc="-1" strike="noStrike" u="sng">
                <a:solidFill>
                  <a:srgbClr val="0000ff"/>
                </a:solidFill>
                <a:uFillTx/>
                <a:latin typeface="Arial"/>
                <a:ea typeface="Arial"/>
                <a:hlinkClick r:id="rId1"/>
              </a:rPr>
              <a:t>https://www.enseignementsup-recherche.gouv.fr/cid147701/lancement-d-un-groupe-de-travail-sur-la-territorialisation-de-la-recherche.html</a:t>
            </a:r>
            <a:endParaRPr b="0" lang="fr-FR" sz="1600" spc="-1" strike="noStrike">
              <a:latin typeface="Arial"/>
            </a:endParaRPr>
          </a:p>
          <a:p>
            <a:pPr marL="457200" indent="-227880">
              <a:lnSpc>
                <a:spcPct val="100000"/>
              </a:lnSpc>
            </a:pPr>
            <a:endParaRPr b="0" lang="fr-FR" sz="1600" spc="-1" strike="noStrike">
              <a:latin typeface="Arial"/>
            </a:endParaRPr>
          </a:p>
        </p:txBody>
      </p:sp>
      <p:sp>
        <p:nvSpPr>
          <p:cNvPr id="182" name="CustomShape 2"/>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Encore un groupe de travail</a:t>
            </a:r>
            <a:endParaRPr b="0" lang="fr-FR" sz="4400" spc="-1" strike="noStrike">
              <a:latin typeface="Arial"/>
            </a:endParaRPr>
          </a:p>
        </p:txBody>
      </p:sp>
      <p:sp>
        <p:nvSpPr>
          <p:cNvPr id="183" name="CustomShape 3"/>
          <p:cNvSpPr/>
          <p:nvPr/>
        </p:nvSpPr>
        <p:spPr>
          <a:xfrm>
            <a:off x="731160" y="4696920"/>
            <a:ext cx="8087040" cy="943200"/>
          </a:xfrm>
          <a:prstGeom prst="rect">
            <a:avLst/>
          </a:prstGeom>
          <a:noFill/>
          <a:ln>
            <a:noFill/>
          </a:ln>
        </p:spPr>
        <p:style>
          <a:lnRef idx="0"/>
          <a:fillRef idx="0"/>
          <a:effectRef idx="0"/>
          <a:fontRef idx="minor"/>
        </p:style>
        <p:txBody>
          <a:bodyPr tIns="91440" bIns="91440">
            <a:noAutofit/>
          </a:bodyPr>
          <a:p>
            <a:pPr marL="686160" algn="just">
              <a:lnSpc>
                <a:spcPct val="100000"/>
              </a:lnSpc>
            </a:pPr>
            <a:r>
              <a:rPr b="0" lang="fr-FR" sz="1800" spc="-1" strike="noStrike">
                <a:solidFill>
                  <a:srgbClr val="000000"/>
                </a:solidFill>
                <a:latin typeface="Arial"/>
                <a:ea typeface="DejaVu Sans"/>
              </a:rPr>
              <a:t>Ce groupe de travail sera composé de représentants du ministère de l'Enseignement supérieur, de la Recherche et de l'Innovation et des Régions, ainsi que d'élus locaux (régionaux, départementaux et communaux), de représentants des universités comme des organismes de recherche, de chercheurs issus de la communauté scientifique académique et du monde de la recherche privée ainsi que de représentants de structures associatives de médiation scientifique ou de promotion de la culture scientifique et technique.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428400" y="1587960"/>
            <a:ext cx="9071280" cy="4383360"/>
          </a:xfrm>
          <a:prstGeom prst="rect">
            <a:avLst/>
          </a:prstGeom>
          <a:noFill/>
          <a:ln>
            <a:noFill/>
          </a:ln>
        </p:spPr>
        <p:style>
          <a:lnRef idx="0"/>
          <a:fillRef idx="0"/>
          <a:effectRef idx="0"/>
          <a:fontRef idx="minor"/>
        </p:style>
        <p:txBody>
          <a:bodyPr lIns="0" rIns="0" tIns="0" bIns="0">
            <a:noAutofit/>
          </a:bodyPr>
          <a:p>
            <a:pPr>
              <a:lnSpc>
                <a:spcPct val="100000"/>
              </a:lnSpc>
            </a:pPr>
            <a:r>
              <a:rPr b="0" lang="fr-FR" sz="1800" spc="-1" strike="noStrike">
                <a:solidFill>
                  <a:srgbClr val="000000"/>
                </a:solidFill>
                <a:latin typeface="Arial"/>
                <a:ea typeface="Arial"/>
              </a:rPr>
              <a:t>Gilles Roussel, 16/01/2020</a:t>
            </a:r>
            <a:endParaRPr b="0" lang="fr-FR" sz="1800" spc="-1" strike="noStrike">
              <a:latin typeface="Arial"/>
            </a:endParaRPr>
          </a:p>
          <a:p>
            <a:pPr marL="457200" indent="-227880">
              <a:lnSpc>
                <a:spcPct val="100000"/>
              </a:lnSpc>
              <a:spcBef>
                <a:spcPts val="1001"/>
              </a:spcBef>
            </a:pPr>
            <a:r>
              <a:rPr b="0" lang="fr-FR" sz="1800" spc="-1" strike="noStrike">
                <a:solidFill>
                  <a:srgbClr val="000000"/>
                </a:solidFill>
                <a:latin typeface="Arial"/>
                <a:ea typeface="Arial"/>
              </a:rPr>
              <a:t>Le syst</a:t>
            </a:r>
            <a:r>
              <a:rPr b="0" lang="fr-FR" sz="1800" spc="-1" strike="noStrike">
                <a:solidFill>
                  <a:srgbClr val="000000"/>
                </a:solidFill>
                <a:latin typeface="Arial"/>
                <a:ea typeface="DejaVu Sans"/>
              </a:rPr>
              <a:t>è</a:t>
            </a:r>
            <a:r>
              <a:rPr b="0" lang="fr-FR" sz="1800" spc="-1" strike="noStrike">
                <a:solidFill>
                  <a:srgbClr val="000000"/>
                </a:solidFill>
                <a:latin typeface="Arial"/>
                <a:ea typeface="Arial"/>
              </a:rPr>
              <a:t>me de recherche a besoin d’</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volution pas de r</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volution</a:t>
            </a:r>
            <a:endParaRPr b="0" lang="fr-FR" sz="1800" spc="-1" strike="noStrike">
              <a:latin typeface="Arial"/>
            </a:endParaRPr>
          </a:p>
          <a:p>
            <a:pPr marL="457200" indent="-342720">
              <a:lnSpc>
                <a:spcPct val="100000"/>
              </a:lnSpc>
              <a:spcBef>
                <a:spcPts val="1001"/>
              </a:spcBef>
              <a:buClr>
                <a:srgbClr val="37962a"/>
              </a:buClr>
              <a:buFont typeface="Wingdings" charset="2"/>
              <a:buChar char=""/>
            </a:pPr>
            <a:r>
              <a:rPr b="0" lang="fr-FR" sz="1800" spc="-1" strike="noStrike">
                <a:solidFill>
                  <a:srgbClr val="000000"/>
                </a:solidFill>
                <a:latin typeface="Arial"/>
                <a:ea typeface="DejaVu Sans"/>
              </a:rPr>
              <a:t>R</a:t>
            </a:r>
            <a:r>
              <a:rPr b="0" lang="fr-FR" sz="1800" spc="-1" strike="noStrike">
                <a:solidFill>
                  <a:srgbClr val="000000"/>
                </a:solidFill>
                <a:latin typeface="Arial"/>
                <a:ea typeface="Arial"/>
              </a:rPr>
              <a:t>epenser la question de l’</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valuation (en allant vers l’auto-</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valuation pour les </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tablissements)</a:t>
            </a:r>
            <a:endParaRPr b="0" lang="fr-FR" sz="1800" spc="-1" strike="noStrike">
              <a:latin typeface="Arial"/>
            </a:endParaRPr>
          </a:p>
          <a:p>
            <a:pPr marL="457200" indent="-342720">
              <a:lnSpc>
                <a:spcPct val="100000"/>
              </a:lnSpc>
              <a:spcBef>
                <a:spcPts val="1001"/>
              </a:spcBef>
              <a:buClr>
                <a:srgbClr val="37962a"/>
              </a:buClr>
              <a:buFont typeface="Wingdings" charset="2"/>
              <a:buChar char=""/>
            </a:pPr>
            <a:r>
              <a:rPr b="0" lang="fr-FR" sz="1800" spc="-1" strike="noStrike">
                <a:solidFill>
                  <a:srgbClr val="000000"/>
                </a:solidFill>
                <a:latin typeface="Arial"/>
                <a:ea typeface="Arial"/>
              </a:rPr>
              <a:t>Le r</a:t>
            </a:r>
            <a:r>
              <a:rPr b="0" lang="fr-FR" sz="1800" spc="-1" strike="noStrike">
                <a:solidFill>
                  <a:srgbClr val="000000"/>
                </a:solidFill>
                <a:latin typeface="Arial"/>
                <a:ea typeface="DejaVu Sans"/>
              </a:rPr>
              <a:t>ô</a:t>
            </a:r>
            <a:r>
              <a:rPr b="0" lang="fr-FR" sz="1800" spc="-1" strike="noStrike">
                <a:solidFill>
                  <a:srgbClr val="000000"/>
                </a:solidFill>
                <a:latin typeface="Arial"/>
                <a:ea typeface="Arial"/>
              </a:rPr>
              <a:t>le national du CNU peut s’articuler avec le r</a:t>
            </a:r>
            <a:r>
              <a:rPr b="0" lang="fr-FR" sz="1800" spc="-1" strike="noStrike">
                <a:solidFill>
                  <a:srgbClr val="000000"/>
                </a:solidFill>
                <a:latin typeface="Arial"/>
                <a:ea typeface="DejaVu Sans"/>
              </a:rPr>
              <a:t>ô</a:t>
            </a:r>
            <a:r>
              <a:rPr b="0" lang="fr-FR" sz="1800" spc="-1" strike="noStrike">
                <a:solidFill>
                  <a:srgbClr val="000000"/>
                </a:solidFill>
                <a:latin typeface="Arial"/>
                <a:ea typeface="Arial"/>
              </a:rPr>
              <a:t>le des </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tablissements</a:t>
            </a:r>
            <a:endParaRPr b="0" lang="fr-FR" sz="1800" spc="-1" strike="noStrike">
              <a:latin typeface="Arial"/>
            </a:endParaRPr>
          </a:p>
          <a:p>
            <a:pPr marL="457200" indent="-342720">
              <a:lnSpc>
                <a:spcPct val="100000"/>
              </a:lnSpc>
              <a:spcBef>
                <a:spcPts val="1001"/>
              </a:spcBef>
              <a:buClr>
                <a:srgbClr val="37962a"/>
              </a:buClr>
              <a:buFont typeface="Wingdings" charset="2"/>
              <a:buChar char=""/>
            </a:pPr>
            <a:r>
              <a:rPr b="0" lang="fr-FR" sz="1800" spc="-1" strike="noStrike">
                <a:solidFill>
                  <a:srgbClr val="000000"/>
                </a:solidFill>
                <a:latin typeface="Arial"/>
                <a:ea typeface="DejaVu Sans"/>
              </a:rPr>
              <a:t>R</a:t>
            </a:r>
            <a:r>
              <a:rPr b="0" lang="fr-FR" sz="1800" spc="-1" strike="noStrike">
                <a:solidFill>
                  <a:srgbClr val="000000"/>
                </a:solidFill>
                <a:latin typeface="Arial"/>
                <a:ea typeface="Arial"/>
              </a:rPr>
              <a:t>econnaissance des universit</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s comme “op</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rateurs majeurs de recherche”</a:t>
            </a:r>
            <a:endParaRPr b="0" lang="fr-FR" sz="1800" spc="-1" strike="noStrike">
              <a:latin typeface="Arial"/>
            </a:endParaRPr>
          </a:p>
          <a:p>
            <a:pPr marL="457200" indent="-342720">
              <a:lnSpc>
                <a:spcPct val="100000"/>
              </a:lnSpc>
              <a:spcBef>
                <a:spcPts val="1001"/>
              </a:spcBef>
              <a:buClr>
                <a:srgbClr val="37962a"/>
              </a:buClr>
              <a:buFont typeface="Wingdings" charset="2"/>
              <a:buChar char=""/>
            </a:pPr>
            <a:r>
              <a:rPr b="0" lang="fr-FR" sz="1800" spc="-1" strike="noStrike">
                <a:solidFill>
                  <a:srgbClr val="000000"/>
                </a:solidFill>
                <a:latin typeface="Arial"/>
                <a:ea typeface="DejaVu Sans"/>
              </a:rPr>
              <a:t>L</a:t>
            </a:r>
            <a:r>
              <a:rPr b="0" lang="fr-FR" sz="1800" spc="-1" strike="noStrike">
                <a:solidFill>
                  <a:srgbClr val="000000"/>
                </a:solidFill>
                <a:latin typeface="Arial"/>
                <a:ea typeface="Arial"/>
              </a:rPr>
              <a:t>es </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́tablissements s’approprient les recrutements pour que </a:t>
            </a:r>
            <a:r>
              <a:rPr b="0" lang="fr-FR" sz="1800" spc="-1" strike="noStrike">
                <a:solidFill>
                  <a:srgbClr val="000000"/>
                </a:solidFill>
                <a:latin typeface="Arial"/>
                <a:ea typeface="DejaVu Sans"/>
              </a:rPr>
              <a:t>ç</a:t>
            </a:r>
            <a:r>
              <a:rPr b="0" lang="fr-FR" sz="1800" spc="-1" strike="noStrike">
                <a:solidFill>
                  <a:srgbClr val="000000"/>
                </a:solidFill>
                <a:latin typeface="Arial"/>
                <a:ea typeface="Arial"/>
              </a:rPr>
              <a:t>a ne soit pas des proc</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dures</a:t>
            </a:r>
            <a:endParaRPr b="0" lang="fr-FR" sz="1800" spc="-1" strike="noStrike">
              <a:latin typeface="Arial"/>
            </a:endParaRPr>
          </a:p>
          <a:p>
            <a:pPr marL="457200" indent="-342720">
              <a:lnSpc>
                <a:spcPct val="100000"/>
              </a:lnSpc>
              <a:spcBef>
                <a:spcPts val="1001"/>
              </a:spcBef>
              <a:buClr>
                <a:srgbClr val="37962a"/>
              </a:buClr>
              <a:buFont typeface="Wingdings" charset="2"/>
              <a:buChar char=""/>
            </a:pPr>
            <a:r>
              <a:rPr b="0" lang="fr-FR" sz="1800" spc="-1" strike="noStrike">
                <a:solidFill>
                  <a:srgbClr val="000000"/>
                </a:solidFill>
                <a:latin typeface="Arial"/>
                <a:ea typeface="DejaVu Sans"/>
              </a:rPr>
              <a:t>D</a:t>
            </a:r>
            <a:r>
              <a:rPr b="0" lang="fr-FR" sz="1800" spc="-1" strike="noStrike">
                <a:solidFill>
                  <a:srgbClr val="000000"/>
                </a:solidFill>
                <a:latin typeface="Arial"/>
                <a:ea typeface="Arial"/>
              </a:rPr>
              <a:t>onner du temps </a:t>
            </a:r>
            <a:r>
              <a:rPr b="0" lang="fr-FR" sz="1800" spc="-1" strike="noStrike">
                <a:solidFill>
                  <a:srgbClr val="000000"/>
                </a:solidFill>
                <a:latin typeface="Arial"/>
                <a:ea typeface="DejaVu Sans"/>
              </a:rPr>
              <a:t>à</a:t>
            </a:r>
            <a:r>
              <a:rPr b="0" lang="fr-FR" sz="1800" spc="-1" strike="noStrike">
                <a:solidFill>
                  <a:srgbClr val="000000"/>
                </a:solidFill>
                <a:latin typeface="Arial"/>
                <a:ea typeface="Arial"/>
              </a:rPr>
              <a:t> la recherche, ie responsabilisation des </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tablissements</a:t>
            </a:r>
            <a:endParaRPr b="0" lang="fr-FR" sz="1800" spc="-1" strike="noStrike">
              <a:latin typeface="Arial"/>
            </a:endParaRPr>
          </a:p>
          <a:p>
            <a:pPr marL="457200" indent="-342720">
              <a:lnSpc>
                <a:spcPct val="100000"/>
              </a:lnSpc>
              <a:spcBef>
                <a:spcPts val="1001"/>
              </a:spcBef>
              <a:spcAft>
                <a:spcPts val="1001"/>
              </a:spcAft>
              <a:buClr>
                <a:srgbClr val="37962a"/>
              </a:buClr>
              <a:buFont typeface="Wingdings" charset="2"/>
              <a:buChar char=""/>
            </a:pPr>
            <a:r>
              <a:rPr b="0" lang="fr-FR" sz="1800" spc="-1" strike="noStrike">
                <a:solidFill>
                  <a:srgbClr val="000000"/>
                </a:solidFill>
                <a:latin typeface="Arial"/>
                <a:ea typeface="DejaVu Sans"/>
              </a:rPr>
              <a:t>M</a:t>
            </a:r>
            <a:r>
              <a:rPr b="0" lang="fr-FR" sz="1800" spc="-1" strike="noStrike">
                <a:solidFill>
                  <a:srgbClr val="000000"/>
                </a:solidFill>
                <a:latin typeface="Arial"/>
                <a:ea typeface="Arial"/>
              </a:rPr>
              <a:t>aintien du CIR</a:t>
            </a:r>
            <a:endParaRPr b="0" lang="fr-FR" sz="1800" spc="-1" strike="noStrike">
              <a:latin typeface="Arial"/>
            </a:endParaRPr>
          </a:p>
        </p:txBody>
      </p:sp>
      <p:sp>
        <p:nvSpPr>
          <p:cNvPr id="185"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
        <p:nvSpPr>
          <p:cNvPr id="186" name="CustomShape 3"/>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Réaction : position de la CPU</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428400" y="1587960"/>
            <a:ext cx="9107280" cy="5031720"/>
          </a:xfrm>
          <a:prstGeom prst="rect">
            <a:avLst/>
          </a:prstGeom>
          <a:noFill/>
          <a:ln>
            <a:noFill/>
          </a:ln>
        </p:spPr>
        <p:style>
          <a:lnRef idx="0"/>
          <a:fillRef idx="0"/>
          <a:effectRef idx="0"/>
          <a:fontRef idx="minor"/>
        </p:style>
        <p:txBody>
          <a:bodyPr lIns="0" rIns="0" tIns="0" bIns="0">
            <a:noAutofit/>
          </a:bodyPr>
          <a:p>
            <a:pPr marL="457200" indent="-227880">
              <a:lnSpc>
                <a:spcPct val="100000"/>
              </a:lnSpc>
            </a:pPr>
            <a:r>
              <a:rPr b="1" lang="fr-FR" sz="2800" spc="-1" strike="noStrike">
                <a:solidFill>
                  <a:srgbClr val="000000"/>
                </a:solidFill>
                <a:latin typeface="Arial"/>
                <a:ea typeface="Arial"/>
              </a:rPr>
              <a:t>Rencontres syndicats / ministère</a:t>
            </a:r>
            <a:endParaRPr b="0" lang="fr-FR" sz="2800" spc="-1" strike="noStrike">
              <a:latin typeface="Arial"/>
            </a:endParaRPr>
          </a:p>
          <a:p>
            <a:pPr marL="457200" indent="-227880">
              <a:lnSpc>
                <a:spcPct val="100000"/>
              </a:lnSpc>
            </a:pPr>
            <a:r>
              <a:rPr b="0" lang="fr-FR" sz="1800" spc="-1" strike="noStrike">
                <a:solidFill>
                  <a:srgbClr val="000000"/>
                </a:solidFill>
                <a:latin typeface="Arial"/>
                <a:ea typeface="Arial"/>
              </a:rPr>
              <a:t>Texte tr</a:t>
            </a:r>
            <a:r>
              <a:rPr b="0" lang="fr-FR" sz="1800" spc="-1" strike="noStrike">
                <a:solidFill>
                  <a:srgbClr val="000000"/>
                </a:solidFill>
                <a:latin typeface="Arial"/>
                <a:ea typeface="DejaVu Sans"/>
              </a:rPr>
              <a:t>è</a:t>
            </a:r>
            <a:r>
              <a:rPr b="0" lang="fr-FR" sz="1800" spc="-1" strike="noStrike">
                <a:solidFill>
                  <a:srgbClr val="000000"/>
                </a:solidFill>
                <a:latin typeface="Arial"/>
                <a:ea typeface="Arial"/>
              </a:rPr>
              <a:t>s court, jug</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 prioritaire par le gouvernement avec application par d</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crets</a:t>
            </a:r>
            <a:endParaRPr b="0" lang="fr-FR" sz="1800" spc="-1" strike="noStrike">
              <a:latin typeface="Arial"/>
            </a:endParaRPr>
          </a:p>
          <a:p>
            <a:pPr marL="457200" indent="-227880">
              <a:lnSpc>
                <a:spcPct val="100000"/>
              </a:lnSpc>
            </a:pPr>
            <a:endParaRPr b="0" lang="fr-FR" sz="1800" spc="-1" strike="noStrike">
              <a:latin typeface="Arial"/>
            </a:endParaRPr>
          </a:p>
          <a:p>
            <a:pPr marL="457200" indent="-342720">
              <a:lnSpc>
                <a:spcPct val="100000"/>
              </a:lnSpc>
              <a:buClr>
                <a:srgbClr val="37962a"/>
              </a:buClr>
              <a:buFont typeface="Wingdings" charset="2"/>
              <a:buChar char=""/>
            </a:pPr>
            <a:r>
              <a:rPr b="0" lang="fr-FR" sz="1800" spc="-1" strike="noStrike">
                <a:solidFill>
                  <a:srgbClr val="000000"/>
                </a:solidFill>
                <a:latin typeface="Arial"/>
                <a:ea typeface="Arial"/>
              </a:rPr>
              <a:t>Ce qui devrait </a:t>
            </a:r>
            <a:r>
              <a:rPr b="0" lang="fr-FR" sz="1800" spc="-1" strike="noStrike">
                <a:solidFill>
                  <a:srgbClr val="000000"/>
                </a:solidFill>
                <a:latin typeface="Arial"/>
                <a:ea typeface="DejaVu Sans"/>
              </a:rPr>
              <a:t>ê</a:t>
            </a:r>
            <a:r>
              <a:rPr b="0" lang="fr-FR" sz="1800" spc="-1" strike="noStrike">
                <a:solidFill>
                  <a:srgbClr val="000000"/>
                </a:solidFill>
                <a:latin typeface="Arial"/>
                <a:ea typeface="Arial"/>
              </a:rPr>
              <a:t>tre dans la loi :</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Arial"/>
              </a:rPr>
              <a:t>CDI de projet</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DejaVu Sans"/>
              </a:rPr>
              <a:t>A</a:t>
            </a:r>
            <a:r>
              <a:rPr b="0" lang="fr-FR" sz="1800" spc="-1" strike="noStrike">
                <a:solidFill>
                  <a:srgbClr val="000000"/>
                </a:solidFill>
                <a:latin typeface="Arial"/>
                <a:ea typeface="Arial"/>
              </a:rPr>
              <a:t>ugmentations indemnitaires en compensation des pertes</a:t>
            </a:r>
            <a:r>
              <a:rPr b="0" lang="fr-FR" sz="1800" spc="-1" strike="noStrike">
                <a:solidFill>
                  <a:srgbClr val="000000"/>
                </a:solidFill>
                <a:latin typeface="Arial"/>
                <a:ea typeface="DejaVu Sans"/>
              </a:rPr>
              <a:t> </a:t>
            </a:r>
            <a:r>
              <a:rPr b="0" lang="fr-FR" sz="1800" spc="-1" strike="noStrike">
                <a:solidFill>
                  <a:srgbClr val="000000"/>
                </a:solidFill>
                <a:latin typeface="Arial"/>
                <a:ea typeface="Arial"/>
              </a:rPr>
              <a:t>de pension des personnels</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Arial"/>
              </a:rPr>
              <a:t>200 chaires professeur ou chercheur </a:t>
            </a:r>
            <a:r>
              <a:rPr b="0" lang="fr-FR" sz="1800" spc="-1" strike="noStrike">
                <a:solidFill>
                  <a:srgbClr val="000000"/>
                </a:solidFill>
                <a:latin typeface="Arial"/>
                <a:ea typeface="DejaVu Sans"/>
              </a:rPr>
              <a:t>junior </a:t>
            </a:r>
            <a:r>
              <a:rPr b="0" lang="fr-FR" sz="1800" spc="-1" strike="noStrike">
                <a:solidFill>
                  <a:srgbClr val="000000"/>
                </a:solidFill>
                <a:latin typeface="Arial"/>
                <a:ea typeface="Arial"/>
              </a:rPr>
              <a:t>(post th</a:t>
            </a:r>
            <a:r>
              <a:rPr b="0" lang="fr-FR" sz="1800" spc="-1" strike="noStrike">
                <a:solidFill>
                  <a:srgbClr val="000000"/>
                </a:solidFill>
                <a:latin typeface="Arial"/>
                <a:ea typeface="DejaVu Sans"/>
              </a:rPr>
              <a:t>è</a:t>
            </a:r>
            <a:r>
              <a:rPr b="0" lang="fr-FR" sz="1800" spc="-1" strike="noStrike">
                <a:solidFill>
                  <a:srgbClr val="000000"/>
                </a:solidFill>
                <a:latin typeface="Arial"/>
                <a:ea typeface="Arial"/>
              </a:rPr>
              <a:t>se) pour 3 </a:t>
            </a:r>
            <a:r>
              <a:rPr b="0" lang="fr-FR" sz="1800" spc="-1" strike="noStrike">
                <a:solidFill>
                  <a:srgbClr val="000000"/>
                </a:solidFill>
                <a:latin typeface="Arial"/>
                <a:ea typeface="DejaVu Sans"/>
              </a:rPr>
              <a:t>à</a:t>
            </a:r>
            <a:r>
              <a:rPr b="0" lang="fr-FR" sz="1800" spc="-1" strike="noStrike">
                <a:solidFill>
                  <a:srgbClr val="000000"/>
                </a:solidFill>
                <a:latin typeface="Arial"/>
                <a:ea typeface="Arial"/>
              </a:rPr>
              <a:t> 6 ans avec possible titularisation PR/MCF ou CR/DR</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DejaVu Sans"/>
              </a:rPr>
              <a:t>possibilité de </a:t>
            </a:r>
            <a:r>
              <a:rPr b="0" lang="fr-FR" sz="1800" spc="-1" strike="noStrike">
                <a:solidFill>
                  <a:srgbClr val="000000"/>
                </a:solidFill>
                <a:latin typeface="Arial"/>
                <a:ea typeface="Arial"/>
              </a:rPr>
              <a:t>contrat doctoral intégralement financé par </a:t>
            </a:r>
            <a:r>
              <a:rPr b="0" lang="fr-FR" sz="1800" spc="-1" strike="noStrike">
                <a:solidFill>
                  <a:srgbClr val="000000"/>
                </a:solidFill>
                <a:latin typeface="Arial"/>
                <a:ea typeface="DejaVu Sans"/>
              </a:rPr>
              <a:t>fondation ou entreprise privée</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DejaVu Sans"/>
              </a:rPr>
              <a:t>début de réglementation des contrats de postdoc</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Arial"/>
              </a:rPr>
              <a:t>simplifications administratives</a:t>
            </a:r>
            <a:endParaRPr b="0" lang="fr-FR" sz="1800" spc="-1" strike="noStrike">
              <a:latin typeface="Arial"/>
            </a:endParaRPr>
          </a:p>
          <a:p>
            <a:pPr marL="914400">
              <a:lnSpc>
                <a:spcPct val="100000"/>
              </a:lnSpc>
            </a:pPr>
            <a:endParaRPr b="0" lang="fr-FR" sz="1800" spc="-1" strike="noStrike">
              <a:latin typeface="Arial"/>
            </a:endParaRPr>
          </a:p>
          <a:p>
            <a:pPr marL="457200" indent="-342720">
              <a:lnSpc>
                <a:spcPct val="100000"/>
              </a:lnSpc>
              <a:buClr>
                <a:srgbClr val="37962a"/>
              </a:buClr>
              <a:buFont typeface="Arial"/>
              <a:buChar char="➔"/>
            </a:pPr>
            <a:r>
              <a:rPr b="0" lang="fr-FR" sz="1800" spc="-1" strike="noStrike">
                <a:solidFill>
                  <a:srgbClr val="000000"/>
                </a:solidFill>
                <a:latin typeface="Arial"/>
                <a:ea typeface="Arial"/>
              </a:rPr>
              <a:t>Ce qui pourrait </a:t>
            </a:r>
            <a:r>
              <a:rPr b="0" lang="fr-FR" sz="1800" spc="-1" strike="noStrike">
                <a:solidFill>
                  <a:srgbClr val="000000"/>
                </a:solidFill>
                <a:latin typeface="Arial"/>
                <a:ea typeface="DejaVu Sans"/>
              </a:rPr>
              <a:t>ê</a:t>
            </a:r>
            <a:r>
              <a:rPr b="0" lang="fr-FR" sz="1800" spc="-1" strike="noStrike">
                <a:solidFill>
                  <a:srgbClr val="000000"/>
                </a:solidFill>
                <a:latin typeface="Arial"/>
                <a:ea typeface="Arial"/>
              </a:rPr>
              <a:t>tre dans la loi :</a:t>
            </a:r>
            <a:endParaRPr b="0" lang="fr-FR" sz="1800" spc="-1" strike="noStrike">
              <a:latin typeface="Arial"/>
            </a:endParaRPr>
          </a:p>
          <a:p>
            <a:pPr lvl="1" marL="914400" indent="-342720">
              <a:lnSpc>
                <a:spcPct val="100000"/>
              </a:lnSpc>
              <a:buClr>
                <a:srgbClr val="000000"/>
              </a:buClr>
              <a:buFont typeface="Arial"/>
              <a:buChar char="◆"/>
            </a:pPr>
            <a:r>
              <a:rPr b="0" lang="fr-FR" sz="1800" spc="-1" strike="noStrike">
                <a:solidFill>
                  <a:srgbClr val="000000"/>
                </a:solidFill>
                <a:latin typeface="Arial"/>
                <a:ea typeface="DejaVu Sans"/>
              </a:rPr>
              <a:t>P</a:t>
            </a:r>
            <a:r>
              <a:rPr b="0" lang="fr-FR" sz="1800" spc="-1" strike="noStrike">
                <a:solidFill>
                  <a:srgbClr val="000000"/>
                </a:solidFill>
                <a:latin typeface="Arial"/>
                <a:ea typeface="Arial"/>
              </a:rPr>
              <a:t>ilotage de projet au</a:t>
            </a:r>
            <a:r>
              <a:rPr b="0" lang="fr-FR" sz="1800" spc="-1" strike="noStrike">
                <a:solidFill>
                  <a:srgbClr val="000000"/>
                </a:solidFill>
                <a:latin typeface="Arial"/>
                <a:ea typeface="DejaVu Sans"/>
              </a:rPr>
              <a:t>-</a:t>
            </a:r>
            <a:r>
              <a:rPr b="0" lang="fr-FR" sz="1800" spc="-1" strike="noStrike">
                <a:solidFill>
                  <a:srgbClr val="000000"/>
                </a:solidFill>
                <a:latin typeface="Arial"/>
                <a:ea typeface="Arial"/>
              </a:rPr>
              <a:t>del</a:t>
            </a:r>
            <a:r>
              <a:rPr b="0" lang="fr-FR" sz="1800" spc="-1" strike="noStrike">
                <a:solidFill>
                  <a:srgbClr val="000000"/>
                </a:solidFill>
                <a:latin typeface="Arial"/>
                <a:ea typeface="DejaVu Sans"/>
              </a:rPr>
              <a:t>à</a:t>
            </a:r>
            <a:r>
              <a:rPr b="0" lang="fr-FR" sz="1800" spc="-1" strike="noStrike">
                <a:solidFill>
                  <a:srgbClr val="000000"/>
                </a:solidFill>
                <a:latin typeface="Arial"/>
                <a:ea typeface="Arial"/>
              </a:rPr>
              <a:t> de l’</a:t>
            </a:r>
            <a:r>
              <a:rPr b="0" lang="fr-FR" sz="1800" spc="-1" strike="noStrike">
                <a:solidFill>
                  <a:srgbClr val="000000"/>
                </a:solidFill>
                <a:latin typeface="Arial"/>
                <a:ea typeface="DejaVu Sans"/>
              </a:rPr>
              <a:t>â</a:t>
            </a:r>
            <a:r>
              <a:rPr b="0" lang="fr-FR" sz="1800" spc="-1" strike="noStrike">
                <a:solidFill>
                  <a:srgbClr val="000000"/>
                </a:solidFill>
                <a:latin typeface="Arial"/>
                <a:ea typeface="Arial"/>
              </a:rPr>
              <a:t>ge l</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gal de la retraite </a:t>
            </a:r>
            <a:endParaRPr b="0" lang="fr-FR" sz="1800" spc="-1" strike="noStrike">
              <a:latin typeface="Arial"/>
            </a:endParaRPr>
          </a:p>
          <a:p>
            <a:pPr marL="457200" indent="-227880">
              <a:lnSpc>
                <a:spcPct val="100000"/>
              </a:lnSpc>
            </a:pPr>
            <a:endParaRPr b="0" lang="fr-FR" sz="1800" spc="-1" strike="noStrike">
              <a:latin typeface="Arial"/>
            </a:endParaRPr>
          </a:p>
        </p:txBody>
      </p:sp>
      <p:sp>
        <p:nvSpPr>
          <p:cNvPr id="188"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
        <p:nvSpPr>
          <p:cNvPr id="189" name="CustomShape 3"/>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o</a:t>
            </a:r>
            <a:r>
              <a:rPr b="0" lang="fr-FR" sz="4400" spc="-1" strike="noStrike">
                <a:solidFill>
                  <a:srgbClr val="37962a"/>
                </a:solidFill>
                <a:latin typeface="Arial"/>
                <a:ea typeface="Arial"/>
              </a:rPr>
              <a:t>ù en est on</a:t>
            </a:r>
            <a:r>
              <a:rPr b="0" lang="fr-FR" sz="4400" spc="-1" strike="noStrike">
                <a:solidFill>
                  <a:srgbClr val="37962a"/>
                </a:solidFill>
                <a:latin typeface="Arial"/>
                <a:ea typeface="DejaVu Sans"/>
              </a:rPr>
              <a:t> des promesses ?</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28400" y="1587960"/>
            <a:ext cx="9071280" cy="4383360"/>
          </a:xfrm>
          <a:prstGeom prst="rect">
            <a:avLst/>
          </a:prstGeom>
          <a:noFill/>
          <a:ln>
            <a:noFill/>
          </a:ln>
        </p:spPr>
        <p:style>
          <a:lnRef idx="0"/>
          <a:fillRef idx="0"/>
          <a:effectRef idx="0"/>
          <a:fontRef idx="minor"/>
        </p:style>
        <p:txBody>
          <a:bodyPr lIns="0" rIns="0" tIns="0" bIns="0">
            <a:noAutofit/>
          </a:bodyPr>
          <a:p>
            <a:pPr marL="457200" indent="-227880">
              <a:lnSpc>
                <a:spcPct val="100000"/>
              </a:lnSpc>
            </a:pPr>
            <a:r>
              <a:rPr b="0" lang="fr-FR" sz="1800" spc="-1" strike="noStrike">
                <a:solidFill>
                  <a:srgbClr val="000000"/>
                </a:solidFill>
                <a:latin typeface="Arial"/>
                <a:ea typeface="Arial"/>
              </a:rPr>
              <a:t>D</a:t>
            </a:r>
            <a:r>
              <a:rPr b="0" lang="fr-FR" sz="1800" spc="-1" strike="noStrike">
                <a:solidFill>
                  <a:srgbClr val="000000"/>
                </a:solidFill>
                <a:latin typeface="Arial"/>
                <a:ea typeface="DejaVu Sans"/>
              </a:rPr>
              <a:t>è</a:t>
            </a:r>
            <a:r>
              <a:rPr b="0" lang="fr-FR" sz="1800" spc="-1" strike="noStrike">
                <a:solidFill>
                  <a:srgbClr val="000000"/>
                </a:solidFill>
                <a:latin typeface="Arial"/>
                <a:ea typeface="Arial"/>
              </a:rPr>
              <a:t>s 2021, tout charg</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 de recherche et tout ma</a:t>
            </a:r>
            <a:r>
              <a:rPr b="0" lang="fr-FR" sz="1800" spc="-1" strike="noStrike">
                <a:solidFill>
                  <a:srgbClr val="000000"/>
                </a:solidFill>
                <a:latin typeface="Arial"/>
                <a:ea typeface="DejaVu Sans"/>
              </a:rPr>
              <a:t>î</a:t>
            </a:r>
            <a:r>
              <a:rPr b="0" lang="fr-FR" sz="1800" spc="-1" strike="noStrike">
                <a:solidFill>
                  <a:srgbClr val="000000"/>
                </a:solidFill>
                <a:latin typeface="Arial"/>
                <a:ea typeface="Arial"/>
              </a:rPr>
              <a:t>tre de conf</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rence sera recrut</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 </a:t>
            </a:r>
            <a:r>
              <a:rPr b="0" lang="fr-FR" sz="1800" spc="-1" strike="noStrike">
                <a:solidFill>
                  <a:srgbClr val="000000"/>
                </a:solidFill>
                <a:latin typeface="Arial"/>
                <a:ea typeface="DejaVu Sans"/>
              </a:rPr>
              <a:t>à</a:t>
            </a:r>
            <a:r>
              <a:rPr b="0" lang="fr-FR" sz="1800" spc="-1" strike="noStrike">
                <a:solidFill>
                  <a:srgbClr val="000000"/>
                </a:solidFill>
                <a:latin typeface="Arial"/>
                <a:ea typeface="Arial"/>
              </a:rPr>
              <a:t> au moins </a:t>
            </a:r>
            <a:r>
              <a:rPr b="0" lang="fr-FR" sz="1800" spc="-1" strike="noStrike">
                <a:solidFill>
                  <a:srgbClr val="000000"/>
                </a:solidFill>
                <a:latin typeface="Arial"/>
                <a:ea typeface="DejaVu Sans"/>
              </a:rPr>
              <a:t>deux</a:t>
            </a:r>
            <a:r>
              <a:rPr b="0" lang="fr-FR" sz="1800" spc="-1" strike="noStrike">
                <a:solidFill>
                  <a:srgbClr val="000000"/>
                </a:solidFill>
                <a:latin typeface="Arial"/>
                <a:ea typeface="Arial"/>
              </a:rPr>
              <a:t> SMIC, un gain de 2 600</a:t>
            </a:r>
            <a:r>
              <a:rPr b="0" lang="fr-FR" sz="1800" spc="-1" strike="noStrike">
                <a:solidFill>
                  <a:srgbClr val="000000"/>
                </a:solidFill>
                <a:latin typeface="Arial"/>
                <a:ea typeface="DejaVu Sans"/>
              </a:rPr>
              <a:t> à</a:t>
            </a:r>
            <a:r>
              <a:rPr b="0" lang="fr-FR" sz="1800" spc="-1" strike="noStrike">
                <a:solidFill>
                  <a:srgbClr val="000000"/>
                </a:solidFill>
                <a:latin typeface="Arial"/>
                <a:ea typeface="Arial"/>
              </a:rPr>
              <a:t> 2 800 €</a:t>
            </a:r>
            <a:r>
              <a:rPr b="0" lang="fr-FR" sz="1800" spc="-1" strike="noStrike">
                <a:solidFill>
                  <a:srgbClr val="000000"/>
                </a:solidFill>
                <a:latin typeface="Arial"/>
                <a:ea typeface="DejaVu Sans"/>
              </a:rPr>
              <a:t> </a:t>
            </a:r>
            <a:r>
              <a:rPr b="0" lang="fr-FR" sz="1800" spc="-1" strike="noStrike">
                <a:solidFill>
                  <a:srgbClr val="000000"/>
                </a:solidFill>
                <a:latin typeface="Arial"/>
                <a:ea typeface="Arial"/>
              </a:rPr>
              <a:t>sur un an </a:t>
            </a:r>
            <a:endParaRPr b="0" lang="fr-FR" sz="1800" spc="-1" strike="noStrike">
              <a:latin typeface="Arial"/>
            </a:endParaRPr>
          </a:p>
          <a:p>
            <a:pPr marL="457200" indent="-342720">
              <a:lnSpc>
                <a:spcPct val="100000"/>
              </a:lnSpc>
              <a:spcBef>
                <a:spcPts val="1001"/>
              </a:spcBef>
              <a:buClr>
                <a:srgbClr val="38761d"/>
              </a:buClr>
              <a:buFont typeface="Wingdings" charset="2"/>
              <a:buChar char=""/>
            </a:pPr>
            <a:r>
              <a:rPr b="0" lang="fr-FR" sz="1800" spc="-1" strike="noStrike">
                <a:solidFill>
                  <a:srgbClr val="000000"/>
                </a:solidFill>
                <a:latin typeface="Arial"/>
                <a:ea typeface="Arial"/>
              </a:rPr>
              <a:t>Universit</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s, grandes </a:t>
            </a:r>
            <a:r>
              <a:rPr b="0" lang="fr-FR" sz="1800" spc="-1" strike="noStrike">
                <a:solidFill>
                  <a:srgbClr val="000000"/>
                </a:solidFill>
                <a:latin typeface="Arial"/>
                <a:ea typeface="DejaVu Sans"/>
              </a:rPr>
              <a:t>é</a:t>
            </a:r>
            <a:r>
              <a:rPr b="0" lang="fr-FR" sz="1800" spc="-1" strike="noStrike">
                <a:solidFill>
                  <a:srgbClr val="000000"/>
                </a:solidFill>
                <a:latin typeface="Arial"/>
                <a:ea typeface="Arial"/>
              </a:rPr>
              <a:t>coles, organismes : syst</a:t>
            </a:r>
            <a:r>
              <a:rPr b="0" lang="fr-FR" sz="1800" spc="-1" strike="noStrike">
                <a:solidFill>
                  <a:srgbClr val="000000"/>
                </a:solidFill>
                <a:latin typeface="Arial"/>
                <a:ea typeface="DejaVu Sans"/>
              </a:rPr>
              <a:t>è</a:t>
            </a:r>
            <a:r>
              <a:rPr b="0" lang="fr-FR" sz="1800" spc="-1" strike="noStrike">
                <a:solidFill>
                  <a:srgbClr val="000000"/>
                </a:solidFill>
                <a:latin typeface="Arial"/>
                <a:ea typeface="Arial"/>
              </a:rPr>
              <a:t>me tripartite notre plus grande force</a:t>
            </a:r>
            <a:endParaRPr b="0" lang="fr-FR" sz="1800" spc="-1" strike="noStrike">
              <a:latin typeface="Arial"/>
            </a:endParaRPr>
          </a:p>
          <a:p>
            <a:pPr marL="457200" indent="-342720">
              <a:lnSpc>
                <a:spcPct val="100000"/>
              </a:lnSpc>
              <a:spcBef>
                <a:spcPts val="1001"/>
              </a:spcBef>
              <a:buClr>
                <a:srgbClr val="38761d"/>
              </a:buClr>
              <a:buFont typeface="Wingdings" charset="2"/>
              <a:buChar char=""/>
            </a:pPr>
            <a:r>
              <a:rPr b="0" lang="fr-FR" sz="1800" spc="-1" strike="noStrike">
                <a:solidFill>
                  <a:srgbClr val="000000"/>
                </a:solidFill>
                <a:latin typeface="Arial"/>
                <a:ea typeface="Arial"/>
              </a:rPr>
              <a:t>92M € pour la revalorisation indemnitaire des EC et C</a:t>
            </a:r>
            <a:r>
              <a:rPr b="0" lang="fr-FR" sz="1800" spc="-1" strike="noStrike">
                <a:solidFill>
                  <a:srgbClr val="000000"/>
                </a:solidFill>
                <a:latin typeface="Arial"/>
                <a:ea typeface="DejaVu Sans"/>
              </a:rPr>
              <a:t> </a:t>
            </a:r>
            <a:r>
              <a:rPr b="1" lang="fr-FR" sz="1800" spc="-1" strike="noStrike">
                <a:solidFill>
                  <a:srgbClr val="000000"/>
                </a:solidFill>
                <a:latin typeface="Arial"/>
                <a:ea typeface="DejaVu Sans"/>
              </a:rPr>
              <a:t>Mais quels éligibles ?</a:t>
            </a:r>
            <a:endParaRPr b="0" lang="fr-FR" sz="1800" spc="-1" strike="noStrike">
              <a:latin typeface="Arial"/>
            </a:endParaRPr>
          </a:p>
          <a:p>
            <a:pPr marL="457200">
              <a:lnSpc>
                <a:spcPct val="100000"/>
              </a:lnSpc>
              <a:spcBef>
                <a:spcPts val="1001"/>
              </a:spcBef>
            </a:pPr>
            <a:r>
              <a:rPr b="0" i="1" lang="fr-FR" sz="1800" spc="-1" strike="noStrike">
                <a:solidFill>
                  <a:srgbClr val="333333"/>
                </a:solidFill>
                <a:latin typeface="Calibri"/>
                <a:ea typeface="Calibri"/>
              </a:rPr>
              <a:t>dépêche AEF : pour la revalorisation indemnitaire de l’ensemble des personnels. C’est cette enveloppe qui permettra notamment d’éviter les inversions de carrière et de "garantir que les jeunes chercheurs et enseignants-chercheurs recrutés au cours des dernières années ne seront pas perdants" </a:t>
            </a:r>
            <a:endParaRPr b="0" lang="fr-FR" sz="1800" spc="-1" strike="noStrike">
              <a:latin typeface="Arial"/>
            </a:endParaRPr>
          </a:p>
          <a:p>
            <a:pPr marL="457200" indent="-342720">
              <a:lnSpc>
                <a:spcPct val="100000"/>
              </a:lnSpc>
              <a:spcBef>
                <a:spcPts val="1001"/>
              </a:spcBef>
              <a:buClr>
                <a:srgbClr val="38761d"/>
              </a:buClr>
              <a:buFont typeface="Wingdings" charset="2"/>
              <a:buChar char=""/>
            </a:pPr>
            <a:r>
              <a:rPr b="0" lang="fr-FR" sz="1800" spc="-1" strike="noStrike">
                <a:solidFill>
                  <a:srgbClr val="000000"/>
                </a:solidFill>
                <a:latin typeface="Arial"/>
                <a:ea typeface="DejaVu Sans"/>
              </a:rPr>
              <a:t>En moyenne 30€/mois</a:t>
            </a:r>
            <a:r>
              <a:rPr b="1" lang="fr-FR" sz="1800" spc="-1" strike="noStrike">
                <a:solidFill>
                  <a:srgbClr val="000000"/>
                </a:solidFill>
                <a:latin typeface="Arial"/>
                <a:ea typeface="DejaVu Sans"/>
              </a:rPr>
              <a:t> </a:t>
            </a:r>
            <a:r>
              <a:rPr b="0" lang="fr-FR" sz="1800" spc="-1" strike="noStrike">
                <a:solidFill>
                  <a:srgbClr val="000000"/>
                </a:solidFill>
                <a:latin typeface="Arial"/>
                <a:ea typeface="DejaVu Sans"/>
              </a:rPr>
              <a:t>coût employeur</a:t>
            </a:r>
            <a:r>
              <a:rPr b="1" lang="fr-FR" sz="1800" spc="-1" strike="noStrike">
                <a:solidFill>
                  <a:srgbClr val="000000"/>
                </a:solidFill>
                <a:latin typeface="Arial"/>
                <a:ea typeface="DejaVu Sans"/>
              </a:rPr>
              <a:t>,</a:t>
            </a:r>
            <a:r>
              <a:rPr b="0" lang="fr-FR" sz="1800" spc="-1" strike="noStrike">
                <a:solidFill>
                  <a:srgbClr val="000000"/>
                </a:solidFill>
                <a:latin typeface="Arial"/>
                <a:ea typeface="DejaVu Sans"/>
              </a:rPr>
              <a:t> soit moins de 20€ pour l’agent</a:t>
            </a:r>
            <a:endParaRPr b="0" lang="fr-FR" sz="1800" spc="-1" strike="noStrike">
              <a:latin typeface="Arial"/>
            </a:endParaRPr>
          </a:p>
          <a:p>
            <a:pPr marL="457200" indent="-227880">
              <a:lnSpc>
                <a:spcPct val="100000"/>
              </a:lnSpc>
              <a:spcBef>
                <a:spcPts val="1001"/>
              </a:spcBef>
            </a:pPr>
            <a:r>
              <a:rPr b="0" lang="fr-FR" sz="1800" spc="-1" strike="noStrike">
                <a:solidFill>
                  <a:srgbClr val="000000"/>
                </a:solidFill>
                <a:latin typeface="Arial"/>
                <a:ea typeface="DejaVu Sans"/>
              </a:rPr>
              <a:t>(de l’ordre de la perte annuelle du gel de point d’indice)</a:t>
            </a:r>
            <a:endParaRPr b="0" lang="fr-FR" sz="1800" spc="-1" strike="noStrike">
              <a:latin typeface="Arial"/>
            </a:endParaRPr>
          </a:p>
          <a:p>
            <a:pPr marL="457200" indent="-227880">
              <a:lnSpc>
                <a:spcPct val="100000"/>
              </a:lnSpc>
            </a:pPr>
            <a:endParaRPr b="0" lang="fr-FR" sz="1800" spc="-1" strike="noStrike">
              <a:latin typeface="Arial"/>
            </a:endParaRPr>
          </a:p>
        </p:txBody>
      </p:sp>
      <p:sp>
        <p:nvSpPr>
          <p:cNvPr id="191"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
        <p:nvSpPr>
          <p:cNvPr id="192" name="CustomShape 3"/>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DejaVu Sans"/>
              </a:rPr>
              <a:t>Des voeux, des promesses, et après ?</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93" name="CustomShape 1"/>
          <p:cNvSpPr/>
          <p:nvPr/>
        </p:nvSpPr>
        <p:spPr>
          <a:xfrm flipH="1">
            <a:off x="4902840" y="566640"/>
            <a:ext cx="38520" cy="6017760"/>
          </a:xfrm>
          <a:custGeom>
            <a:avLst/>
            <a:gdLst/>
            <a:ahLst/>
            <a:rect l="l" t="t" r="r" b="b"/>
            <a:pathLst>
              <a:path w="21600" h="21600">
                <a:moveTo>
                  <a:pt x="0" y="0"/>
                </a:moveTo>
                <a:lnTo>
                  <a:pt x="21600" y="21600"/>
                </a:lnTo>
              </a:path>
            </a:pathLst>
          </a:custGeom>
          <a:noFill/>
          <a:ln w="25560">
            <a:solidFill>
              <a:srgbClr val="4f81bd"/>
            </a:solidFill>
            <a:round/>
          </a:ln>
        </p:spPr>
        <p:style>
          <a:lnRef idx="0"/>
          <a:fillRef idx="0"/>
          <a:effectRef idx="0"/>
          <a:fontRef idx="minor"/>
        </p:style>
      </p:sp>
      <p:sp>
        <p:nvSpPr>
          <p:cNvPr id="194" name="CustomShape 2"/>
          <p:cNvSpPr/>
          <p:nvPr/>
        </p:nvSpPr>
        <p:spPr>
          <a:xfrm>
            <a:off x="1535040" y="605880"/>
            <a:ext cx="2111760" cy="790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3200" spc="-1" strike="noStrike">
                <a:solidFill>
                  <a:srgbClr val="000000"/>
                </a:solidFill>
                <a:latin typeface="Arial"/>
                <a:ea typeface="Arial"/>
              </a:rPr>
              <a:t>1+2 février</a:t>
            </a:r>
            <a:endParaRPr b="0" lang="fr-FR" sz="3200" spc="-1" strike="noStrike">
              <a:latin typeface="Arial"/>
            </a:endParaRPr>
          </a:p>
          <a:p>
            <a:pPr>
              <a:lnSpc>
                <a:spcPct val="100000"/>
              </a:lnSpc>
            </a:pPr>
            <a:endParaRPr b="0" lang="fr-FR" sz="3200" spc="-1" strike="noStrike">
              <a:latin typeface="Arial"/>
            </a:endParaRPr>
          </a:p>
        </p:txBody>
      </p:sp>
      <p:pic>
        <p:nvPicPr>
          <p:cNvPr id="195" name="Google Shape;241;p43" descr=""/>
          <p:cNvPicPr/>
          <p:nvPr/>
        </p:nvPicPr>
        <p:blipFill>
          <a:blip r:embed="rId1"/>
          <a:stretch/>
        </p:blipFill>
        <p:spPr>
          <a:xfrm>
            <a:off x="214920" y="1191960"/>
            <a:ext cx="4633920" cy="2608200"/>
          </a:xfrm>
          <a:prstGeom prst="rect">
            <a:avLst/>
          </a:prstGeom>
          <a:ln>
            <a:noFill/>
          </a:ln>
        </p:spPr>
      </p:pic>
      <p:sp>
        <p:nvSpPr>
          <p:cNvPr id="196" name="CustomShape 3"/>
          <p:cNvSpPr/>
          <p:nvPr/>
        </p:nvSpPr>
        <p:spPr>
          <a:xfrm>
            <a:off x="0" y="157320"/>
            <a:ext cx="5037840" cy="5162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00ff"/>
                </a:solidFill>
                <a:uFillTx/>
                <a:latin typeface="Arial"/>
                <a:ea typeface="DejaVu Sans"/>
                <a:hlinkClick r:id="rId2"/>
              </a:rPr>
              <a:t>Programme de la 1ère coordination nationale des facs et labos en lutte</a:t>
            </a:r>
            <a:r>
              <a:rPr b="0" lang="fr-FR" sz="1400" spc="-1" strike="noStrike">
                <a:solidFill>
                  <a:srgbClr val="000000"/>
                </a:solidFill>
                <a:latin typeface="Arial"/>
                <a:ea typeface="Arial"/>
              </a:rPr>
              <a:t> </a:t>
            </a:r>
            <a:endParaRPr b="0" lang="fr-FR" sz="1400" spc="-1" strike="noStrike">
              <a:latin typeface="Arial"/>
            </a:endParaRPr>
          </a:p>
        </p:txBody>
      </p:sp>
      <p:pic>
        <p:nvPicPr>
          <p:cNvPr id="197" name="Google Shape;243;p43" descr=""/>
          <p:cNvPicPr/>
          <p:nvPr/>
        </p:nvPicPr>
        <p:blipFill>
          <a:blip r:embed="rId3"/>
          <a:stretch/>
        </p:blipFill>
        <p:spPr>
          <a:xfrm>
            <a:off x="5155560" y="3732120"/>
            <a:ext cx="4394520" cy="2831040"/>
          </a:xfrm>
          <a:prstGeom prst="rect">
            <a:avLst/>
          </a:prstGeom>
          <a:ln>
            <a:noFill/>
          </a:ln>
        </p:spPr>
      </p:pic>
      <p:sp>
        <p:nvSpPr>
          <p:cNvPr id="198" name="CustomShape 4"/>
          <p:cNvSpPr/>
          <p:nvPr/>
        </p:nvSpPr>
        <p:spPr>
          <a:xfrm>
            <a:off x="6415560" y="582120"/>
            <a:ext cx="1648440" cy="790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3200" spc="-1" strike="noStrike">
                <a:solidFill>
                  <a:srgbClr val="000000"/>
                </a:solidFill>
                <a:latin typeface="Arial"/>
                <a:ea typeface="Arial"/>
              </a:rPr>
              <a:t>4 février</a:t>
            </a:r>
            <a:endParaRPr b="0" lang="fr-FR" sz="3200" spc="-1" strike="noStrike">
              <a:latin typeface="Arial"/>
            </a:endParaRPr>
          </a:p>
          <a:p>
            <a:pPr>
              <a:lnSpc>
                <a:spcPct val="100000"/>
              </a:lnSpc>
            </a:pPr>
            <a:endParaRPr b="0" lang="fr-FR" sz="3200" spc="-1" strike="noStrike">
              <a:latin typeface="Arial"/>
            </a:endParaRPr>
          </a:p>
        </p:txBody>
      </p:sp>
      <p:pic>
        <p:nvPicPr>
          <p:cNvPr id="199" name="Google Shape;245;p43" descr=""/>
          <p:cNvPicPr/>
          <p:nvPr/>
        </p:nvPicPr>
        <p:blipFill>
          <a:blip r:embed="rId4"/>
          <a:stretch/>
        </p:blipFill>
        <p:spPr>
          <a:xfrm>
            <a:off x="8183880" y="1543680"/>
            <a:ext cx="1759320" cy="1909800"/>
          </a:xfrm>
          <a:prstGeom prst="rect">
            <a:avLst/>
          </a:prstGeom>
          <a:ln>
            <a:noFill/>
          </a:ln>
        </p:spPr>
      </p:pic>
      <p:sp>
        <p:nvSpPr>
          <p:cNvPr id="200" name="CustomShape 5"/>
          <p:cNvSpPr/>
          <p:nvPr/>
        </p:nvSpPr>
        <p:spPr>
          <a:xfrm>
            <a:off x="5022360" y="1441800"/>
            <a:ext cx="7245000" cy="530640"/>
          </a:xfrm>
          <a:prstGeom prst="rect">
            <a:avLst/>
          </a:prstGeom>
          <a:noFill/>
          <a:ln>
            <a:noFill/>
          </a:ln>
        </p:spPr>
        <p:style>
          <a:lnRef idx="0"/>
          <a:fillRef idx="0"/>
          <a:effectRef idx="0"/>
          <a:fontRef idx="minor"/>
        </p:style>
        <p:txBody>
          <a:bodyPr tIns="91440" bIns="91440">
            <a:noAutofit/>
          </a:bodyPr>
          <a:p>
            <a:pPr>
              <a:lnSpc>
                <a:spcPct val="100000"/>
              </a:lnSpc>
            </a:pPr>
            <a:r>
              <a:rPr b="0" i="1" lang="fr-FR" sz="3600" spc="-1" strike="noStrike">
                <a:solidFill>
                  <a:srgbClr val="000000"/>
                </a:solidFill>
                <a:latin typeface="Arial"/>
                <a:ea typeface="Arial"/>
              </a:rPr>
              <a:t>Loi recherche : </a:t>
            </a:r>
            <a:endParaRPr b="0" lang="fr-FR" sz="3600" spc="-1" strike="noStrike">
              <a:latin typeface="Arial"/>
            </a:endParaRPr>
          </a:p>
          <a:p>
            <a:pPr>
              <a:lnSpc>
                <a:spcPct val="100000"/>
              </a:lnSpc>
            </a:pPr>
            <a:r>
              <a:rPr b="0" i="1" lang="fr-FR" sz="3600" spc="-1" strike="noStrike">
                <a:solidFill>
                  <a:srgbClr val="000000"/>
                </a:solidFill>
                <a:latin typeface="Arial"/>
                <a:ea typeface="Arial"/>
              </a:rPr>
              <a:t>enfin la</a:t>
            </a:r>
            <a:endParaRPr b="0" lang="fr-FR" sz="3600" spc="-1" strike="noStrike">
              <a:latin typeface="Arial"/>
            </a:endParaRPr>
          </a:p>
          <a:p>
            <a:pPr>
              <a:lnSpc>
                <a:spcPct val="100000"/>
              </a:lnSpc>
            </a:pPr>
            <a:r>
              <a:rPr b="0" i="1" lang="fr-FR" sz="3600" spc="-1" strike="noStrike">
                <a:solidFill>
                  <a:srgbClr val="000000"/>
                </a:solidFill>
                <a:latin typeface="Arial"/>
                <a:ea typeface="Arial"/>
              </a:rPr>
              <a:t>lumière  ?</a:t>
            </a:r>
            <a:endParaRPr b="0" lang="fr-FR" sz="3600" spc="-1" strike="noStrike">
              <a:latin typeface="Arial"/>
            </a:endParaRPr>
          </a:p>
          <a:p>
            <a:pPr>
              <a:lnSpc>
                <a:spcPct val="100000"/>
              </a:lnSpc>
            </a:pPr>
            <a:r>
              <a:rPr b="1" i="1" lang="fr-FR" sz="1800" spc="-1" strike="noStrike">
                <a:solidFill>
                  <a:srgbClr val="000000"/>
                </a:solidFill>
                <a:latin typeface="Arial"/>
                <a:ea typeface="Arial"/>
              </a:rPr>
              <a:t>Institut Catholique de Paris</a:t>
            </a:r>
            <a:endParaRPr b="0" lang="fr-FR" sz="1800" spc="-1" strike="noStrike">
              <a:latin typeface="Arial"/>
            </a:endParaRPr>
          </a:p>
        </p:txBody>
      </p:sp>
      <p:sp>
        <p:nvSpPr>
          <p:cNvPr id="201" name="CustomShape 6"/>
          <p:cNvSpPr/>
          <p:nvPr/>
        </p:nvSpPr>
        <p:spPr>
          <a:xfrm>
            <a:off x="5190840" y="186840"/>
            <a:ext cx="4900680" cy="303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400" spc="-1" strike="noStrike" u="sng">
                <a:solidFill>
                  <a:srgbClr val="0000ff"/>
                </a:solidFill>
                <a:uFillTx/>
                <a:latin typeface="Arial"/>
                <a:ea typeface="Arial"/>
                <a:hlinkClick r:id="rId5"/>
              </a:rPr>
              <a:t>https://education.newstank.fr/fr/thinkER2020/news/172946/</a:t>
            </a:r>
            <a:r>
              <a:rPr b="0" lang="fr-FR" sz="1400" spc="-1" strike="noStrike">
                <a:solidFill>
                  <a:srgbClr val="000000"/>
                </a:solidFill>
                <a:latin typeface="Arial"/>
                <a:ea typeface="Arial"/>
              </a:rPr>
              <a:t> </a:t>
            </a:r>
            <a:endParaRPr b="0" lang="fr-FR" sz="1400" spc="-1" strike="noStrike">
              <a:latin typeface="Arial"/>
            </a:endParaRPr>
          </a:p>
        </p:txBody>
      </p:sp>
      <p:sp>
        <p:nvSpPr>
          <p:cNvPr id="202" name="CustomShape 7"/>
          <p:cNvSpPr/>
          <p:nvPr/>
        </p:nvSpPr>
        <p:spPr>
          <a:xfrm>
            <a:off x="528840" y="4213440"/>
            <a:ext cx="4161240" cy="2370960"/>
          </a:xfrm>
          <a:prstGeom prst="rect">
            <a:avLst/>
          </a:prstGeom>
          <a:noFill/>
          <a:ln w="9360">
            <a:solidFill>
              <a:srgbClr val="ff0000"/>
            </a:solidFill>
            <a:round/>
          </a:ln>
        </p:spPr>
        <p:style>
          <a:lnRef idx="0"/>
          <a:fillRef idx="0"/>
          <a:effectRef idx="0"/>
          <a:fontRef idx="minor"/>
        </p:style>
        <p:txBody>
          <a:bodyPr lIns="90000" rIns="90000" tIns="45000" bIns="45000">
            <a:noAutofit/>
          </a:bodyPr>
          <a:p>
            <a:pPr algn="ctr">
              <a:lnSpc>
                <a:spcPct val="100000"/>
              </a:lnSpc>
            </a:pPr>
            <a:r>
              <a:rPr b="1" lang="fr-FR" sz="3600" spc="-1" strike="noStrike">
                <a:solidFill>
                  <a:srgbClr val="ff0000"/>
                </a:solidFill>
                <a:latin typeface="Arial"/>
                <a:ea typeface="Arial"/>
              </a:rPr>
              <a:t>EN FEVRIER : </a:t>
            </a:r>
            <a:endParaRPr b="0" lang="fr-FR" sz="3600" spc="-1" strike="noStrike">
              <a:latin typeface="Arial"/>
            </a:endParaRPr>
          </a:p>
          <a:p>
            <a:pPr algn="ctr">
              <a:lnSpc>
                <a:spcPct val="100000"/>
              </a:lnSpc>
            </a:pPr>
            <a:r>
              <a:rPr b="1" lang="fr-FR" sz="3600" spc="-1" strike="noStrike">
                <a:solidFill>
                  <a:srgbClr val="ff0000"/>
                </a:solidFill>
                <a:latin typeface="Arial"/>
                <a:ea typeface="DejaVu Sans"/>
              </a:rPr>
              <a:t>DEUX</a:t>
            </a:r>
            <a:r>
              <a:rPr b="1" lang="fr-FR" sz="3600" spc="-1" strike="noStrike">
                <a:solidFill>
                  <a:srgbClr val="ff0000"/>
                </a:solidFill>
                <a:latin typeface="Arial"/>
                <a:ea typeface="Arial"/>
              </a:rPr>
              <a:t> ENDROITS </a:t>
            </a:r>
            <a:endParaRPr b="0" lang="fr-FR" sz="3600" spc="-1" strike="noStrike">
              <a:latin typeface="Arial"/>
            </a:endParaRPr>
          </a:p>
          <a:p>
            <a:pPr algn="ctr">
              <a:lnSpc>
                <a:spcPct val="100000"/>
              </a:lnSpc>
            </a:pPr>
            <a:r>
              <a:rPr b="1" lang="fr-FR" sz="3600" spc="-1" strike="noStrike">
                <a:solidFill>
                  <a:srgbClr val="ff0000"/>
                </a:solidFill>
                <a:latin typeface="Arial"/>
                <a:ea typeface="DejaVu Sans"/>
              </a:rPr>
              <a:t>DEUX</a:t>
            </a:r>
            <a:r>
              <a:rPr b="1" lang="fr-FR" sz="3600" spc="-1" strike="noStrike">
                <a:solidFill>
                  <a:srgbClr val="ff0000"/>
                </a:solidFill>
                <a:latin typeface="Arial"/>
                <a:ea typeface="Arial"/>
              </a:rPr>
              <a:t> AMBIANCES…</a:t>
            </a:r>
            <a:endParaRPr b="0" lang="fr-FR" sz="3600" spc="-1" strike="noStrike">
              <a:latin typeface="Arial"/>
            </a:endParaRPr>
          </a:p>
        </p:txBody>
      </p:sp>
      <p:sp>
        <p:nvSpPr>
          <p:cNvPr id="203" name="CustomShape 8"/>
          <p:cNvSpPr/>
          <p:nvPr/>
        </p:nvSpPr>
        <p:spPr>
          <a:xfrm>
            <a:off x="8404920" y="2931120"/>
            <a:ext cx="858960" cy="3949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2000" spc="-1" strike="noStrike">
                <a:solidFill>
                  <a:srgbClr val="ffffff"/>
                </a:solidFill>
                <a:latin typeface="Arial"/>
                <a:ea typeface="Arial"/>
              </a:rPr>
              <a:t>LPPR</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378000" y="2737080"/>
            <a:ext cx="9070920" cy="1261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980000"/>
                </a:solidFill>
                <a:latin typeface="Arial"/>
                <a:ea typeface="Arial"/>
              </a:rPr>
              <a:t>Une autre loi de programmation pluriannuelle reste possible</a:t>
            </a:r>
            <a:endParaRPr b="0" lang="fr-FR" sz="4400" spc="-1" strike="noStrike">
              <a:latin typeface="Arial"/>
            </a:endParaRPr>
          </a:p>
          <a:p>
            <a:pPr algn="ctr">
              <a:lnSpc>
                <a:spcPct val="100000"/>
              </a:lnSpc>
            </a:pPr>
            <a:endParaRPr b="0" lang="fr-FR" sz="4400" spc="-1" strike="noStrike">
              <a:latin typeface="Arial"/>
            </a:endParaRPr>
          </a:p>
        </p:txBody>
      </p:sp>
      <p:sp>
        <p:nvSpPr>
          <p:cNvPr id="205" name="CustomShape 2"/>
          <p:cNvSpPr/>
          <p:nvPr/>
        </p:nvSpPr>
        <p:spPr>
          <a:xfrm>
            <a:off x="6304320" y="6975000"/>
            <a:ext cx="2215080" cy="578880"/>
          </a:xfrm>
          <a:prstGeom prst="rect">
            <a:avLst/>
          </a:prstGeom>
          <a:noFill/>
          <a:ln>
            <a:noFill/>
          </a:ln>
        </p:spPr>
        <p:style>
          <a:lnRef idx="0"/>
          <a:fillRef idx="0"/>
          <a:effectRef idx="0"/>
          <a:fontRef idx="minor"/>
        </p:style>
        <p:txBody>
          <a:bodyPr>
            <a:noAutofit/>
          </a:bodyPr>
          <a:p>
            <a:pPr algn="ctr">
              <a:lnSpc>
                <a:spcPct val="100000"/>
              </a:lnSpc>
            </a:pPr>
            <a:r>
              <a:rPr b="1" lang="fr-FR" sz="3200" spc="-1" strike="noStrike">
                <a:solidFill>
                  <a:srgbClr val="5e72bd"/>
                </a:solidFill>
                <a:latin typeface="Arial"/>
                <a:ea typeface="Arial"/>
              </a:rPr>
              <a:t>Version 29</a:t>
            </a:r>
            <a:endParaRPr b="0" lang="fr-FR" sz="3200" spc="-1" strike="noStrike">
              <a:latin typeface="Arial"/>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423000" y="1724400"/>
            <a:ext cx="9656280" cy="4803480"/>
          </a:xfrm>
          <a:prstGeom prst="rect">
            <a:avLst/>
          </a:prstGeom>
          <a:noFill/>
          <a:ln>
            <a:noFill/>
          </a:ln>
        </p:spPr>
        <p:style>
          <a:lnRef idx="0"/>
          <a:fillRef idx="0"/>
          <a:effectRef idx="0"/>
          <a:fontRef idx="minor"/>
        </p:style>
        <p:txBody>
          <a:bodyPr lIns="90000" rIns="90000" tIns="91440" bIns="91440">
            <a:noAutofit/>
          </a:bodyPr>
          <a:p>
            <a:pPr marL="457200" indent="-379440">
              <a:lnSpc>
                <a:spcPct val="150000"/>
              </a:lnSpc>
              <a:spcBef>
                <a:spcPts val="1001"/>
              </a:spcBef>
              <a:buClr>
                <a:srgbClr val="980000"/>
              </a:buClr>
              <a:buFont typeface="Arial"/>
              <a:buChar char="➔"/>
            </a:pPr>
            <a:r>
              <a:rPr b="1" lang="fr-FR" sz="2400" spc="-1" strike="noStrike">
                <a:solidFill>
                  <a:srgbClr val="980000"/>
                </a:solidFill>
                <a:latin typeface="Arial"/>
                <a:ea typeface="Arial"/>
              </a:rPr>
              <a:t>Contre</a:t>
            </a:r>
            <a:r>
              <a:rPr b="0" lang="fr-FR" sz="2400" spc="-1" strike="noStrike">
                <a:solidFill>
                  <a:srgbClr val="000000"/>
                </a:solidFill>
                <a:latin typeface="Arial"/>
                <a:ea typeface="Arial"/>
              </a:rPr>
              <a:t> la dynamique néolibérale qui va dans le sens d’une</a:t>
            </a:r>
            <a:r>
              <a:rPr b="1" lang="fr-FR" sz="2400" spc="-1" strike="noStrike">
                <a:solidFill>
                  <a:srgbClr val="980000"/>
                </a:solidFill>
                <a:latin typeface="Arial"/>
                <a:ea typeface="Arial"/>
              </a:rPr>
              <a:t> séparation de la formation et de la recherche</a:t>
            </a:r>
            <a:r>
              <a:rPr b="0" lang="fr-FR" sz="2400" spc="-1" strike="noStrike">
                <a:solidFill>
                  <a:srgbClr val="000000"/>
                </a:solidFill>
                <a:latin typeface="Arial"/>
                <a:ea typeface="Arial"/>
              </a:rPr>
              <a:t> ;</a:t>
            </a:r>
            <a:endParaRPr b="0" lang="fr-FR" sz="2400" spc="-1" strike="noStrike">
              <a:latin typeface="Arial"/>
            </a:endParaRPr>
          </a:p>
          <a:p>
            <a:pPr marL="457200" indent="-379440">
              <a:lnSpc>
                <a:spcPct val="150000"/>
              </a:lnSpc>
              <a:spcBef>
                <a:spcPts val="1001"/>
              </a:spcBef>
              <a:buClr>
                <a:srgbClr val="980000"/>
              </a:buClr>
              <a:buFont typeface="Arial"/>
              <a:buChar char="➔"/>
            </a:pPr>
            <a:r>
              <a:rPr b="1" lang="fr-FR" sz="2400" spc="-1" strike="noStrike">
                <a:solidFill>
                  <a:srgbClr val="980000"/>
                </a:solidFill>
                <a:latin typeface="Arial"/>
                <a:ea typeface="Arial"/>
              </a:rPr>
              <a:t>Arrêter</a:t>
            </a:r>
            <a:r>
              <a:rPr b="0" lang="fr-FR" sz="2400" spc="-1" strike="noStrike">
                <a:solidFill>
                  <a:srgbClr val="000000"/>
                </a:solidFill>
                <a:latin typeface="Arial"/>
                <a:ea typeface="Arial"/>
              </a:rPr>
              <a:t>, pour évaluer la recherche, </a:t>
            </a:r>
            <a:r>
              <a:rPr b="1" lang="fr-FR" sz="2400" spc="-1" strike="noStrike">
                <a:solidFill>
                  <a:srgbClr val="980000"/>
                </a:solidFill>
                <a:latin typeface="Arial"/>
                <a:ea typeface="Arial"/>
              </a:rPr>
              <a:t>de recourir au quantitatif et des classements fondés sur des indicateurs productivistes</a:t>
            </a:r>
            <a:r>
              <a:rPr b="0" lang="fr-FR" sz="2400" spc="-1" strike="noStrike">
                <a:solidFill>
                  <a:srgbClr val="000000"/>
                </a:solidFill>
                <a:latin typeface="Arial"/>
                <a:ea typeface="Arial"/>
              </a:rPr>
              <a:t>...</a:t>
            </a:r>
            <a:endParaRPr b="0" lang="fr-FR" sz="2400" spc="-1" strike="noStrike">
              <a:latin typeface="Arial"/>
            </a:endParaRPr>
          </a:p>
          <a:p>
            <a:pPr marL="457200" indent="-379440">
              <a:lnSpc>
                <a:spcPct val="150000"/>
              </a:lnSpc>
              <a:spcBef>
                <a:spcPts val="1001"/>
              </a:spcBef>
              <a:buClr>
                <a:srgbClr val="980000"/>
              </a:buClr>
              <a:buFont typeface="Arial"/>
              <a:buChar char="➔"/>
            </a:pPr>
            <a:r>
              <a:rPr b="1" lang="fr-FR" sz="2400" spc="-1" strike="noStrike">
                <a:solidFill>
                  <a:srgbClr val="980000"/>
                </a:solidFill>
                <a:latin typeface="Arial"/>
                <a:ea typeface="Arial"/>
              </a:rPr>
              <a:t>Arrêter de mettre en concurrence les individus, équipes, laboratoires, disciplines</a:t>
            </a:r>
            <a:r>
              <a:rPr b="0" lang="fr-FR" sz="2400" spc="-1" strike="noStrike">
                <a:solidFill>
                  <a:srgbClr val="000000"/>
                </a:solidFill>
                <a:latin typeface="Arial"/>
                <a:ea typeface="Arial"/>
              </a:rPr>
              <a:t>, etc.</a:t>
            </a:r>
            <a:endParaRPr b="0" lang="fr-FR" sz="2400" spc="-1" strike="noStrike">
              <a:latin typeface="Arial"/>
            </a:endParaRPr>
          </a:p>
        </p:txBody>
      </p:sp>
      <p:sp>
        <p:nvSpPr>
          <p:cNvPr id="207" name="CustomShape 2"/>
          <p:cNvSpPr/>
          <p:nvPr/>
        </p:nvSpPr>
        <p:spPr>
          <a:xfrm>
            <a:off x="0" y="997920"/>
            <a:ext cx="10079280" cy="52416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fr-FR" sz="1400" spc="-1" strike="noStrike">
                <a:solidFill>
                  <a:srgbClr val="000000"/>
                </a:solidFill>
                <a:latin typeface="Arial"/>
                <a:ea typeface="Arial"/>
              </a:rPr>
              <a:t>Avertissement : tous les désiteras des GT ne seront pas dans la loi LPPR à proprement parler  ; par exemple il suffirait d’un décret pour changer la référence aux 192 h, ou supprimer l’accord de l’intéressé.e pour une modulation de service.</a:t>
            </a:r>
            <a:endParaRPr b="0" lang="fr-FR" sz="1400" spc="-1" strike="noStrike">
              <a:latin typeface="Arial"/>
            </a:endParaRPr>
          </a:p>
        </p:txBody>
      </p:sp>
      <p:sp>
        <p:nvSpPr>
          <p:cNvPr id="208" name="CustomShape 3"/>
          <p:cNvSpPr/>
          <p:nvPr/>
        </p:nvSpPr>
        <p:spPr>
          <a:xfrm>
            <a:off x="0" y="0"/>
            <a:ext cx="10079280" cy="9313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Une autre attractivité est possible (1/2)</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54360" y="932760"/>
            <a:ext cx="10024920" cy="5595120"/>
          </a:xfrm>
          <a:prstGeom prst="rect">
            <a:avLst/>
          </a:prstGeom>
          <a:noFill/>
          <a:ln>
            <a:noFill/>
          </a:ln>
        </p:spPr>
        <p:style>
          <a:lnRef idx="0"/>
          <a:fillRef idx="0"/>
          <a:effectRef idx="0"/>
          <a:fontRef idx="minor"/>
        </p:style>
        <p:txBody>
          <a:bodyPr lIns="90000" rIns="90000" tIns="91440" bIns="91440">
            <a:noAutofit/>
          </a:bodyPr>
          <a:p>
            <a:pPr marL="457200" indent="-379440">
              <a:lnSpc>
                <a:spcPct val="150000"/>
              </a:lnSpc>
              <a:spcBef>
                <a:spcPts val="1001"/>
              </a:spcBef>
              <a:buClr>
                <a:srgbClr val="37962a"/>
              </a:buClr>
              <a:buFont typeface="Arial"/>
              <a:buChar char="➔"/>
            </a:pPr>
            <a:r>
              <a:rPr b="1" lang="fr-FR" sz="2200" spc="-1" strike="noStrike">
                <a:solidFill>
                  <a:srgbClr val="37962a"/>
                </a:solidFill>
                <a:latin typeface="Arial"/>
                <a:ea typeface="Arial"/>
              </a:rPr>
              <a:t>Redonner du temps aux EC</a:t>
            </a:r>
            <a:r>
              <a:rPr b="0" lang="fr-FR" sz="2200" spc="-1" strike="noStrike">
                <a:solidFill>
                  <a:srgbClr val="000000"/>
                </a:solidFill>
                <a:latin typeface="Arial"/>
                <a:ea typeface="Arial"/>
              </a:rPr>
              <a:t> (maintenir innovation en recherche, en pédagogie) avec des emplois BIATSS pour l’ administratif</a:t>
            </a:r>
            <a:endParaRPr b="0" lang="fr-FR" sz="2200" spc="-1" strike="noStrike">
              <a:latin typeface="Arial"/>
            </a:endParaRPr>
          </a:p>
          <a:p>
            <a:pPr marL="457200" indent="-379440">
              <a:lnSpc>
                <a:spcPct val="150000"/>
              </a:lnSpc>
              <a:spcBef>
                <a:spcPts val="1001"/>
              </a:spcBef>
              <a:buClr>
                <a:srgbClr val="37962a"/>
              </a:buClr>
              <a:buFont typeface="Arial"/>
              <a:buChar char="➔"/>
            </a:pPr>
            <a:r>
              <a:rPr b="1" lang="fr-FR" sz="2200" spc="-1" strike="noStrike">
                <a:solidFill>
                  <a:srgbClr val="37962a"/>
                </a:solidFill>
                <a:latin typeface="Arial"/>
                <a:ea typeface="Arial"/>
              </a:rPr>
              <a:t>Diminution des obligations de service de 192 à 125 H</a:t>
            </a:r>
            <a:r>
              <a:rPr b="0" lang="fr-FR" sz="2200" spc="-1" strike="noStrike">
                <a:solidFill>
                  <a:srgbClr val="000000"/>
                </a:solidFill>
                <a:latin typeface="Arial"/>
                <a:ea typeface="Arial"/>
              </a:rPr>
              <a:t> eqTD au +</a:t>
            </a:r>
            <a:endParaRPr b="0" lang="fr-FR" sz="2200" spc="-1" strike="noStrike">
              <a:latin typeface="Arial"/>
            </a:endParaRPr>
          </a:p>
          <a:p>
            <a:pPr marL="457200" indent="-379440">
              <a:lnSpc>
                <a:spcPct val="150000"/>
              </a:lnSpc>
              <a:spcBef>
                <a:spcPts val="1001"/>
              </a:spcBef>
              <a:buClr>
                <a:srgbClr val="37962a"/>
              </a:buClr>
              <a:buFont typeface="Arial"/>
              <a:buChar char="➔"/>
            </a:pPr>
            <a:r>
              <a:rPr b="0" lang="fr-FR" sz="2200" spc="-1" strike="noStrike">
                <a:solidFill>
                  <a:srgbClr val="000000"/>
                </a:solidFill>
                <a:latin typeface="Arial"/>
                <a:ea typeface="Arial"/>
              </a:rPr>
              <a:t>Plan pluriannuel de </a:t>
            </a:r>
            <a:r>
              <a:rPr b="1" lang="fr-FR" sz="2200" spc="-1" strike="noStrike">
                <a:solidFill>
                  <a:srgbClr val="37962a"/>
                </a:solidFill>
                <a:latin typeface="Arial"/>
                <a:ea typeface="Arial"/>
              </a:rPr>
              <a:t>recrutements 60 000 postes titulaires en 10 ans</a:t>
            </a:r>
            <a:endParaRPr b="0" lang="fr-FR" sz="2200" spc="-1" strike="noStrike">
              <a:latin typeface="Arial"/>
            </a:endParaRPr>
          </a:p>
          <a:p>
            <a:pPr marL="457200" indent="-379440">
              <a:lnSpc>
                <a:spcPct val="150000"/>
              </a:lnSpc>
              <a:spcBef>
                <a:spcPts val="1001"/>
              </a:spcBef>
              <a:buClr>
                <a:srgbClr val="37962a"/>
              </a:buClr>
              <a:buFont typeface="Arial"/>
              <a:buChar char="➔"/>
            </a:pPr>
            <a:r>
              <a:rPr b="0" lang="fr-FR" sz="2200" spc="-1" strike="noStrike">
                <a:solidFill>
                  <a:srgbClr val="000000"/>
                </a:solidFill>
                <a:latin typeface="Arial"/>
                <a:ea typeface="Arial"/>
              </a:rPr>
              <a:t>Décider une </a:t>
            </a:r>
            <a:r>
              <a:rPr b="1" lang="fr-FR" sz="2200" spc="-1" strike="noStrike">
                <a:solidFill>
                  <a:srgbClr val="37962a"/>
                </a:solidFill>
                <a:latin typeface="Arial"/>
                <a:ea typeface="Arial"/>
              </a:rPr>
              <a:t>hausse décisive du budget de la recherche (+10 Md€ sur 10 ans)</a:t>
            </a:r>
            <a:endParaRPr b="0" lang="fr-FR" sz="2200" spc="-1" strike="noStrike">
              <a:latin typeface="Arial"/>
            </a:endParaRPr>
          </a:p>
          <a:p>
            <a:pPr marL="457200" indent="-379440">
              <a:lnSpc>
                <a:spcPct val="150000"/>
              </a:lnSpc>
              <a:spcBef>
                <a:spcPts val="1001"/>
              </a:spcBef>
              <a:buClr>
                <a:srgbClr val="37962a"/>
              </a:buClr>
              <a:buFont typeface="Arial"/>
              <a:buChar char="➔"/>
            </a:pPr>
            <a:r>
              <a:rPr b="0" lang="fr-FR" sz="2200" spc="-1" strike="noStrike">
                <a:solidFill>
                  <a:srgbClr val="000000"/>
                </a:solidFill>
                <a:latin typeface="Arial"/>
                <a:ea typeface="Arial"/>
              </a:rPr>
              <a:t>Relever significativement les </a:t>
            </a:r>
            <a:r>
              <a:rPr b="1" lang="fr-FR" sz="2200" spc="-1" strike="noStrike">
                <a:solidFill>
                  <a:srgbClr val="37962a"/>
                </a:solidFill>
                <a:latin typeface="Arial"/>
                <a:ea typeface="Arial"/>
              </a:rPr>
              <a:t>financements de base des laboratoires</a:t>
            </a:r>
            <a:r>
              <a:rPr b="0" lang="fr-FR" sz="2200" spc="-1" strike="noStrike">
                <a:solidFill>
                  <a:srgbClr val="000000"/>
                </a:solidFill>
                <a:latin typeface="Arial"/>
                <a:ea typeface="Arial"/>
              </a:rPr>
              <a:t> à la hauteur de ⅔</a:t>
            </a:r>
            <a:endParaRPr b="0" lang="fr-FR" sz="2200" spc="-1" strike="noStrike">
              <a:latin typeface="Arial"/>
            </a:endParaRPr>
          </a:p>
        </p:txBody>
      </p:sp>
      <p:sp>
        <p:nvSpPr>
          <p:cNvPr id="210" name="CustomShape 2"/>
          <p:cNvSpPr/>
          <p:nvPr/>
        </p:nvSpPr>
        <p:spPr>
          <a:xfrm>
            <a:off x="0" y="0"/>
            <a:ext cx="10079280" cy="9313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Une autre attractivité est possible (2/2)</a:t>
            </a:r>
            <a:endParaRPr b="0" lang="fr-FR" sz="4400" spc="-1" strike="noStrike">
              <a:latin typeface="Arial"/>
            </a:endParaRPr>
          </a:p>
        </p:txBody>
      </p:sp>
      <p:sp>
        <p:nvSpPr>
          <p:cNvPr id="211" name="CustomShape 3"/>
          <p:cNvSpPr/>
          <p:nvPr/>
        </p:nvSpPr>
        <p:spPr>
          <a:xfrm>
            <a:off x="282960" y="6228000"/>
            <a:ext cx="9783720" cy="1310760"/>
          </a:xfrm>
          <a:prstGeom prst="rect">
            <a:avLst/>
          </a:prstGeom>
          <a:noFill/>
          <a:ln>
            <a:noFill/>
          </a:ln>
        </p:spPr>
        <p:style>
          <a:lnRef idx="0"/>
          <a:fillRef idx="0"/>
          <a:effectRef idx="0"/>
          <a:fontRef idx="minor"/>
        </p:style>
        <p:txBody>
          <a:bodyPr lIns="90000" rIns="90000" tIns="45000" bIns="45000">
            <a:spAutoFit/>
          </a:bodyPr>
          <a:p>
            <a:pPr marL="216000" indent="-215280">
              <a:lnSpc>
                <a:spcPct val="115000"/>
              </a:lnSpc>
            </a:pPr>
            <a:r>
              <a:rPr b="0" lang="fr-FR" sz="1800" spc="-1" strike="noStrike" u="sng">
                <a:solidFill>
                  <a:srgbClr val="0000ff"/>
                </a:solidFill>
                <a:uFillTx/>
                <a:latin typeface="Arial"/>
                <a:ea typeface="DejaVu Sans"/>
                <a:hlinkClick r:id="rId1"/>
              </a:rPr>
              <a:t>https://www.snesup.fr/article/loi-de-programmation-pluriannuelle-de-la-recherche-analyses-reponses-et-propositions-du-snesup-fsu-juillet-2019</a:t>
            </a:r>
            <a:r>
              <a:rPr b="0" lang="fr-FR" sz="1800" spc="-1" strike="noStrike">
                <a:solidFill>
                  <a:srgbClr val="000000"/>
                </a:solidFill>
                <a:latin typeface="Arial"/>
                <a:ea typeface="DejaVu Sans"/>
              </a:rPr>
              <a:t> </a:t>
            </a:r>
            <a:endParaRPr b="0" lang="fr-FR" sz="1800" spc="-1" strike="noStrike">
              <a:latin typeface="Arial"/>
            </a:endParaRPr>
          </a:p>
          <a:p>
            <a:pPr marL="216000" indent="-215280">
              <a:lnSpc>
                <a:spcPct val="115000"/>
              </a:lnSpc>
            </a:pPr>
            <a:endParaRPr b="0" lang="fr-FR" sz="1800" spc="-1" strike="noStrike">
              <a:latin typeface="Arial"/>
            </a:endParaRPr>
          </a:p>
          <a:p>
            <a:pPr>
              <a:lnSpc>
                <a:spcPct val="100000"/>
              </a:lnSpc>
            </a:pPr>
            <a:endParaRPr b="0" lang="fr-FR" sz="1800" spc="-1" strike="noStrike">
              <a:latin typeface="Arial"/>
            </a:endParaRPr>
          </a:p>
        </p:txBody>
      </p:sp>
      <p:sp>
        <p:nvSpPr>
          <p:cNvPr id="212" name="CustomShape 4"/>
          <p:cNvSpPr/>
          <p:nvPr/>
        </p:nvSpPr>
        <p:spPr>
          <a:xfrm>
            <a:off x="287640" y="5652000"/>
            <a:ext cx="9864360" cy="942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Arial"/>
                <a:ea typeface="DejaVu Sans"/>
              </a:rPr>
              <a:t>Fin juin 2019, dans le cadre de la concertation sur la loi de programmation pluriannuelle de la recherche, le SNESUP-FSU a remis au ministère un rapport synthétisant son analyse de la situation et faisant état de ses propositions pour améliorer la Recherche en France : </a:t>
            </a:r>
            <a:endParaRPr b="0" lang="fr-FR" sz="1400" spc="-1" strike="noStrike">
              <a:latin typeface="Arial"/>
            </a:endParaRPr>
          </a:p>
          <a:p>
            <a:pPr>
              <a:lnSpc>
                <a:spcPct val="100000"/>
              </a:lnSpc>
            </a:pP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0" y="1064160"/>
            <a:ext cx="10080000" cy="5941800"/>
          </a:xfrm>
          <a:prstGeom prst="rect">
            <a:avLst/>
          </a:prstGeom>
          <a:noFill/>
          <a:ln>
            <a:noFill/>
          </a:ln>
        </p:spPr>
        <p:style>
          <a:lnRef idx="0"/>
          <a:fillRef idx="0"/>
          <a:effectRef idx="0"/>
          <a:fontRef idx="minor"/>
        </p:style>
        <p:txBody>
          <a:bodyPr tIns="91440" bIns="91440">
            <a:noAutofit/>
          </a:bodyPr>
          <a:p>
            <a:pPr marL="457200" algn="just">
              <a:lnSpc>
                <a:spcPct val="115000"/>
              </a:lnSpc>
            </a:pPr>
            <a:r>
              <a:rPr b="0" lang="fr-FR" sz="1800" spc="-1" strike="noStrike">
                <a:solidFill>
                  <a:srgbClr val="000000"/>
                </a:solidFill>
                <a:latin typeface="Arial"/>
                <a:ea typeface="Arial"/>
              </a:rPr>
              <a:t>Déjà </a:t>
            </a:r>
            <a:r>
              <a:rPr b="1" lang="fr-FR" sz="1800" spc="-1" strike="noStrike">
                <a:solidFill>
                  <a:srgbClr val="980000"/>
                </a:solidFill>
                <a:latin typeface="Arial"/>
                <a:ea typeface="Arial"/>
              </a:rPr>
              <a:t>Valérie Pécresse</a:t>
            </a:r>
            <a:r>
              <a:rPr b="0" lang="fr-FR" sz="1800" spc="-1" strike="noStrike">
                <a:solidFill>
                  <a:srgbClr val="000000"/>
                </a:solidFill>
                <a:latin typeface="Arial"/>
                <a:ea typeface="Arial"/>
              </a:rPr>
              <a:t> en 2007 indiquait qu’il fallait </a:t>
            </a:r>
            <a:r>
              <a:rPr b="0" i="1" lang="fr-FR" sz="1800" spc="-1" strike="noStrike">
                <a:solidFill>
                  <a:srgbClr val="000000"/>
                </a:solidFill>
                <a:latin typeface="Arial"/>
                <a:ea typeface="Arial"/>
              </a:rPr>
              <a:t>“i</a:t>
            </a:r>
            <a:r>
              <a:rPr b="1" i="1" lang="fr-FR" sz="1800" spc="-1" strike="noStrike">
                <a:solidFill>
                  <a:srgbClr val="000000"/>
                </a:solidFill>
                <a:latin typeface="Arial"/>
                <a:ea typeface="Arial"/>
              </a:rPr>
              <a:t>dentifier et valoriser les 20% de chercheurs haut de gamme plutôt que de dilapider les ressources de façon naïvement égalitaire</a:t>
            </a:r>
            <a:r>
              <a:rPr b="0" i="1" lang="fr-FR" sz="1800" spc="-1" strike="noStrike">
                <a:solidFill>
                  <a:srgbClr val="000000"/>
                </a:solidFill>
                <a:latin typeface="Arial"/>
                <a:ea typeface="Arial"/>
              </a:rPr>
              <a:t>.”</a:t>
            </a:r>
            <a:r>
              <a:rPr b="0" lang="fr-FR" sz="1800" spc="-1" strike="noStrike">
                <a:solidFill>
                  <a:srgbClr val="000000"/>
                </a:solidFill>
                <a:latin typeface="Arial"/>
                <a:ea typeface="Arial"/>
              </a:rPr>
              <a:t>  </a:t>
            </a:r>
            <a:endParaRPr b="0" lang="fr-FR" sz="1800" spc="-1" strike="noStrike">
              <a:latin typeface="Arial"/>
            </a:endParaRPr>
          </a:p>
          <a:p>
            <a:pPr marL="457200" algn="just">
              <a:lnSpc>
                <a:spcPct val="115000"/>
              </a:lnSpc>
              <a:spcBef>
                <a:spcPts val="1001"/>
              </a:spcBef>
            </a:pPr>
            <a:r>
              <a:rPr b="0" lang="fr-FR" sz="1800" spc="-1" strike="noStrike">
                <a:solidFill>
                  <a:srgbClr val="000000"/>
                </a:solidFill>
                <a:latin typeface="Arial"/>
                <a:ea typeface="Arial"/>
              </a:rPr>
              <a:t>“</a:t>
            </a:r>
            <a:r>
              <a:rPr b="0" i="1" lang="fr-FR" sz="1800" spc="-1" strike="noStrike">
                <a:solidFill>
                  <a:srgbClr val="000000"/>
                </a:solidFill>
                <a:latin typeface="Arial"/>
                <a:ea typeface="Arial"/>
              </a:rPr>
              <a:t>Il faut </a:t>
            </a:r>
            <a:r>
              <a:rPr b="1" i="1" lang="fr-FR" sz="1800" spc="-1" strike="noStrike">
                <a:solidFill>
                  <a:srgbClr val="000000"/>
                </a:solidFill>
                <a:latin typeface="Arial"/>
                <a:ea typeface="Arial"/>
              </a:rPr>
              <a:t>une loi ambitieuse</a:t>
            </a:r>
            <a:r>
              <a:rPr b="0" i="1" lang="fr-FR" sz="1800" spc="-1" strike="noStrike">
                <a:solidFill>
                  <a:srgbClr val="000000"/>
                </a:solidFill>
                <a:latin typeface="Arial"/>
                <a:ea typeface="Arial"/>
              </a:rPr>
              <a:t>, </a:t>
            </a:r>
            <a:r>
              <a:rPr b="1" i="1" lang="fr-FR" sz="1800" spc="-1" strike="noStrike">
                <a:solidFill>
                  <a:srgbClr val="000000"/>
                </a:solidFill>
                <a:latin typeface="Arial"/>
                <a:ea typeface="Arial"/>
              </a:rPr>
              <a:t>inégalitaire</a:t>
            </a:r>
            <a:r>
              <a:rPr b="0" i="1" lang="fr-FR" sz="1800" spc="-1" strike="noStrike">
                <a:solidFill>
                  <a:srgbClr val="000000"/>
                </a:solidFill>
                <a:latin typeface="Arial"/>
                <a:ea typeface="Arial"/>
              </a:rPr>
              <a:t> - oui, inégalitaire, une loi vertueuse et</a:t>
            </a:r>
            <a:r>
              <a:rPr b="0" i="1" lang="fr-FR" sz="1800" spc="-1" strike="noStrike">
                <a:solidFill>
                  <a:srgbClr val="000000"/>
                </a:solidFill>
                <a:latin typeface="Arial"/>
                <a:ea typeface="Arial"/>
              </a:rPr>
              <a:t>	</a:t>
            </a:r>
            <a:r>
              <a:rPr b="1" i="1" lang="fr-FR" sz="1800" spc="-1" strike="noStrike">
                <a:solidFill>
                  <a:srgbClr val="000000"/>
                </a:solidFill>
                <a:latin typeface="Arial"/>
                <a:ea typeface="Arial"/>
              </a:rPr>
              <a:t>darwinienne</a:t>
            </a:r>
            <a:r>
              <a:rPr b="0" i="1" lang="fr-FR" sz="1800" spc="-1" strike="noStrike">
                <a:solidFill>
                  <a:srgbClr val="000000"/>
                </a:solidFill>
                <a:latin typeface="Arial"/>
                <a:ea typeface="Arial"/>
              </a:rPr>
              <a:t>, qui encourage les scientifiques, équipes, laboratoires, établissements les plus performants à l’échelle internationale</a:t>
            </a:r>
            <a:r>
              <a:rPr b="0" lang="fr-FR" sz="1800" spc="-1" strike="noStrike">
                <a:solidFill>
                  <a:srgbClr val="000000"/>
                </a:solidFill>
                <a:latin typeface="Arial"/>
                <a:ea typeface="Arial"/>
              </a:rPr>
              <a:t>”. [</a:t>
            </a:r>
            <a:r>
              <a:rPr b="1" lang="fr-FR" sz="1800" spc="-1" strike="noStrike">
                <a:solidFill>
                  <a:srgbClr val="980000"/>
                </a:solidFill>
                <a:latin typeface="Arial"/>
                <a:ea typeface="Arial"/>
              </a:rPr>
              <a:t>Antoine Petit</a:t>
            </a:r>
            <a:r>
              <a:rPr b="0" lang="fr-FR" sz="1800" spc="-1" strike="noStrike">
                <a:solidFill>
                  <a:srgbClr val="000000"/>
                </a:solidFill>
                <a:latin typeface="Arial"/>
                <a:ea typeface="Arial"/>
              </a:rPr>
              <a:t>, PDG du CNRS, Tribune </a:t>
            </a:r>
            <a:r>
              <a:rPr b="0" i="1" lang="fr-FR" sz="1800" spc="-1" strike="noStrike">
                <a:solidFill>
                  <a:srgbClr val="000000"/>
                </a:solidFill>
                <a:latin typeface="Arial"/>
                <a:ea typeface="Arial"/>
              </a:rPr>
              <a:t>Les échos</a:t>
            </a:r>
            <a:r>
              <a:rPr b="0" lang="fr-FR" sz="1800" spc="-1" strike="noStrike">
                <a:solidFill>
                  <a:srgbClr val="000000"/>
                </a:solidFill>
                <a:latin typeface="Arial"/>
                <a:ea typeface="Arial"/>
              </a:rPr>
              <a:t>, 26/11/19]</a:t>
            </a:r>
            <a:endParaRPr b="0" lang="fr-FR" sz="1800" spc="-1" strike="noStrike">
              <a:latin typeface="Arial"/>
            </a:endParaRPr>
          </a:p>
          <a:p>
            <a:pPr marL="457200" algn="just">
              <a:lnSpc>
                <a:spcPct val="115000"/>
              </a:lnSpc>
              <a:spcBef>
                <a:spcPts val="1001"/>
              </a:spcBef>
            </a:pPr>
            <a:r>
              <a:rPr b="0" lang="fr-FR" sz="1800" spc="-1" strike="noStrike">
                <a:solidFill>
                  <a:srgbClr val="000000"/>
                </a:solidFill>
                <a:latin typeface="Arial"/>
                <a:ea typeface="Arial"/>
              </a:rPr>
              <a:t>“</a:t>
            </a:r>
            <a:r>
              <a:rPr b="0" i="1" lang="fr-FR" sz="1800" spc="-1" strike="noStrike">
                <a:solidFill>
                  <a:srgbClr val="000000"/>
                </a:solidFill>
                <a:latin typeface="Arial"/>
                <a:ea typeface="Arial"/>
              </a:rPr>
              <a:t>Le retard européen en matière de recherche s’explique par </a:t>
            </a:r>
            <a:r>
              <a:rPr b="1" i="1" lang="fr-FR" sz="1800" spc="-1" strike="noStrike">
                <a:solidFill>
                  <a:srgbClr val="000000"/>
                </a:solidFill>
                <a:latin typeface="Arial"/>
                <a:ea typeface="Arial"/>
              </a:rPr>
              <a:t>la faiblesse de son financement et à la dispersion des moyens</a:t>
            </a:r>
            <a:r>
              <a:rPr b="0" i="1" lang="fr-FR" sz="1800" spc="-1" strike="noStrike">
                <a:solidFill>
                  <a:srgbClr val="000000"/>
                </a:solidFill>
                <a:latin typeface="Arial"/>
                <a:ea typeface="Arial"/>
              </a:rPr>
              <a:t>. Une seule solution, </a:t>
            </a:r>
            <a:r>
              <a:rPr b="1" i="1" lang="fr-FR" sz="1800" spc="-1" strike="noStrike">
                <a:solidFill>
                  <a:srgbClr val="000000"/>
                </a:solidFill>
                <a:latin typeface="Arial"/>
                <a:ea typeface="Arial"/>
              </a:rPr>
              <a:t>la concentration les moyens sur les établissements en haut de la hiérarchie</a:t>
            </a:r>
            <a:r>
              <a:rPr b="0" i="1" lang="fr-FR" sz="1800" spc="-1" strike="noStrike">
                <a:solidFill>
                  <a:srgbClr val="000000"/>
                </a:solidFill>
                <a:latin typeface="Arial"/>
                <a:ea typeface="Arial"/>
              </a:rPr>
              <a:t>.</a:t>
            </a:r>
            <a:r>
              <a:rPr b="0" lang="fr-FR" sz="1800" spc="-1" strike="noStrike">
                <a:solidFill>
                  <a:srgbClr val="000000"/>
                </a:solidFill>
                <a:latin typeface="Arial"/>
                <a:ea typeface="Arial"/>
              </a:rPr>
              <a:t>” [</a:t>
            </a:r>
            <a:r>
              <a:rPr b="1" lang="fr-FR" sz="1800" spc="-1" strike="noStrike">
                <a:solidFill>
                  <a:srgbClr val="980000"/>
                </a:solidFill>
                <a:latin typeface="Arial"/>
                <a:ea typeface="Arial"/>
              </a:rPr>
              <a:t>Jean-Pierre Bourguignon</a:t>
            </a:r>
            <a:r>
              <a:rPr b="0" lang="fr-FR" sz="1800" spc="-1" strike="noStrike">
                <a:solidFill>
                  <a:srgbClr val="000000"/>
                </a:solidFill>
                <a:latin typeface="Arial"/>
                <a:ea typeface="Arial"/>
              </a:rPr>
              <a:t>, Président de l’ERC] </a:t>
            </a:r>
            <a:endParaRPr b="0" lang="fr-FR" sz="1800" spc="-1" strike="noStrike">
              <a:latin typeface="Arial"/>
            </a:endParaRPr>
          </a:p>
          <a:p>
            <a:pPr marL="457200" algn="just">
              <a:lnSpc>
                <a:spcPct val="115000"/>
              </a:lnSpc>
              <a:spcBef>
                <a:spcPts val="1001"/>
              </a:spcBef>
            </a:pPr>
            <a:r>
              <a:rPr b="0" lang="fr-FR" sz="1800" spc="-1" strike="noStrike">
                <a:solidFill>
                  <a:srgbClr val="000000"/>
                </a:solidFill>
                <a:latin typeface="Arial"/>
                <a:ea typeface="Arial"/>
              </a:rPr>
              <a:t>« </a:t>
            </a:r>
            <a:r>
              <a:rPr b="0" i="1" lang="fr-FR" sz="1800" spc="-1" strike="noStrike">
                <a:solidFill>
                  <a:srgbClr val="000000"/>
                </a:solidFill>
                <a:latin typeface="Arial"/>
                <a:ea typeface="Arial"/>
              </a:rPr>
              <a:t>Loi recherche  : enfin la lumière  ? Une loi de programmation pour la recherche doit être discutée en début d’année. A la clef la promesse de </a:t>
            </a:r>
            <a:r>
              <a:rPr b="1" i="1" lang="fr-FR" sz="1800" spc="-1" strike="noStrike">
                <a:solidFill>
                  <a:srgbClr val="000000"/>
                </a:solidFill>
                <a:latin typeface="Arial"/>
                <a:ea typeface="Arial"/>
              </a:rPr>
              <a:t>moyens nouveaux</a:t>
            </a:r>
            <a:r>
              <a:rPr b="0" i="1" lang="fr-FR" sz="1800" spc="-1" strike="noStrike">
                <a:solidFill>
                  <a:srgbClr val="000000"/>
                </a:solidFill>
                <a:latin typeface="Arial"/>
                <a:ea typeface="Arial"/>
              </a:rPr>
              <a:t>, de modalités de </a:t>
            </a:r>
            <a:r>
              <a:rPr b="1" i="1" lang="fr-FR" sz="1800" spc="-1" strike="noStrike">
                <a:solidFill>
                  <a:srgbClr val="000000"/>
                </a:solidFill>
                <a:latin typeface="Arial"/>
                <a:ea typeface="Arial"/>
              </a:rPr>
              <a:t>gestion des carrières différenciées</a:t>
            </a:r>
            <a:r>
              <a:rPr b="0" i="1" lang="fr-FR" sz="1800" spc="-1" strike="noStrike">
                <a:solidFill>
                  <a:srgbClr val="000000"/>
                </a:solidFill>
                <a:latin typeface="Arial"/>
                <a:ea typeface="Arial"/>
              </a:rPr>
              <a:t>, une évaluation renouvelée et un meilleur transfert de la recherche vers le monde économique. </a:t>
            </a:r>
            <a:r>
              <a:rPr b="1" i="1" lang="fr-FR" sz="1800" spc="-1" strike="noStrike">
                <a:solidFill>
                  <a:srgbClr val="980000"/>
                </a:solidFill>
                <a:latin typeface="Arial"/>
                <a:ea typeface="Arial"/>
              </a:rPr>
              <a:t>News Tank</a:t>
            </a:r>
            <a:r>
              <a:rPr b="0" i="1" lang="fr-FR" sz="1800" spc="-1" strike="noStrike">
                <a:solidFill>
                  <a:srgbClr val="000000"/>
                </a:solidFill>
                <a:latin typeface="Arial"/>
                <a:ea typeface="Arial"/>
              </a:rPr>
              <a:t> fera le point sur le principal dossier politique de l’année pour l’Esri.</a:t>
            </a:r>
            <a:r>
              <a:rPr b="0" lang="fr-FR" sz="1800" spc="-1" strike="noStrike">
                <a:solidFill>
                  <a:srgbClr val="000000"/>
                </a:solidFill>
                <a:latin typeface="Arial"/>
                <a:ea typeface="Arial"/>
              </a:rPr>
              <a:t> » [Extrait journée du 04/02/20 à l’Institut Catholique de Paris]</a:t>
            </a:r>
            <a:endParaRPr b="0" lang="fr-FR" sz="1800" spc="-1" strike="noStrike">
              <a:latin typeface="Arial"/>
            </a:endParaRPr>
          </a:p>
          <a:p>
            <a:pPr marL="457200">
              <a:lnSpc>
                <a:spcPct val="115000"/>
              </a:lnSpc>
              <a:spcBef>
                <a:spcPts val="1001"/>
              </a:spcBef>
            </a:pPr>
            <a:endParaRPr b="0" lang="fr-FR" sz="1800" spc="-1" strike="noStrike">
              <a:latin typeface="Arial"/>
            </a:endParaRPr>
          </a:p>
          <a:p>
            <a:pPr marL="457200">
              <a:lnSpc>
                <a:spcPct val="115000"/>
              </a:lnSpc>
              <a:spcBef>
                <a:spcPts val="1001"/>
              </a:spcBef>
            </a:pPr>
            <a:endParaRPr b="0" lang="fr-FR" sz="1800" spc="-1" strike="noStrike">
              <a:latin typeface="Arial"/>
            </a:endParaRPr>
          </a:p>
          <a:p>
            <a:pPr marL="457200">
              <a:lnSpc>
                <a:spcPct val="115000"/>
              </a:lnSpc>
              <a:spcBef>
                <a:spcPts val="1001"/>
              </a:spcBef>
            </a:pPr>
            <a:endParaRPr b="0" lang="fr-FR" sz="1800" spc="-1" strike="noStrike">
              <a:latin typeface="Arial"/>
            </a:endParaRPr>
          </a:p>
        </p:txBody>
      </p:sp>
      <p:sp>
        <p:nvSpPr>
          <p:cNvPr id="138" name="CustomShape 2"/>
          <p:cNvSpPr/>
          <p:nvPr/>
        </p:nvSpPr>
        <p:spPr>
          <a:xfrm>
            <a:off x="0" y="0"/>
            <a:ext cx="10080000" cy="1063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Un contexte et des prises de position</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287640" y="931680"/>
            <a:ext cx="9432720" cy="5944320"/>
          </a:xfrm>
          <a:prstGeom prst="rect">
            <a:avLst/>
          </a:prstGeom>
          <a:noFill/>
          <a:ln>
            <a:noFill/>
          </a:ln>
        </p:spPr>
        <p:style>
          <a:lnRef idx="0"/>
          <a:fillRef idx="0"/>
          <a:effectRef idx="0"/>
          <a:fontRef idx="minor"/>
        </p:style>
        <p:txBody>
          <a:bodyPr lIns="0" rIns="0" tIns="0" bIns="0">
            <a:noAutofit/>
          </a:bodyPr>
          <a:p>
            <a:pPr marL="228600">
              <a:lnSpc>
                <a:spcPct val="100000"/>
              </a:lnSpc>
              <a:spcBef>
                <a:spcPts val="283"/>
              </a:spcBef>
              <a:spcAft>
                <a:spcPts val="283"/>
              </a:spcAft>
            </a:pPr>
            <a:r>
              <a:rPr b="0" lang="fr-FR" sz="2400" spc="-1" strike="noStrike">
                <a:solidFill>
                  <a:srgbClr val="000000"/>
                </a:solidFill>
                <a:latin typeface="Wingdings"/>
                <a:ea typeface="Wingdings"/>
              </a:rPr>
              <a:t></a:t>
            </a:r>
            <a:r>
              <a:rPr b="1" lang="fr-FR" sz="2200" spc="-1" strike="noStrike">
                <a:solidFill>
                  <a:srgbClr val="37962a"/>
                </a:solidFill>
                <a:latin typeface="Arial"/>
                <a:ea typeface="DejaVu Sans"/>
              </a:rPr>
              <a:t>Réaliser la trajectoire fixée par l’état lui-même </a:t>
            </a:r>
            <a:r>
              <a:rPr b="0" lang="fr-FR" sz="2200" spc="-1" strike="noStrike">
                <a:solidFill>
                  <a:srgbClr val="000000"/>
                </a:solidFill>
                <a:latin typeface="Arial"/>
                <a:ea typeface="DejaVu Sans"/>
              </a:rPr>
              <a:t>(STRANES et stratégie de Lisbonne) : atteindre 1 % du PIB (2800 Mds€ en 2030) pour la recherche publique, 2% du PIB pour l’enseignement supérieur (ES), soit</a:t>
            </a:r>
            <a:endParaRPr b="0" lang="fr-FR" sz="2200" spc="-1" strike="noStrike">
              <a:latin typeface="Arial"/>
            </a:endParaRPr>
          </a:p>
          <a:p>
            <a:pPr marL="228600">
              <a:lnSpc>
                <a:spcPct val="100000"/>
              </a:lnSpc>
              <a:spcBef>
                <a:spcPts val="283"/>
              </a:spcBef>
              <a:spcAft>
                <a:spcPts val="283"/>
              </a:spcAft>
            </a:pPr>
            <a:r>
              <a:rPr b="0" lang="fr-FR" sz="2200" spc="-1" strike="noStrike">
                <a:solidFill>
                  <a:srgbClr val="000000"/>
                </a:solidFill>
                <a:latin typeface="Arial"/>
                <a:ea typeface="DejaVu Sans"/>
              </a:rPr>
              <a:t>	</a:t>
            </a:r>
            <a:r>
              <a:rPr b="0" lang="fr-FR" sz="2200" spc="-1" strike="noStrike">
                <a:solidFill>
                  <a:srgbClr val="000000"/>
                </a:solidFill>
                <a:latin typeface="Arial"/>
                <a:ea typeface="DejaVu Sans"/>
              </a:rPr>
              <a:t>- 56 Mds€ pour l’ES contre 32 actuellement </a:t>
            </a:r>
            <a:endParaRPr b="0" lang="fr-FR" sz="2200" spc="-1" strike="noStrike">
              <a:latin typeface="Arial"/>
            </a:endParaRPr>
          </a:p>
          <a:p>
            <a:pPr marL="228600">
              <a:lnSpc>
                <a:spcPct val="100000"/>
              </a:lnSpc>
              <a:spcBef>
                <a:spcPts val="283"/>
              </a:spcBef>
              <a:spcAft>
                <a:spcPts val="283"/>
              </a:spcAft>
            </a:pPr>
            <a:r>
              <a:rPr b="0" lang="fr-FR" sz="2200" spc="-1" strike="noStrike">
                <a:solidFill>
                  <a:srgbClr val="000000"/>
                </a:solidFill>
                <a:latin typeface="Arial"/>
                <a:ea typeface="DejaVu Sans"/>
              </a:rPr>
              <a:t>	</a:t>
            </a:r>
            <a:r>
              <a:rPr b="0" lang="fr-FR" sz="2200" spc="-1" strike="noStrike">
                <a:solidFill>
                  <a:srgbClr val="000000"/>
                </a:solidFill>
                <a:latin typeface="Arial"/>
                <a:ea typeface="DejaVu Sans"/>
              </a:rPr>
              <a:t>- 28 Mds€ pour la recherche publique contre 12 actuellement</a:t>
            </a:r>
            <a:endParaRPr b="0" lang="fr-FR" sz="2200" spc="-1" strike="noStrike">
              <a:latin typeface="Arial"/>
            </a:endParaRPr>
          </a:p>
          <a:p>
            <a:pPr marL="228600">
              <a:lnSpc>
                <a:spcPct val="100000"/>
              </a:lnSpc>
              <a:spcBef>
                <a:spcPts val="283"/>
              </a:spcBef>
              <a:spcAft>
                <a:spcPts val="283"/>
              </a:spcAft>
            </a:pPr>
            <a:r>
              <a:rPr b="1" lang="fr-FR" sz="2200" spc="-1" strike="noStrike">
                <a:solidFill>
                  <a:srgbClr val="37962a"/>
                </a:solidFill>
                <a:latin typeface="Arial"/>
                <a:ea typeface="DejaVu Sans"/>
              </a:rPr>
              <a:t>Par une programmation sur 10 ans :</a:t>
            </a:r>
            <a:r>
              <a:rPr b="0" lang="fr-FR" sz="2200" spc="-1" strike="noStrike">
                <a:solidFill>
                  <a:srgbClr val="000000"/>
                </a:solidFill>
                <a:latin typeface="Arial"/>
                <a:ea typeface="DejaVu Sans"/>
              </a:rPr>
              <a:t> 4 Mds/an pour l’ESR, soit </a:t>
            </a:r>
            <a:endParaRPr b="0" lang="fr-FR" sz="2200" spc="-1" strike="noStrike">
              <a:latin typeface="Arial"/>
            </a:endParaRPr>
          </a:p>
          <a:p>
            <a:pPr marL="228600">
              <a:lnSpc>
                <a:spcPct val="100000"/>
              </a:lnSpc>
              <a:spcBef>
                <a:spcPts val="283"/>
              </a:spcBef>
              <a:spcAft>
                <a:spcPts val="283"/>
              </a:spcAft>
            </a:pPr>
            <a:r>
              <a:rPr b="0" lang="fr-FR" sz="2200" spc="-1" strike="noStrike">
                <a:solidFill>
                  <a:srgbClr val="000000"/>
                </a:solidFill>
                <a:latin typeface="Arial"/>
                <a:ea typeface="DejaVu Sans"/>
              </a:rPr>
              <a:t>	</a:t>
            </a:r>
            <a:r>
              <a:rPr b="0" lang="fr-FR" sz="2200" spc="-1" strike="noStrike">
                <a:solidFill>
                  <a:srgbClr val="000000"/>
                </a:solidFill>
                <a:latin typeface="Arial"/>
                <a:ea typeface="DejaVu Sans"/>
              </a:rPr>
              <a:t>	</a:t>
            </a:r>
            <a:r>
              <a:rPr b="0" lang="fr-FR" sz="2000" spc="-1" strike="noStrike">
                <a:solidFill>
                  <a:srgbClr val="000000"/>
                </a:solidFill>
                <a:latin typeface="Arial"/>
                <a:ea typeface="DejaVu Sans"/>
              </a:rPr>
              <a:t>+1 milliard/an pour l’immobilier</a:t>
            </a:r>
            <a:endParaRPr b="0" lang="fr-FR" sz="2000" spc="-1" strike="noStrike">
              <a:latin typeface="Arial"/>
            </a:endParaRPr>
          </a:p>
          <a:p>
            <a:pPr marL="228600">
              <a:lnSpc>
                <a:spcPct val="100000"/>
              </a:lnSpc>
              <a:spcBef>
                <a:spcPts val="283"/>
              </a:spcBef>
              <a:spcAft>
                <a:spcPts val="283"/>
              </a:spcAft>
            </a:pPr>
            <a:r>
              <a:rPr b="0" lang="fr-FR" sz="2000" spc="-1" strike="noStrike">
                <a:solidFill>
                  <a:srgbClr val="000000"/>
                </a:solidFill>
                <a:latin typeface="Arial"/>
                <a:ea typeface="DejaVu Sans"/>
              </a:rPr>
              <a:t>	</a:t>
            </a:r>
            <a:r>
              <a:rPr b="0" lang="fr-FR" sz="2000" spc="-1" strike="noStrike">
                <a:solidFill>
                  <a:srgbClr val="000000"/>
                </a:solidFill>
                <a:latin typeface="Arial"/>
                <a:ea typeface="DejaVu Sans"/>
              </a:rPr>
              <a:t>	</a:t>
            </a:r>
            <a:r>
              <a:rPr b="0" lang="fr-FR" sz="2000" spc="-1" strike="noStrike">
                <a:solidFill>
                  <a:srgbClr val="000000"/>
                </a:solidFill>
                <a:latin typeface="Arial"/>
                <a:ea typeface="DejaVu Sans"/>
              </a:rPr>
              <a:t>+1,4 milliard/an pour l’enseignement supérieur </a:t>
            </a:r>
            <a:endParaRPr b="0" lang="fr-FR" sz="2000" spc="-1" strike="noStrike">
              <a:latin typeface="Arial"/>
            </a:endParaRPr>
          </a:p>
          <a:p>
            <a:pPr marL="228600">
              <a:lnSpc>
                <a:spcPct val="100000"/>
              </a:lnSpc>
              <a:spcBef>
                <a:spcPts val="283"/>
              </a:spcBef>
              <a:spcAft>
                <a:spcPts val="283"/>
              </a:spcAft>
            </a:pPr>
            <a:r>
              <a:rPr b="0" lang="fr-FR" sz="2000" spc="-1" strike="noStrike">
                <a:solidFill>
                  <a:srgbClr val="000000"/>
                </a:solidFill>
                <a:latin typeface="Arial"/>
                <a:ea typeface="DejaVu Sans"/>
              </a:rPr>
              <a:t>	</a:t>
            </a:r>
            <a:r>
              <a:rPr b="0" lang="fr-FR" sz="2000" spc="-1" strike="noStrike">
                <a:solidFill>
                  <a:srgbClr val="000000"/>
                </a:solidFill>
                <a:latin typeface="Arial"/>
                <a:ea typeface="DejaVu Sans"/>
              </a:rPr>
              <a:t>	</a:t>
            </a:r>
            <a:r>
              <a:rPr b="0" lang="fr-FR" sz="2000" spc="-1" strike="noStrike">
                <a:solidFill>
                  <a:srgbClr val="000000"/>
                </a:solidFill>
                <a:latin typeface="Arial"/>
                <a:ea typeface="DejaVu Sans"/>
              </a:rPr>
              <a:t>+1,6 milliards/an  pour la recherche publique </a:t>
            </a:r>
            <a:endParaRPr b="0" lang="fr-FR" sz="2000" spc="-1" strike="noStrike">
              <a:latin typeface="Arial"/>
            </a:endParaRPr>
          </a:p>
          <a:p>
            <a:pPr marL="228600" indent="-284400">
              <a:lnSpc>
                <a:spcPct val="100000"/>
              </a:lnSpc>
              <a:spcBef>
                <a:spcPts val="283"/>
              </a:spcBef>
              <a:spcAft>
                <a:spcPts val="283"/>
              </a:spcAft>
              <a:buClr>
                <a:srgbClr val="000000"/>
              </a:buClr>
              <a:buFont typeface="Wingdings" charset="2"/>
              <a:buChar char=""/>
            </a:pPr>
            <a:r>
              <a:rPr b="1" lang="fr-FR" sz="2200" spc="-1" strike="noStrike">
                <a:solidFill>
                  <a:srgbClr val="37962a"/>
                </a:solidFill>
                <a:latin typeface="Arial"/>
                <a:ea typeface="DejaVu Sans"/>
              </a:rPr>
              <a:t>Le choix de fixer ses priorités:</a:t>
            </a:r>
            <a:r>
              <a:rPr b="0" lang="fr-FR" sz="2400" spc="-1" strike="noStrike">
                <a:solidFill>
                  <a:srgbClr val="000000"/>
                </a:solidFill>
                <a:latin typeface="Arial"/>
                <a:ea typeface="Arial"/>
              </a:rPr>
              <a:t> </a:t>
            </a:r>
            <a:r>
              <a:rPr b="0" lang="fr-FR" sz="2200" spc="-1" strike="noStrike">
                <a:solidFill>
                  <a:srgbClr val="000000"/>
                </a:solidFill>
                <a:latin typeface="Arial"/>
                <a:ea typeface="DejaVu Sans"/>
              </a:rPr>
              <a:t>l’argent existe ! </a:t>
            </a:r>
            <a:endParaRPr b="0" lang="fr-FR" sz="2200" spc="-1" strike="noStrike">
              <a:latin typeface="Arial"/>
            </a:endParaRPr>
          </a:p>
          <a:p>
            <a:pPr lvl="4" marL="685800" indent="-215280">
              <a:lnSpc>
                <a:spcPct val="100000"/>
              </a:lnSpc>
              <a:spcBef>
                <a:spcPts val="283"/>
              </a:spcBef>
              <a:spcAft>
                <a:spcPts val="283"/>
              </a:spcAft>
              <a:buClr>
                <a:srgbClr val="000000"/>
              </a:buClr>
              <a:buSzPct val="45000"/>
              <a:buFont typeface="Wingdings" charset="2"/>
              <a:buChar char=""/>
            </a:pPr>
            <a:r>
              <a:rPr b="0" lang="fr-FR" sz="2200" spc="-1" strike="noStrike">
                <a:solidFill>
                  <a:srgbClr val="000000"/>
                </a:solidFill>
                <a:latin typeface="Arial"/>
                <a:ea typeface="DejaVu Sans"/>
              </a:rPr>
              <a:t>Niches sociales : 90 Mds€  dont 40 compensés sur le budget de l’État </a:t>
            </a:r>
            <a:endParaRPr b="0" lang="fr-FR" sz="2200" spc="-1" strike="noStrike">
              <a:latin typeface="Arial"/>
            </a:endParaRPr>
          </a:p>
          <a:p>
            <a:pPr lvl="4" marL="685800" indent="-215280">
              <a:lnSpc>
                <a:spcPct val="100000"/>
              </a:lnSpc>
              <a:spcBef>
                <a:spcPts val="283"/>
              </a:spcBef>
              <a:spcAft>
                <a:spcPts val="283"/>
              </a:spcAft>
              <a:buClr>
                <a:srgbClr val="000000"/>
              </a:buClr>
              <a:buSzPct val="45000"/>
              <a:buFont typeface="Wingdings" charset="2"/>
              <a:buChar char=""/>
            </a:pPr>
            <a:r>
              <a:rPr b="0" lang="fr-FR" sz="2200" spc="-1" strike="noStrike">
                <a:solidFill>
                  <a:srgbClr val="000000"/>
                </a:solidFill>
                <a:latin typeface="Arial"/>
                <a:ea typeface="DejaVu Sans"/>
              </a:rPr>
              <a:t>Évasion fiscale : 80 Mds€ </a:t>
            </a:r>
            <a:endParaRPr b="0" lang="fr-FR" sz="2200" spc="-1" strike="noStrike">
              <a:latin typeface="Arial"/>
            </a:endParaRPr>
          </a:p>
          <a:p>
            <a:pPr lvl="4" marL="685800" indent="-215280">
              <a:lnSpc>
                <a:spcPct val="100000"/>
              </a:lnSpc>
              <a:spcBef>
                <a:spcPts val="283"/>
              </a:spcBef>
              <a:spcAft>
                <a:spcPts val="283"/>
              </a:spcAft>
              <a:buClr>
                <a:srgbClr val="000000"/>
              </a:buClr>
              <a:buSzPct val="45000"/>
              <a:buFont typeface="Wingdings" charset="2"/>
              <a:buChar char=""/>
            </a:pPr>
            <a:r>
              <a:rPr b="0" lang="fr-FR" sz="2200" spc="-1" strike="noStrike">
                <a:solidFill>
                  <a:srgbClr val="000000"/>
                </a:solidFill>
                <a:latin typeface="Arial"/>
                <a:ea typeface="DejaVu Sans"/>
              </a:rPr>
              <a:t>Crédit Impôt Recherche : 6 Mds€</a:t>
            </a:r>
            <a:endParaRPr b="0" lang="fr-FR" sz="2200" spc="-1" strike="noStrike">
              <a:latin typeface="Arial"/>
            </a:endParaRPr>
          </a:p>
          <a:p>
            <a:pPr lvl="4" marL="685800" indent="-215280">
              <a:lnSpc>
                <a:spcPct val="100000"/>
              </a:lnSpc>
              <a:spcBef>
                <a:spcPts val="283"/>
              </a:spcBef>
              <a:spcAft>
                <a:spcPts val="283"/>
              </a:spcAft>
              <a:buClr>
                <a:srgbClr val="000000"/>
              </a:buClr>
              <a:buSzPct val="45000"/>
              <a:buFont typeface="Wingdings" charset="2"/>
              <a:buChar char=""/>
            </a:pPr>
            <a:r>
              <a:rPr b="0" lang="fr-FR" sz="2200" spc="-1" strike="noStrike">
                <a:solidFill>
                  <a:srgbClr val="000000"/>
                </a:solidFill>
                <a:latin typeface="Arial"/>
                <a:ea typeface="DejaVu Sans"/>
              </a:rPr>
              <a:t>Passage de ISF et IFI et FlatTaxe : 6 Mds€</a:t>
            </a:r>
            <a:endParaRPr b="0" lang="fr-FR" sz="2200" spc="-1" strike="noStrike">
              <a:latin typeface="Arial"/>
            </a:endParaRPr>
          </a:p>
          <a:p>
            <a:pPr lvl="4" marL="685800" indent="-215280">
              <a:lnSpc>
                <a:spcPct val="100000"/>
              </a:lnSpc>
              <a:spcBef>
                <a:spcPts val="283"/>
              </a:spcBef>
              <a:spcAft>
                <a:spcPts val="283"/>
              </a:spcAft>
              <a:buClr>
                <a:srgbClr val="000000"/>
              </a:buClr>
              <a:buSzPct val="45000"/>
              <a:buFont typeface="Wingdings" charset="2"/>
              <a:buChar char=""/>
            </a:pPr>
            <a:r>
              <a:rPr b="0" lang="fr-FR" sz="2200" spc="-1" strike="noStrike">
                <a:solidFill>
                  <a:srgbClr val="000000"/>
                </a:solidFill>
                <a:latin typeface="Arial"/>
                <a:ea typeface="DejaVu Sans"/>
              </a:rPr>
              <a:t>…</a:t>
            </a:r>
            <a:r>
              <a:rPr b="0" lang="fr-FR" sz="2200" spc="-1" strike="noStrike">
                <a:solidFill>
                  <a:srgbClr val="000000"/>
                </a:solidFill>
                <a:latin typeface="Arial"/>
                <a:ea typeface="DejaVu Sans"/>
              </a:rPr>
              <a:t>.</a:t>
            </a:r>
            <a:endParaRPr b="0" lang="fr-FR" sz="2200" spc="-1" strike="noStrike">
              <a:latin typeface="Arial"/>
            </a:endParaRPr>
          </a:p>
          <a:p>
            <a:pPr marL="228600">
              <a:lnSpc>
                <a:spcPct val="100000"/>
              </a:lnSpc>
              <a:spcBef>
                <a:spcPts val="283"/>
              </a:spcBef>
              <a:spcAft>
                <a:spcPts val="283"/>
              </a:spcAft>
            </a:pPr>
            <a:endParaRPr b="0" lang="fr-FR" sz="2200" spc="-1" strike="noStrike">
              <a:latin typeface="Arial"/>
            </a:endParaRPr>
          </a:p>
          <a:p>
            <a:pPr>
              <a:lnSpc>
                <a:spcPct val="100000"/>
              </a:lnSpc>
              <a:spcBef>
                <a:spcPts val="283"/>
              </a:spcBef>
              <a:spcAft>
                <a:spcPts val="283"/>
              </a:spcAft>
            </a:pPr>
            <a:endParaRPr b="0" lang="fr-FR" sz="2200" spc="-1" strike="noStrike">
              <a:latin typeface="Arial"/>
            </a:endParaRPr>
          </a:p>
          <a:p>
            <a:pPr>
              <a:lnSpc>
                <a:spcPct val="100000"/>
              </a:lnSpc>
              <a:spcBef>
                <a:spcPts val="283"/>
              </a:spcBef>
              <a:spcAft>
                <a:spcPts val="283"/>
              </a:spcAft>
            </a:pPr>
            <a:endParaRPr b="0" lang="fr-FR" sz="2200" spc="-1" strike="noStrike">
              <a:latin typeface="Arial"/>
            </a:endParaRPr>
          </a:p>
        </p:txBody>
      </p:sp>
      <p:sp>
        <p:nvSpPr>
          <p:cNvPr id="214" name="CustomShape 2"/>
          <p:cNvSpPr/>
          <p:nvPr/>
        </p:nvSpPr>
        <p:spPr>
          <a:xfrm>
            <a:off x="0" y="0"/>
            <a:ext cx="10079280" cy="9313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Comment ?!</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215" name="Google Shape;326;p44" descr=""/>
          <p:cNvPicPr/>
          <p:nvPr/>
        </p:nvPicPr>
        <p:blipFill>
          <a:blip r:embed="rId1"/>
          <a:stretch/>
        </p:blipFill>
        <p:spPr>
          <a:xfrm>
            <a:off x="152280" y="152280"/>
            <a:ext cx="9774360" cy="6840720"/>
          </a:xfrm>
          <a:prstGeom prst="rect">
            <a:avLst/>
          </a:prstGeom>
          <a:ln>
            <a:noFill/>
          </a:ln>
        </p:spPr>
      </p:pic>
      <p:sp>
        <p:nvSpPr>
          <p:cNvPr id="216" name="CustomShape 1"/>
          <p:cNvSpPr/>
          <p:nvPr/>
        </p:nvSpPr>
        <p:spPr>
          <a:xfrm>
            <a:off x="3327120" y="956520"/>
            <a:ext cx="4163040" cy="813240"/>
          </a:xfrm>
          <a:prstGeom prst="rect">
            <a:avLst/>
          </a:prstGeom>
          <a:noFill/>
          <a:ln>
            <a:noFill/>
          </a:ln>
        </p:spPr>
        <p:style>
          <a:lnRef idx="0"/>
          <a:fillRef idx="0"/>
          <a:effectRef idx="0"/>
          <a:fontRef idx="minor"/>
        </p:style>
        <p:txBody>
          <a:bodyPr lIns="90000" rIns="90000" tIns="91440" bIns="91440">
            <a:noAutofit/>
          </a:bodyPr>
          <a:p>
            <a:pPr>
              <a:lnSpc>
                <a:spcPct val="100000"/>
              </a:lnSpc>
            </a:pPr>
            <a:r>
              <a:rPr b="1" lang="fr-FR" sz="4400" spc="-1" strike="noStrike">
                <a:solidFill>
                  <a:srgbClr val="ff0000"/>
                </a:solidFill>
                <a:latin typeface="Arial Narrow"/>
                <a:ea typeface="Arial Narrow"/>
              </a:rPr>
              <a:t>SCIENTIFIQUES,</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217" name="Google Shape;333;p45" descr=""/>
          <p:cNvPicPr/>
          <p:nvPr/>
        </p:nvPicPr>
        <p:blipFill>
          <a:blip r:embed="rId1"/>
          <a:stretch/>
        </p:blipFill>
        <p:spPr>
          <a:xfrm>
            <a:off x="152280" y="152280"/>
            <a:ext cx="9774360" cy="6911640"/>
          </a:xfrm>
          <a:prstGeom prst="rect">
            <a:avLst/>
          </a:prstGeom>
          <a:ln>
            <a:noFill/>
          </a:ln>
        </p:spPr>
      </p:pic>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294120" y="950760"/>
            <a:ext cx="9784800" cy="6000480"/>
          </a:xfrm>
          <a:prstGeom prst="rect">
            <a:avLst/>
          </a:prstGeom>
          <a:noFill/>
          <a:ln>
            <a:noFill/>
          </a:ln>
        </p:spPr>
        <p:style>
          <a:lnRef idx="0"/>
          <a:fillRef idx="0"/>
          <a:effectRef idx="0"/>
          <a:fontRef idx="minor"/>
        </p:style>
        <p:txBody>
          <a:bodyPr lIns="90000" rIns="90000" tIns="91440" bIns="91440">
            <a:noAutofit/>
          </a:bodyPr>
          <a:p>
            <a:pPr marL="457200" indent="-379440">
              <a:lnSpc>
                <a:spcPct val="150000"/>
              </a:lnSpc>
              <a:buClr>
                <a:srgbClr val="37962a"/>
              </a:buClr>
              <a:buFont typeface="Arial"/>
              <a:buChar char="➔"/>
            </a:pPr>
            <a:r>
              <a:rPr b="0" lang="fr-FR" sz="2400" spc="-1" strike="noStrike">
                <a:solidFill>
                  <a:srgbClr val="37962a"/>
                </a:solidFill>
                <a:latin typeface="Arial"/>
                <a:ea typeface="Arial"/>
              </a:rPr>
              <a:t>1er février 2019 :</a:t>
            </a:r>
            <a:r>
              <a:rPr b="0" lang="fr-FR" sz="2400" spc="-1" strike="noStrike">
                <a:solidFill>
                  <a:srgbClr val="000000"/>
                </a:solidFill>
                <a:latin typeface="Arial"/>
                <a:ea typeface="Arial"/>
              </a:rPr>
              <a:t>  E. Philippe annonce une LPPR présentée au Parlement début 2020 pour une application début 2021.</a:t>
            </a:r>
            <a:endParaRPr b="0" lang="fr-FR" sz="2400" spc="-1" strike="noStrike">
              <a:latin typeface="Arial"/>
            </a:endParaRPr>
          </a:p>
          <a:p>
            <a:pPr marL="457200" indent="-379440">
              <a:lnSpc>
                <a:spcPct val="150000"/>
              </a:lnSpc>
              <a:buClr>
                <a:srgbClr val="37962a"/>
              </a:buClr>
              <a:buFont typeface="Arial"/>
              <a:buChar char="➔"/>
            </a:pPr>
            <a:r>
              <a:rPr b="0" lang="fr-FR" sz="2400" spc="-1" strike="noStrike">
                <a:solidFill>
                  <a:srgbClr val="37962a"/>
                </a:solidFill>
                <a:latin typeface="Arial"/>
                <a:ea typeface="Arial"/>
              </a:rPr>
              <a:t>Avril et août 2019</a:t>
            </a:r>
            <a:r>
              <a:rPr b="0" lang="fr-FR" sz="2400" spc="-1" strike="noStrike">
                <a:solidFill>
                  <a:srgbClr val="000000"/>
                </a:solidFill>
                <a:latin typeface="Arial"/>
                <a:ea typeface="Arial"/>
              </a:rPr>
              <a:t> </a:t>
            </a:r>
            <a:r>
              <a:rPr b="0" lang="fr-FR" sz="2400" spc="-1" strike="noStrike">
                <a:solidFill>
                  <a:srgbClr val="37962a"/>
                </a:solidFill>
                <a:latin typeface="Arial"/>
                <a:ea typeface="Arial"/>
              </a:rPr>
              <a:t>:</a:t>
            </a:r>
            <a:r>
              <a:rPr b="0" lang="fr-FR" sz="2400" spc="-1" strike="noStrike">
                <a:solidFill>
                  <a:srgbClr val="000000"/>
                </a:solidFill>
                <a:latin typeface="Arial"/>
                <a:ea typeface="Arial"/>
              </a:rPr>
              <a:t> 3 groupes de travail (GT)</a:t>
            </a:r>
            <a:endParaRPr b="0" lang="fr-FR" sz="2400" spc="-1" strike="noStrike">
              <a:latin typeface="Arial"/>
            </a:endParaRPr>
          </a:p>
          <a:p>
            <a:pPr lvl="2" marL="1371600" indent="-379440">
              <a:lnSpc>
                <a:spcPct val="150000"/>
              </a:lnSpc>
              <a:buClr>
                <a:srgbClr val="37962a"/>
              </a:buClr>
              <a:buFont typeface="Arial"/>
              <a:buChar char="●"/>
            </a:pPr>
            <a:r>
              <a:rPr b="0" lang="fr-FR" sz="2400" spc="-1" strike="noStrike">
                <a:solidFill>
                  <a:srgbClr val="000000"/>
                </a:solidFill>
                <a:latin typeface="Arial"/>
                <a:ea typeface="Arial"/>
              </a:rPr>
              <a:t>GT1 : financement de la recherche</a:t>
            </a:r>
            <a:endParaRPr b="0" lang="fr-FR" sz="2400" spc="-1" strike="noStrike">
              <a:latin typeface="Arial"/>
            </a:endParaRPr>
          </a:p>
          <a:p>
            <a:pPr lvl="2" marL="1371600" indent="-379440">
              <a:lnSpc>
                <a:spcPct val="150000"/>
              </a:lnSpc>
              <a:buClr>
                <a:srgbClr val="37962a"/>
              </a:buClr>
              <a:buFont typeface="Arial"/>
              <a:buChar char="●"/>
            </a:pPr>
            <a:r>
              <a:rPr b="0" lang="fr-FR" sz="2400" spc="-1" strike="noStrike">
                <a:solidFill>
                  <a:srgbClr val="000000"/>
                </a:solidFill>
                <a:latin typeface="Arial"/>
                <a:ea typeface="Arial"/>
              </a:rPr>
              <a:t>GT2 : attractivité des emplois et des carrières scientifiques </a:t>
            </a:r>
            <a:endParaRPr b="0" lang="fr-FR" sz="2400" spc="-1" strike="noStrike">
              <a:latin typeface="Arial"/>
            </a:endParaRPr>
          </a:p>
          <a:p>
            <a:pPr lvl="2" marL="1371600" indent="-379440">
              <a:lnSpc>
                <a:spcPct val="150000"/>
              </a:lnSpc>
              <a:buClr>
                <a:srgbClr val="37962a"/>
              </a:buClr>
              <a:buFont typeface="Arial"/>
              <a:buChar char="●"/>
            </a:pPr>
            <a:r>
              <a:rPr b="0" lang="fr-FR" sz="2400" spc="-1" strike="noStrike">
                <a:solidFill>
                  <a:srgbClr val="000000"/>
                </a:solidFill>
                <a:latin typeface="Arial"/>
                <a:ea typeface="Arial"/>
              </a:rPr>
              <a:t>GT3 : recherche partenariale et innovation</a:t>
            </a:r>
            <a:endParaRPr b="0" lang="fr-FR" sz="2400" spc="-1" strike="noStrike">
              <a:latin typeface="Arial"/>
            </a:endParaRPr>
          </a:p>
          <a:p>
            <a:pPr marL="457200" indent="-379440">
              <a:lnSpc>
                <a:spcPct val="150000"/>
              </a:lnSpc>
              <a:buClr>
                <a:srgbClr val="37962a"/>
              </a:buClr>
              <a:buFont typeface="Arial"/>
              <a:buChar char="➔"/>
            </a:pPr>
            <a:r>
              <a:rPr b="0" lang="fr-FR" sz="2400" spc="-1" strike="noStrike">
                <a:solidFill>
                  <a:srgbClr val="37962a"/>
                </a:solidFill>
                <a:latin typeface="Arial"/>
                <a:ea typeface="Arial"/>
              </a:rPr>
              <a:t>Septembre 2019 :</a:t>
            </a:r>
            <a:r>
              <a:rPr b="0" lang="fr-FR" sz="2400" spc="-1" strike="noStrike">
                <a:solidFill>
                  <a:srgbClr val="000000"/>
                </a:solidFill>
                <a:latin typeface="Arial"/>
                <a:ea typeface="Arial"/>
              </a:rPr>
              <a:t> restitution des rapports</a:t>
            </a:r>
            <a:endParaRPr b="0" lang="fr-FR" sz="2400" spc="-1" strike="noStrike">
              <a:latin typeface="Arial"/>
            </a:endParaRPr>
          </a:p>
          <a:p>
            <a:pPr marL="457200" indent="-379440">
              <a:lnSpc>
                <a:spcPct val="150000"/>
              </a:lnSpc>
              <a:buClr>
                <a:srgbClr val="37962a"/>
              </a:buClr>
              <a:buFont typeface="Arial"/>
              <a:buChar char="➔"/>
            </a:pPr>
            <a:r>
              <a:rPr b="0" lang="fr-FR" sz="2400" spc="-1" strike="noStrike">
                <a:solidFill>
                  <a:srgbClr val="37962a"/>
                </a:solidFill>
                <a:latin typeface="Arial"/>
                <a:ea typeface="Arial"/>
              </a:rPr>
              <a:t>Mars 2020 : </a:t>
            </a:r>
            <a:r>
              <a:rPr b="0" lang="fr-FR" sz="2400" spc="-1" strike="noStrike">
                <a:solidFill>
                  <a:srgbClr val="000000"/>
                </a:solidFill>
                <a:latin typeface="Arial"/>
                <a:ea typeface="Arial"/>
              </a:rPr>
              <a:t> examen par le CESE (sous réserve)</a:t>
            </a:r>
            <a:endParaRPr b="0" lang="fr-FR" sz="2400" spc="-1" strike="noStrike">
              <a:latin typeface="Arial"/>
            </a:endParaRPr>
          </a:p>
          <a:p>
            <a:pPr marL="457200" indent="-379440">
              <a:lnSpc>
                <a:spcPct val="150000"/>
              </a:lnSpc>
              <a:buClr>
                <a:srgbClr val="37962a"/>
              </a:buClr>
              <a:buFont typeface="Arial"/>
              <a:buChar char="➔"/>
            </a:pPr>
            <a:r>
              <a:rPr b="0" lang="fr-FR" sz="2400" spc="-1" strike="noStrike">
                <a:solidFill>
                  <a:srgbClr val="37962a"/>
                </a:solidFill>
                <a:latin typeface="Arial"/>
                <a:ea typeface="Arial"/>
              </a:rPr>
              <a:t>18 mars :</a:t>
            </a:r>
            <a:r>
              <a:rPr b="0" lang="fr-FR" sz="2400" spc="-1" strike="noStrike">
                <a:solidFill>
                  <a:srgbClr val="000000"/>
                </a:solidFill>
                <a:latin typeface="Arial"/>
                <a:ea typeface="Arial"/>
              </a:rPr>
              <a:t> présentation du projet de loi  en conseil des ministres</a:t>
            </a:r>
            <a:endParaRPr b="0" lang="fr-FR" sz="2400" spc="-1" strike="noStrike">
              <a:latin typeface="Arial"/>
            </a:endParaRPr>
          </a:p>
          <a:p>
            <a:pPr marL="457200" indent="-379440">
              <a:lnSpc>
                <a:spcPct val="150000"/>
              </a:lnSpc>
              <a:buClr>
                <a:srgbClr val="37962a"/>
              </a:buClr>
              <a:buFont typeface="Arial"/>
              <a:buChar char="➔"/>
            </a:pPr>
            <a:r>
              <a:rPr b="0" lang="fr-FR" sz="2400" spc="-1" strike="noStrike">
                <a:solidFill>
                  <a:srgbClr val="37962a"/>
                </a:solidFill>
                <a:latin typeface="Arial"/>
                <a:ea typeface="Arial"/>
              </a:rPr>
              <a:t>1er janvier 2021 : </a:t>
            </a:r>
            <a:r>
              <a:rPr b="0" lang="fr-FR" sz="2400" spc="-1" strike="noStrike">
                <a:solidFill>
                  <a:srgbClr val="000000"/>
                </a:solidFill>
                <a:latin typeface="Arial"/>
                <a:ea typeface="Arial"/>
              </a:rPr>
              <a:t>entrée en vigueur de la loi</a:t>
            </a:r>
            <a:endParaRPr b="0" lang="fr-FR" sz="2400" spc="-1" strike="noStrike">
              <a:latin typeface="Arial"/>
            </a:endParaRPr>
          </a:p>
        </p:txBody>
      </p:sp>
      <p:sp>
        <p:nvSpPr>
          <p:cNvPr id="140" name="CustomShape 2"/>
          <p:cNvSpPr/>
          <p:nvPr/>
        </p:nvSpPr>
        <p:spPr>
          <a:xfrm>
            <a:off x="0" y="0"/>
            <a:ext cx="10079280" cy="106272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Calendrier LPPR</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96000" y="814680"/>
            <a:ext cx="9684000" cy="6178320"/>
          </a:xfrm>
          <a:prstGeom prst="rect">
            <a:avLst/>
          </a:prstGeom>
          <a:noFill/>
          <a:ln>
            <a:noFill/>
          </a:ln>
        </p:spPr>
        <p:style>
          <a:lnRef idx="0"/>
          <a:fillRef idx="0"/>
          <a:effectRef idx="0"/>
          <a:fontRef idx="minor"/>
        </p:style>
        <p:txBody>
          <a:bodyPr tIns="91440" bIns="91440">
            <a:noAutofit/>
          </a:bodyPr>
          <a:p>
            <a:pPr>
              <a:lnSpc>
                <a:spcPct val="100000"/>
              </a:lnSpc>
              <a:spcBef>
                <a:spcPts val="1001"/>
              </a:spcBef>
            </a:pPr>
            <a:r>
              <a:rPr b="0" lang="fr-FR" sz="2400" spc="-1" strike="noStrike">
                <a:solidFill>
                  <a:srgbClr val="000000"/>
                </a:solidFill>
                <a:latin typeface="Arial"/>
                <a:ea typeface="Arial"/>
              </a:rPr>
              <a:t>GT1 : financement de la recherche</a:t>
            </a:r>
            <a:endParaRPr b="0" lang="fr-FR" sz="24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Antoine Petit, PDG CNRS</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Sylvie Retailleau (présidente de Paris-Saclay)</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Cédric Villani</a:t>
            </a:r>
            <a:endParaRPr b="0" lang="fr-FR" sz="1800" spc="-1" strike="noStrike">
              <a:latin typeface="Arial"/>
            </a:endParaRPr>
          </a:p>
          <a:p>
            <a:pPr>
              <a:lnSpc>
                <a:spcPct val="100000"/>
              </a:lnSpc>
              <a:spcBef>
                <a:spcPts val="1001"/>
              </a:spcBef>
            </a:pPr>
            <a:r>
              <a:rPr b="0" lang="fr-FR" sz="2400" spc="-1" strike="noStrike">
                <a:solidFill>
                  <a:srgbClr val="000000"/>
                </a:solidFill>
                <a:latin typeface="Arial"/>
                <a:ea typeface="Arial"/>
              </a:rPr>
              <a:t>GT2 : attractivité des emplois et des carrières scientifiques</a:t>
            </a:r>
            <a:endParaRPr b="0" lang="fr-FR" sz="24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Philippe Berta (généticien, député LREM),</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Philippe Mauguin (PDG de l’INRA)</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Manuel Tunon de Lara (pneumologue, président de l’université de Bordeaux)</a:t>
            </a:r>
            <a:endParaRPr b="0" lang="fr-FR" sz="1800" spc="-1" strike="noStrike">
              <a:latin typeface="Arial"/>
            </a:endParaRPr>
          </a:p>
          <a:p>
            <a:pPr>
              <a:lnSpc>
                <a:spcPct val="100000"/>
              </a:lnSpc>
              <a:spcBef>
                <a:spcPts val="1001"/>
              </a:spcBef>
            </a:pPr>
            <a:r>
              <a:rPr b="0" lang="fr-FR" sz="2400" spc="-1" strike="noStrike">
                <a:solidFill>
                  <a:srgbClr val="000000"/>
                </a:solidFill>
                <a:latin typeface="Arial"/>
                <a:ea typeface="Arial"/>
              </a:rPr>
              <a:t>GT3 : recherche partenarial</a:t>
            </a:r>
            <a:r>
              <a:rPr b="0" lang="fr-FR" sz="2400" spc="-1" strike="noStrike">
                <a:solidFill>
                  <a:srgbClr val="000000"/>
                </a:solidFill>
                <a:latin typeface="Arial"/>
                <a:ea typeface="DejaVu Sans"/>
              </a:rPr>
              <a:t>e </a:t>
            </a:r>
            <a:r>
              <a:rPr b="0" lang="fr-FR" sz="2400" spc="-1" strike="noStrike">
                <a:solidFill>
                  <a:srgbClr val="000000"/>
                </a:solidFill>
                <a:latin typeface="Arial"/>
                <a:ea typeface="Arial"/>
              </a:rPr>
              <a:t>et innovation</a:t>
            </a:r>
            <a:endParaRPr b="0" lang="fr-FR" sz="24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Francis Chouat (député LREM d’Evry),</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Isabel Marey-Semper (L’Oréal, PSA, Peugeot, Nokia...)</a:t>
            </a:r>
            <a:endParaRPr b="0" lang="fr-FR" sz="1800" spc="-1" strike="noStrike">
              <a:latin typeface="Arial"/>
            </a:endParaRPr>
          </a:p>
          <a:p>
            <a:pPr marL="457200" indent="-342360">
              <a:lnSpc>
                <a:spcPct val="100000"/>
              </a:lnSpc>
              <a:spcBef>
                <a:spcPts val="1001"/>
              </a:spcBef>
              <a:buClr>
                <a:srgbClr val="37962a"/>
              </a:buClr>
              <a:buFont typeface="Arial"/>
              <a:buChar char="➔"/>
            </a:pPr>
            <a:r>
              <a:rPr b="0" lang="fr-FR" sz="1800" spc="-1" strike="noStrike">
                <a:solidFill>
                  <a:srgbClr val="000000"/>
                </a:solidFill>
                <a:latin typeface="Arial"/>
                <a:ea typeface="Arial"/>
              </a:rPr>
              <a:t>Dominique Vernay (Thales, vice-président de l’Académie des technologies depuis janvier 2019).</a:t>
            </a:r>
            <a:endParaRPr b="0" lang="fr-FR" sz="1800" spc="-1" strike="noStrike">
              <a:latin typeface="Arial"/>
            </a:endParaRPr>
          </a:p>
        </p:txBody>
      </p:sp>
      <p:sp>
        <p:nvSpPr>
          <p:cNvPr id="142" name="CustomShape 2"/>
          <p:cNvSpPr/>
          <p:nvPr/>
        </p:nvSpPr>
        <p:spPr>
          <a:xfrm>
            <a:off x="0" y="0"/>
            <a:ext cx="10080000" cy="9392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GT : QUI SONT LES RÉDACTEURS ?</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0" y="0"/>
            <a:ext cx="10080000" cy="78696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3600" spc="-1" strike="noStrike">
                <a:solidFill>
                  <a:srgbClr val="37962a"/>
                </a:solidFill>
                <a:latin typeface="Arial"/>
                <a:ea typeface="Arial"/>
              </a:rPr>
              <a:t>Problématique de l’attractivité des carrières ?</a:t>
            </a:r>
            <a:endParaRPr b="0" lang="fr-FR" sz="3600" spc="-1" strike="noStrike">
              <a:latin typeface="Arial"/>
            </a:endParaRPr>
          </a:p>
        </p:txBody>
      </p:sp>
      <p:sp>
        <p:nvSpPr>
          <p:cNvPr id="144" name="CustomShape 2"/>
          <p:cNvSpPr/>
          <p:nvPr/>
        </p:nvSpPr>
        <p:spPr>
          <a:xfrm>
            <a:off x="4368600" y="940320"/>
            <a:ext cx="5605560" cy="5740920"/>
          </a:xfrm>
          <a:prstGeom prst="rect">
            <a:avLst/>
          </a:prstGeom>
          <a:noFill/>
          <a:ln>
            <a:noFill/>
          </a:ln>
        </p:spPr>
        <p:style>
          <a:lnRef idx="0"/>
          <a:fillRef idx="0"/>
          <a:effectRef idx="0"/>
          <a:fontRef idx="minor"/>
        </p:style>
        <p:txBody>
          <a:bodyPr lIns="0" rIns="0" tIns="0" bIns="0">
            <a:noAutofit/>
          </a:bodyPr>
          <a:p>
            <a:pPr>
              <a:lnSpc>
                <a:spcPct val="90000"/>
              </a:lnSpc>
            </a:pPr>
            <a:r>
              <a:rPr b="0" lang="fr-FR" sz="3200" spc="-1" strike="noStrike">
                <a:solidFill>
                  <a:srgbClr val="980000"/>
                </a:solidFill>
                <a:latin typeface="Arial"/>
                <a:ea typeface="Arial"/>
              </a:rPr>
              <a:t>Pourquoi une loi de programmation pluriannuelle ?</a:t>
            </a:r>
            <a:endParaRPr b="0" lang="fr-FR" sz="3200" spc="-1" strike="noStrike">
              <a:latin typeface="Arial"/>
            </a:endParaRPr>
          </a:p>
          <a:p>
            <a:pPr marL="457200" indent="-354960">
              <a:lnSpc>
                <a:spcPct val="100000"/>
              </a:lnSpc>
              <a:spcBef>
                <a:spcPts val="1414"/>
              </a:spcBef>
              <a:buClr>
                <a:srgbClr val="37962a"/>
              </a:buClr>
              <a:buFont typeface="Arial"/>
              <a:buChar char="➔"/>
            </a:pPr>
            <a:r>
              <a:rPr b="0" lang="fr-FR" sz="2000" spc="-1" strike="noStrike">
                <a:solidFill>
                  <a:srgbClr val="000000"/>
                </a:solidFill>
                <a:latin typeface="Arial"/>
                <a:ea typeface="Arial"/>
              </a:rPr>
              <a:t>Le gouvernement fait le constat d’une </a:t>
            </a:r>
            <a:r>
              <a:rPr b="1" lang="fr-FR" sz="2000" spc="-1" strike="noStrike">
                <a:solidFill>
                  <a:srgbClr val="37962a"/>
                </a:solidFill>
                <a:latin typeface="Arial"/>
                <a:ea typeface="Arial"/>
              </a:rPr>
              <a:t>perte d’attractivité des métiers scientifiques</a:t>
            </a:r>
            <a:r>
              <a:rPr b="0" lang="fr-FR" sz="2000" spc="-1" strike="noStrike">
                <a:solidFill>
                  <a:srgbClr val="000000"/>
                </a:solidFill>
                <a:latin typeface="Arial"/>
                <a:ea typeface="Arial"/>
              </a:rPr>
              <a:t> et d’un </a:t>
            </a:r>
            <a:r>
              <a:rPr b="1" lang="fr-FR" sz="2000" spc="-1" strike="noStrike">
                <a:solidFill>
                  <a:srgbClr val="37962a"/>
                </a:solidFill>
                <a:latin typeface="Arial"/>
                <a:ea typeface="Arial"/>
              </a:rPr>
              <a:t>recul de la France dans les classements internationaux</a:t>
            </a:r>
            <a:r>
              <a:rPr b="0" lang="fr-FR" sz="2000" spc="-1" strike="noStrike">
                <a:solidFill>
                  <a:srgbClr val="000000"/>
                </a:solidFill>
                <a:latin typeface="Arial"/>
                <a:ea typeface="Arial"/>
              </a:rPr>
              <a:t>.</a:t>
            </a:r>
            <a:endParaRPr b="0" lang="fr-FR" sz="2000" spc="-1" strike="noStrike">
              <a:latin typeface="Arial"/>
            </a:endParaRPr>
          </a:p>
          <a:p>
            <a:pPr marL="457200" indent="-354960">
              <a:lnSpc>
                <a:spcPct val="100000"/>
              </a:lnSpc>
              <a:spcBef>
                <a:spcPts val="1001"/>
              </a:spcBef>
              <a:buClr>
                <a:srgbClr val="37962a"/>
              </a:buClr>
              <a:buFont typeface="Arial"/>
              <a:buChar char="➔"/>
            </a:pPr>
            <a:r>
              <a:rPr b="0" lang="fr-FR" sz="2000" spc="-1" strike="noStrike">
                <a:solidFill>
                  <a:srgbClr val="000000"/>
                </a:solidFill>
                <a:latin typeface="Arial"/>
                <a:ea typeface="Arial"/>
              </a:rPr>
              <a:t>Le projet de loi devrait </a:t>
            </a:r>
            <a:r>
              <a:rPr b="0" lang="fr-FR" sz="2000" spc="-1" strike="noStrike">
                <a:solidFill>
                  <a:srgbClr val="37962a"/>
                </a:solidFill>
                <a:latin typeface="Arial"/>
                <a:ea typeface="Arial"/>
              </a:rPr>
              <a:t>repre</a:t>
            </a:r>
            <a:r>
              <a:rPr b="1" lang="fr-FR" sz="2000" spc="-1" strike="noStrike">
                <a:solidFill>
                  <a:srgbClr val="37962a"/>
                </a:solidFill>
                <a:latin typeface="Arial"/>
                <a:ea typeface="Arial"/>
              </a:rPr>
              <a:t>ndre tout ou partie des propositions issues des 3 GT</a:t>
            </a:r>
            <a:r>
              <a:rPr b="0" lang="fr-FR" sz="2000" spc="-1" strike="noStrike">
                <a:solidFill>
                  <a:srgbClr val="000000"/>
                </a:solidFill>
                <a:latin typeface="Arial"/>
                <a:ea typeface="Arial"/>
              </a:rPr>
              <a:t> en l’associant à un effort budgétaire non chiffré à ce jour, …</a:t>
            </a:r>
            <a:endParaRPr b="0" lang="fr-FR" sz="2000" spc="-1" strike="noStrike">
              <a:latin typeface="Arial"/>
            </a:endParaRPr>
          </a:p>
          <a:p>
            <a:pPr marL="457200" indent="-354960">
              <a:lnSpc>
                <a:spcPct val="100000"/>
              </a:lnSpc>
              <a:spcBef>
                <a:spcPts val="1414"/>
              </a:spcBef>
              <a:buClr>
                <a:srgbClr val="37962a"/>
              </a:buClr>
              <a:buFont typeface="Arial"/>
              <a:buChar char="➔"/>
            </a:pPr>
            <a:r>
              <a:rPr b="0" lang="fr-FR" sz="2000" spc="-1" strike="noStrike">
                <a:solidFill>
                  <a:srgbClr val="000000"/>
                </a:solidFill>
                <a:latin typeface="Arial"/>
                <a:ea typeface="Arial"/>
              </a:rPr>
              <a:t>En contrepartie, ce projet de loi vise à </a:t>
            </a:r>
            <a:r>
              <a:rPr b="1" lang="fr-FR" sz="2000" spc="-1" strike="noStrike">
                <a:solidFill>
                  <a:srgbClr val="37962a"/>
                </a:solidFill>
                <a:latin typeface="Arial"/>
                <a:ea typeface="Arial"/>
              </a:rPr>
              <a:t>transformer en profondeur nos statuts et nos métiers</a:t>
            </a:r>
            <a:r>
              <a:rPr b="0" lang="fr-FR" sz="2000" spc="-1" strike="noStrike">
                <a:solidFill>
                  <a:srgbClr val="000000"/>
                </a:solidFill>
                <a:latin typeface="Arial"/>
                <a:ea typeface="Arial"/>
              </a:rPr>
              <a:t> dans la continuitée des réformes menées depuis 2007 et de celle que nous avons fait échouer en 2009 (modulation des services).</a:t>
            </a:r>
            <a:endParaRPr b="0" lang="fr-FR" sz="2000" spc="-1" strike="noStrike">
              <a:latin typeface="Arial"/>
            </a:endParaRPr>
          </a:p>
        </p:txBody>
      </p:sp>
      <p:pic>
        <p:nvPicPr>
          <p:cNvPr id="145" name="Google Shape;182;p35" descr=""/>
          <p:cNvPicPr/>
          <p:nvPr/>
        </p:nvPicPr>
        <p:blipFill>
          <a:blip r:embed="rId1"/>
          <a:stretch/>
        </p:blipFill>
        <p:spPr>
          <a:xfrm>
            <a:off x="198000" y="1863720"/>
            <a:ext cx="4057920" cy="3719520"/>
          </a:xfrm>
          <a:prstGeom prst="rect">
            <a:avLst/>
          </a:prstGeom>
          <a:ln>
            <a:noFill/>
          </a:ln>
          <a:effectLst>
            <a:outerShdw dir="8100000" dist="85531">
              <a:srgbClr val="980000">
                <a:alpha val="50000"/>
              </a:srgbClr>
            </a:outerShdw>
          </a:effectLst>
        </p:spPr>
      </p:pic>
      <p:sp>
        <p:nvSpPr>
          <p:cNvPr id="146" name="CustomShape 3"/>
          <p:cNvSpPr/>
          <p:nvPr/>
        </p:nvSpPr>
        <p:spPr>
          <a:xfrm>
            <a:off x="198000" y="5562720"/>
            <a:ext cx="4057560" cy="520560"/>
          </a:xfrm>
          <a:prstGeom prst="rect">
            <a:avLst/>
          </a:prstGeom>
          <a:noFill/>
          <a:ln>
            <a:noFill/>
          </a:ln>
        </p:spPr>
        <p:style>
          <a:lnRef idx="0"/>
          <a:fillRef idx="0"/>
          <a:effectRef idx="0"/>
          <a:fontRef idx="minor"/>
        </p:style>
        <p:txBody>
          <a:bodyPr tIns="91440" bIns="91440">
            <a:noAutofit/>
          </a:bodyPr>
          <a:p>
            <a:pPr>
              <a:lnSpc>
                <a:spcPct val="100000"/>
              </a:lnSpc>
            </a:pPr>
            <a:r>
              <a:rPr b="0" lang="fr-FR" sz="1400" spc="-1" strike="noStrike">
                <a:solidFill>
                  <a:srgbClr val="000000"/>
                </a:solidFill>
                <a:latin typeface="Arial"/>
                <a:ea typeface="Arial"/>
              </a:rPr>
              <a:t>@Rayclid 2014</a:t>
            </a:r>
            <a:endParaRPr b="0" lang="fr-FR" sz="1400" spc="-1" strike="noStrike">
              <a:latin typeface="Arial"/>
            </a:endParaRPr>
          </a:p>
          <a:p>
            <a:pPr>
              <a:lnSpc>
                <a:spcPct val="100000"/>
              </a:lnSpc>
            </a:pPr>
            <a:r>
              <a:rPr b="0" lang="fr-FR" sz="1400" spc="-1" strike="noStrike">
                <a:solidFill>
                  <a:srgbClr val="000000"/>
                </a:solidFill>
                <a:latin typeface="Arial"/>
                <a:ea typeface="Arial"/>
              </a:rPr>
              <a:t>https://www.lemonde.fr/blog/binaire/2014/12/19/des-fourmis-et-des-chercheurs/</a:t>
            </a: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396240" y="870480"/>
            <a:ext cx="6683400" cy="6011280"/>
          </a:xfrm>
          <a:prstGeom prst="rect">
            <a:avLst/>
          </a:prstGeom>
          <a:noFill/>
          <a:ln>
            <a:noFill/>
          </a:ln>
        </p:spPr>
        <p:style>
          <a:lnRef idx="0"/>
          <a:fillRef idx="0"/>
          <a:effectRef idx="0"/>
          <a:fontRef idx="minor"/>
        </p:style>
        <p:txBody>
          <a:bodyPr lIns="0" rIns="0" tIns="0" bIns="0">
            <a:noAutofit/>
          </a:bodyPr>
          <a:p>
            <a:pPr>
              <a:lnSpc>
                <a:spcPct val="90000"/>
              </a:lnSpc>
            </a:pPr>
            <a:endParaRPr b="0" lang="fr-FR" sz="1800" spc="-1" strike="noStrike">
              <a:latin typeface="Arial"/>
            </a:endParaRPr>
          </a:p>
          <a:p>
            <a:pPr marL="90000" indent="-89640">
              <a:lnSpc>
                <a:spcPct val="115000"/>
              </a:lnSpc>
              <a:spcBef>
                <a:spcPts val="1414"/>
              </a:spcBef>
              <a:buClr>
                <a:srgbClr val="980000"/>
              </a:buClr>
              <a:buFont typeface="Noto Sans Symbols"/>
              <a:buAutoNum type="arabicPeriod"/>
            </a:pPr>
            <a:r>
              <a:rPr b="0" lang="fr-FR" sz="2400" spc="-1" strike="noStrike">
                <a:solidFill>
                  <a:srgbClr val="000000"/>
                </a:solidFill>
                <a:latin typeface="Arial"/>
                <a:ea typeface="Arial"/>
              </a:rPr>
              <a:t> </a:t>
            </a:r>
            <a:r>
              <a:rPr b="0" lang="fr-FR" sz="2400" spc="-1" strike="noStrike">
                <a:solidFill>
                  <a:srgbClr val="000000"/>
                </a:solidFill>
                <a:latin typeface="Arial"/>
                <a:ea typeface="Arial"/>
              </a:rPr>
              <a:t>Utiliser une </a:t>
            </a:r>
            <a:r>
              <a:rPr b="1" lang="fr-FR" sz="2400" spc="-1" strike="noStrike">
                <a:solidFill>
                  <a:srgbClr val="980000"/>
                </a:solidFill>
                <a:latin typeface="Arial"/>
                <a:ea typeface="Arial"/>
              </a:rPr>
              <a:t>carotte salariale </a:t>
            </a:r>
            <a:r>
              <a:rPr b="0" lang="fr-FR" sz="2400" spc="-1" strike="noStrike">
                <a:solidFill>
                  <a:srgbClr val="000000"/>
                </a:solidFill>
                <a:latin typeface="Arial"/>
                <a:ea typeface="Arial"/>
              </a:rPr>
              <a:t>pour restructurer l’ensemble de l'écosystème recherché : </a:t>
            </a:r>
            <a:r>
              <a:rPr b="1" lang="fr-FR" sz="2400" spc="-1" strike="noStrike">
                <a:solidFill>
                  <a:srgbClr val="980000"/>
                </a:solidFill>
                <a:latin typeface="Arial"/>
                <a:ea typeface="Arial"/>
              </a:rPr>
              <a:t>suppression </a:t>
            </a:r>
            <a:r>
              <a:rPr b="1" lang="fr-FR" sz="2400" spc="-1" strike="noStrike">
                <a:solidFill>
                  <a:srgbClr val="980000"/>
                </a:solidFill>
                <a:latin typeface="Arial"/>
                <a:ea typeface="DejaVu Sans"/>
              </a:rPr>
              <a:t>des</a:t>
            </a:r>
            <a:r>
              <a:rPr b="1" lang="fr-FR" sz="2400" spc="-1" strike="noStrike">
                <a:solidFill>
                  <a:srgbClr val="980000"/>
                </a:solidFill>
                <a:latin typeface="Arial"/>
                <a:ea typeface="Arial"/>
              </a:rPr>
              <a:t> statuts de </a:t>
            </a:r>
            <a:r>
              <a:rPr b="0" lang="fr-FR" sz="2400" spc="-1" strike="noStrike">
                <a:solidFill>
                  <a:srgbClr val="000000"/>
                </a:solidFill>
                <a:latin typeface="Arial"/>
                <a:ea typeface="Arial"/>
              </a:rPr>
              <a:t>fonctionnaires, </a:t>
            </a:r>
            <a:r>
              <a:rPr b="1" lang="fr-FR" sz="2400" spc="-1" strike="noStrike">
                <a:solidFill>
                  <a:srgbClr val="980000"/>
                </a:solidFill>
                <a:latin typeface="Arial"/>
                <a:ea typeface="Arial"/>
              </a:rPr>
              <a:t>recrutement de contractuels</a:t>
            </a:r>
            <a:r>
              <a:rPr b="0" lang="fr-FR" sz="2400" spc="-1" strike="noStrike">
                <a:solidFill>
                  <a:srgbClr val="000000"/>
                </a:solidFill>
                <a:latin typeface="Arial"/>
                <a:ea typeface="Arial"/>
              </a:rPr>
              <a:t>, diminution de l’importance de l’équipe au profit d’une </a:t>
            </a:r>
            <a:r>
              <a:rPr b="0" lang="fr-FR" sz="2400" spc="-1" strike="noStrike">
                <a:solidFill>
                  <a:srgbClr val="000000"/>
                </a:solidFill>
                <a:latin typeface="Arial"/>
                <a:ea typeface="DejaVu Sans"/>
              </a:rPr>
              <a:t>“</a:t>
            </a:r>
            <a:r>
              <a:rPr b="0" lang="fr-FR" sz="2400" spc="-1" strike="noStrike">
                <a:solidFill>
                  <a:srgbClr val="000000"/>
                </a:solidFill>
                <a:latin typeface="Arial"/>
                <a:ea typeface="Arial"/>
              </a:rPr>
              <a:t>starisation</a:t>
            </a:r>
            <a:r>
              <a:rPr b="0" lang="fr-FR" sz="2400" spc="-1" strike="noStrike">
                <a:solidFill>
                  <a:srgbClr val="000000"/>
                </a:solidFill>
                <a:latin typeface="Arial"/>
                <a:ea typeface="DejaVu Sans"/>
              </a:rPr>
              <a:t>”</a:t>
            </a:r>
            <a:r>
              <a:rPr b="0" lang="fr-FR" sz="2400" spc="-1" strike="noStrike">
                <a:solidFill>
                  <a:srgbClr val="000000"/>
                </a:solidFill>
                <a:latin typeface="Arial"/>
                <a:ea typeface="Arial"/>
              </a:rPr>
              <a:t>, </a:t>
            </a:r>
            <a:r>
              <a:rPr b="1" lang="fr-FR" sz="2400" spc="-1" strike="noStrike">
                <a:solidFill>
                  <a:srgbClr val="980000"/>
                </a:solidFill>
                <a:latin typeface="Arial"/>
                <a:ea typeface="Arial"/>
              </a:rPr>
              <a:t>valorisation de la recherche à court terme </a:t>
            </a:r>
            <a:r>
              <a:rPr b="0" lang="fr-FR" sz="2400" spc="-1" strike="noStrike">
                <a:solidFill>
                  <a:srgbClr val="000000"/>
                </a:solidFill>
                <a:latin typeface="Arial"/>
                <a:ea typeface="Arial"/>
              </a:rPr>
              <a:t>;</a:t>
            </a:r>
            <a:endParaRPr b="0" lang="fr-FR" sz="2400" spc="-1" strike="noStrike">
              <a:latin typeface="Arial"/>
            </a:endParaRPr>
          </a:p>
          <a:p>
            <a:pPr marL="90000" indent="-89640">
              <a:lnSpc>
                <a:spcPct val="115000"/>
              </a:lnSpc>
              <a:buClr>
                <a:srgbClr val="980000"/>
              </a:buClr>
              <a:buFont typeface="Noto Sans Symbols"/>
              <a:buAutoNum type="arabicPeriod"/>
            </a:pPr>
            <a:r>
              <a:rPr b="0" lang="fr-FR" sz="2400" spc="-1" strike="noStrike">
                <a:solidFill>
                  <a:srgbClr val="000000"/>
                </a:solidFill>
                <a:latin typeface="Arial"/>
                <a:ea typeface="Arial"/>
              </a:rPr>
              <a:t> </a:t>
            </a:r>
            <a:r>
              <a:rPr b="0" lang="fr-FR" sz="2400" spc="-1" strike="noStrike">
                <a:solidFill>
                  <a:srgbClr val="000000"/>
                </a:solidFill>
                <a:latin typeface="Arial"/>
                <a:ea typeface="Arial"/>
              </a:rPr>
              <a:t>Utiliser la recherche publique pour </a:t>
            </a:r>
            <a:r>
              <a:rPr b="1" lang="fr-FR" sz="2400" spc="-1" strike="noStrike">
                <a:solidFill>
                  <a:srgbClr val="980000"/>
                </a:solidFill>
                <a:latin typeface="Arial"/>
                <a:ea typeface="Arial"/>
              </a:rPr>
              <a:t>sous-traiter la recherche privée </a:t>
            </a:r>
            <a:r>
              <a:rPr b="0" lang="fr-FR" sz="2400" spc="-1" strike="noStrike">
                <a:solidFill>
                  <a:srgbClr val="000000"/>
                </a:solidFill>
                <a:latin typeface="Arial"/>
                <a:ea typeface="Arial"/>
              </a:rPr>
              <a:t>et la mettre à son service ;</a:t>
            </a:r>
            <a:endParaRPr b="0" lang="fr-FR" sz="2400" spc="-1" strike="noStrike">
              <a:latin typeface="Arial"/>
            </a:endParaRPr>
          </a:p>
          <a:p>
            <a:pPr marL="90000" indent="-89640">
              <a:lnSpc>
                <a:spcPct val="115000"/>
              </a:lnSpc>
              <a:buClr>
                <a:srgbClr val="980000"/>
              </a:buClr>
              <a:buFont typeface="Noto Sans Symbols"/>
              <a:buAutoNum type="arabicPeriod"/>
            </a:pPr>
            <a:r>
              <a:rPr b="0" lang="fr-FR" sz="2400" spc="-1" strike="noStrike">
                <a:solidFill>
                  <a:srgbClr val="000000"/>
                </a:solidFill>
                <a:latin typeface="Arial"/>
                <a:ea typeface="Arial"/>
              </a:rPr>
              <a:t> </a:t>
            </a:r>
            <a:r>
              <a:rPr b="0" lang="fr-FR" sz="2400" spc="-1" strike="noStrike">
                <a:solidFill>
                  <a:srgbClr val="000000"/>
                </a:solidFill>
                <a:latin typeface="Arial"/>
                <a:ea typeface="Arial"/>
              </a:rPr>
              <a:t>Concentrer des moyens sur les </a:t>
            </a:r>
            <a:r>
              <a:rPr b="1" lang="fr-FR" sz="2400" spc="-1" strike="noStrike">
                <a:solidFill>
                  <a:srgbClr val="980000"/>
                </a:solidFill>
                <a:latin typeface="Arial"/>
                <a:ea typeface="Arial"/>
              </a:rPr>
              <a:t>10 grands défis industriels</a:t>
            </a:r>
            <a:r>
              <a:rPr b="0" lang="fr-FR" sz="2400" spc="-1" strike="noStrike">
                <a:solidFill>
                  <a:srgbClr val="000000"/>
                </a:solidFill>
                <a:latin typeface="Arial"/>
                <a:ea typeface="Arial"/>
              </a:rPr>
              <a:t> fixés par Horizon 2020/ Horizon 2021-2027</a:t>
            </a:r>
            <a:endParaRPr b="0" lang="fr-FR" sz="2400" spc="-1" strike="noStrike">
              <a:latin typeface="Arial"/>
            </a:endParaRPr>
          </a:p>
        </p:txBody>
      </p:sp>
      <p:sp>
        <p:nvSpPr>
          <p:cNvPr id="148" name="CustomShape 2"/>
          <p:cNvSpPr/>
          <p:nvPr/>
        </p:nvSpPr>
        <p:spPr>
          <a:xfrm>
            <a:off x="0" y="0"/>
            <a:ext cx="10080000" cy="86976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Quelles méthodes ? </a:t>
            </a:r>
            <a:endParaRPr b="0" lang="fr-FR" sz="4400" spc="-1" strike="noStrike">
              <a:latin typeface="Arial"/>
            </a:endParaRPr>
          </a:p>
        </p:txBody>
      </p:sp>
      <p:pic>
        <p:nvPicPr>
          <p:cNvPr id="149" name="Google Shape;191;p36" descr=""/>
          <p:cNvPicPr/>
          <p:nvPr/>
        </p:nvPicPr>
        <p:blipFill>
          <a:blip r:embed="rId1"/>
          <a:stretch/>
        </p:blipFill>
        <p:spPr>
          <a:xfrm>
            <a:off x="151920" y="1603080"/>
            <a:ext cx="2943000" cy="2943000"/>
          </a:xfrm>
          <a:prstGeom prst="rect">
            <a:avLst/>
          </a:prstGeom>
          <a:ln>
            <a:noFill/>
          </a:ln>
          <a:effectLst>
            <a:outerShdw dir="8884292" dist="113678">
              <a:srgbClr val="980000">
                <a:alpha val="50000"/>
              </a:srgbClr>
            </a:outerShdw>
          </a:effectLst>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531360" y="1258200"/>
            <a:ext cx="9547560" cy="5611680"/>
          </a:xfrm>
          <a:prstGeom prst="rect">
            <a:avLst/>
          </a:prstGeom>
          <a:noFill/>
          <a:ln>
            <a:noFill/>
          </a:ln>
        </p:spPr>
        <p:style>
          <a:lnRef idx="0"/>
          <a:fillRef idx="0"/>
          <a:effectRef idx="0"/>
          <a:fontRef idx="minor"/>
        </p:style>
        <p:txBody>
          <a:bodyPr lIns="90000" rIns="90000" tIns="91440" bIns="91440">
            <a:noAutofit/>
          </a:bodyPr>
          <a:p>
            <a:pPr marL="457200" indent="-379080">
              <a:lnSpc>
                <a:spcPct val="150000"/>
              </a:lnSpc>
              <a:buClr>
                <a:srgbClr val="37962a"/>
              </a:buClr>
              <a:buFont typeface="Wingdings" charset="2"/>
              <a:buChar char=""/>
            </a:pPr>
            <a:r>
              <a:rPr b="1" lang="fr-FR" sz="2400" spc="-1" strike="noStrike">
                <a:solidFill>
                  <a:srgbClr val="37962a"/>
                </a:solidFill>
                <a:latin typeface="Arial"/>
                <a:ea typeface="Arial"/>
              </a:rPr>
              <a:t>Salaire moyen des EC</a:t>
            </a:r>
            <a:r>
              <a:rPr b="0" lang="fr-FR" sz="2400" spc="-1" strike="noStrike">
                <a:solidFill>
                  <a:srgbClr val="000000"/>
                </a:solidFill>
                <a:latin typeface="Arial"/>
                <a:ea typeface="Arial"/>
              </a:rPr>
              <a:t> : </a:t>
            </a:r>
            <a:r>
              <a:rPr b="0" lang="fr-FR" sz="2400" spc="-1" strike="noStrike">
                <a:solidFill>
                  <a:srgbClr val="ff0000"/>
                </a:solidFill>
                <a:latin typeface="Arial"/>
                <a:ea typeface="Arial"/>
              </a:rPr>
              <a:t>63% de la moyenne européenne</a:t>
            </a:r>
            <a:endParaRPr b="0" lang="fr-FR" sz="2400" spc="-1" strike="noStrike">
              <a:latin typeface="Arial"/>
            </a:endParaRPr>
          </a:p>
          <a:p>
            <a:pPr marL="457200" indent="-379080">
              <a:lnSpc>
                <a:spcPct val="150000"/>
              </a:lnSpc>
              <a:buClr>
                <a:srgbClr val="37962a"/>
              </a:buClr>
              <a:buFont typeface="Wingdings" charset="2"/>
              <a:buChar char=""/>
            </a:pPr>
            <a:r>
              <a:rPr b="1" lang="fr-FR" sz="2400" spc="-1" strike="noStrike">
                <a:solidFill>
                  <a:srgbClr val="37962a"/>
                </a:solidFill>
                <a:latin typeface="Arial"/>
                <a:ea typeface="Arial"/>
              </a:rPr>
              <a:t>Emplois</a:t>
            </a:r>
            <a:r>
              <a:rPr b="0" lang="fr-FR" sz="2400" spc="-1" strike="noStrike">
                <a:solidFill>
                  <a:srgbClr val="000000"/>
                </a:solidFill>
                <a:latin typeface="Arial"/>
                <a:ea typeface="Arial"/>
              </a:rPr>
              <a:t> : de 2012 à 2016, perte de 3 650 ETP dans EPST Baisse du nombre d’EC entre janv 2014 et janv 2018 : 4 356 ETP</a:t>
            </a:r>
            <a:endParaRPr b="0" lang="fr-FR" sz="2400" spc="-1" strike="noStrike">
              <a:latin typeface="Arial"/>
            </a:endParaRPr>
          </a:p>
          <a:p>
            <a:pPr marL="457200" indent="-379080">
              <a:lnSpc>
                <a:spcPct val="150000"/>
              </a:lnSpc>
              <a:buClr>
                <a:srgbClr val="37962a"/>
              </a:buClr>
              <a:buFont typeface="Wingdings" charset="2"/>
              <a:buChar char=""/>
            </a:pPr>
            <a:r>
              <a:rPr b="1" lang="fr-FR" sz="2400" spc="-1" strike="noStrike">
                <a:solidFill>
                  <a:srgbClr val="37962a"/>
                </a:solidFill>
                <a:latin typeface="Arial"/>
                <a:ea typeface="Arial"/>
              </a:rPr>
              <a:t>Financement récurrent</a:t>
            </a:r>
            <a:r>
              <a:rPr b="0" lang="fr-FR" sz="2400" spc="-1" strike="noStrike">
                <a:solidFill>
                  <a:srgbClr val="000000"/>
                </a:solidFill>
                <a:latin typeface="Arial"/>
                <a:ea typeface="Arial"/>
              </a:rPr>
              <a:t> : </a:t>
            </a:r>
            <a:r>
              <a:rPr b="0" lang="fr-FR" sz="2400" spc="-1" strike="noStrike">
                <a:solidFill>
                  <a:srgbClr val="ff0000"/>
                </a:solidFill>
                <a:latin typeface="Arial"/>
                <a:ea typeface="Arial"/>
              </a:rPr>
              <a:t>insuffisance</a:t>
            </a:r>
            <a:r>
              <a:rPr b="0" lang="fr-FR" sz="2400" spc="-1" strike="noStrike">
                <a:solidFill>
                  <a:srgbClr val="000000"/>
                </a:solidFill>
                <a:latin typeface="Arial"/>
                <a:ea typeface="Arial"/>
              </a:rPr>
              <a:t>, </a:t>
            </a:r>
            <a:r>
              <a:rPr b="0" lang="fr-FR" sz="2400" spc="-1" strike="noStrike">
                <a:solidFill>
                  <a:srgbClr val="ff0000"/>
                </a:solidFill>
                <a:latin typeface="Arial"/>
                <a:ea typeface="Arial"/>
              </a:rPr>
              <a:t>épuisement des personnels,</a:t>
            </a:r>
            <a:r>
              <a:rPr b="0" lang="fr-FR" sz="2400" spc="-1" strike="noStrike">
                <a:solidFill>
                  <a:srgbClr val="000000"/>
                </a:solidFill>
                <a:latin typeface="Arial"/>
                <a:ea typeface="Arial"/>
              </a:rPr>
              <a:t> système par appels à projets (AAP)</a:t>
            </a:r>
            <a:endParaRPr b="0" lang="fr-FR" sz="2400" spc="-1" strike="noStrike">
              <a:latin typeface="Arial"/>
            </a:endParaRPr>
          </a:p>
          <a:p>
            <a:pPr marL="457200" indent="-379080">
              <a:lnSpc>
                <a:spcPct val="150000"/>
              </a:lnSpc>
              <a:buClr>
                <a:srgbClr val="37962a"/>
              </a:buClr>
              <a:buFont typeface="Wingdings" charset="2"/>
              <a:buChar char=""/>
            </a:pPr>
            <a:r>
              <a:rPr b="1" lang="fr-FR" sz="2400" spc="-1" strike="noStrike">
                <a:solidFill>
                  <a:srgbClr val="37962a"/>
                </a:solidFill>
                <a:latin typeface="Arial"/>
                <a:ea typeface="Arial"/>
              </a:rPr>
              <a:t>Investissement dans la recherche</a:t>
            </a:r>
            <a:r>
              <a:rPr b="0" lang="fr-FR" sz="2400" spc="-1" strike="noStrike">
                <a:solidFill>
                  <a:srgbClr val="000000"/>
                </a:solidFill>
                <a:latin typeface="Arial"/>
                <a:ea typeface="Arial"/>
              </a:rPr>
              <a:t> : objectif fixé à Bologne en 1998 – 3% du PIB – jamais atteint : </a:t>
            </a:r>
            <a:r>
              <a:rPr b="0" lang="fr-FR" sz="2400" spc="-1" strike="noStrike">
                <a:solidFill>
                  <a:srgbClr val="000000"/>
                </a:solidFill>
                <a:latin typeface="Arial"/>
                <a:ea typeface="Arial"/>
              </a:rPr>
              <a:t>	</a:t>
            </a:r>
            <a:endParaRPr b="0" lang="fr-FR" sz="2400" spc="-1" strike="noStrike">
              <a:latin typeface="Arial"/>
            </a:endParaRPr>
          </a:p>
          <a:p>
            <a:pPr lvl="1" marL="914400" indent="-379440">
              <a:lnSpc>
                <a:spcPct val="150000"/>
              </a:lnSpc>
              <a:buClr>
                <a:srgbClr val="37962a"/>
              </a:buClr>
              <a:buFont typeface="Arial"/>
              <a:buChar char="○"/>
            </a:pPr>
            <a:r>
              <a:rPr b="0" lang="fr-FR" sz="2400" spc="-1" strike="noStrike">
                <a:solidFill>
                  <a:srgbClr val="000000"/>
                </a:solidFill>
                <a:latin typeface="Arial"/>
                <a:ea typeface="Arial"/>
              </a:rPr>
              <a:t>1% pour le public actuellement </a:t>
            </a:r>
            <a:r>
              <a:rPr b="0" lang="fr-FR" sz="2400" spc="-1" strike="noStrike">
                <a:solidFill>
                  <a:srgbClr val="ff0000"/>
                </a:solidFill>
                <a:latin typeface="Arial"/>
                <a:ea typeface="Arial"/>
              </a:rPr>
              <a:t>0,78%</a:t>
            </a:r>
            <a:endParaRPr b="0" lang="fr-FR" sz="2400" spc="-1" strike="noStrike">
              <a:latin typeface="Arial"/>
            </a:endParaRPr>
          </a:p>
          <a:p>
            <a:pPr lvl="1" marL="914400" indent="-379440">
              <a:lnSpc>
                <a:spcPct val="150000"/>
              </a:lnSpc>
              <a:buClr>
                <a:srgbClr val="37962a"/>
              </a:buClr>
              <a:buFont typeface="Arial"/>
              <a:buChar char="○"/>
            </a:pPr>
            <a:r>
              <a:rPr b="0" lang="fr-FR" sz="2400" spc="-1" strike="noStrike">
                <a:solidFill>
                  <a:srgbClr val="000000"/>
                </a:solidFill>
                <a:latin typeface="Arial"/>
                <a:ea typeface="Arial"/>
              </a:rPr>
              <a:t>2% pour le privé, actuellement </a:t>
            </a:r>
            <a:r>
              <a:rPr b="0" lang="fr-FR" sz="2400" spc="-1" strike="noStrike">
                <a:solidFill>
                  <a:srgbClr val="ff0000"/>
                </a:solidFill>
                <a:latin typeface="Arial"/>
                <a:ea typeface="Arial"/>
              </a:rPr>
              <a:t>1,44%</a:t>
            </a:r>
            <a:endParaRPr b="0" lang="fr-FR" sz="2400" spc="-1" strike="noStrike">
              <a:latin typeface="Arial"/>
            </a:endParaRPr>
          </a:p>
          <a:p>
            <a:pPr marL="457200" indent="-379080">
              <a:lnSpc>
                <a:spcPct val="150000"/>
              </a:lnSpc>
              <a:buClr>
                <a:srgbClr val="37962a"/>
              </a:buClr>
              <a:buFont typeface="Wingdings" charset="2"/>
              <a:buChar char=""/>
            </a:pPr>
            <a:r>
              <a:rPr b="1" lang="fr-FR" sz="2400" spc="-1" strike="noStrike">
                <a:solidFill>
                  <a:srgbClr val="37962a"/>
                </a:solidFill>
                <a:latin typeface="Arial"/>
                <a:ea typeface="Arial"/>
              </a:rPr>
              <a:t>Primes</a:t>
            </a:r>
            <a:r>
              <a:rPr b="0" lang="fr-FR" sz="2400" spc="-1" strike="noStrike">
                <a:solidFill>
                  <a:srgbClr val="000000"/>
                </a:solidFill>
                <a:latin typeface="Arial"/>
                <a:ea typeface="Arial"/>
              </a:rPr>
              <a:t> : faible niveau (</a:t>
            </a:r>
            <a:r>
              <a:rPr b="0" lang="fr-FR" sz="2400" spc="-1" strike="noStrike">
                <a:solidFill>
                  <a:srgbClr val="ff0000"/>
                </a:solidFill>
                <a:latin typeface="Arial"/>
                <a:ea typeface="Arial"/>
              </a:rPr>
              <a:t>4%</a:t>
            </a:r>
            <a:r>
              <a:rPr b="0" lang="fr-FR" sz="2400" spc="-1" strike="noStrike">
                <a:solidFill>
                  <a:srgbClr val="000000"/>
                </a:solidFill>
                <a:latin typeface="Arial"/>
                <a:ea typeface="Arial"/>
              </a:rPr>
              <a:t> vs 70% pour les cadres A de la FP)</a:t>
            </a:r>
            <a:endParaRPr b="0" lang="fr-FR" sz="2400" spc="-1" strike="noStrike">
              <a:latin typeface="Arial"/>
            </a:endParaRPr>
          </a:p>
        </p:txBody>
      </p:sp>
      <p:sp>
        <p:nvSpPr>
          <p:cNvPr id="151" name="CustomShape 2"/>
          <p:cNvSpPr/>
          <p:nvPr/>
        </p:nvSpPr>
        <p:spPr>
          <a:xfrm>
            <a:off x="0" y="0"/>
            <a:ext cx="10078920" cy="106236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37962a"/>
                </a:solidFill>
                <a:latin typeface="Arial"/>
                <a:ea typeface="Arial"/>
              </a:rPr>
              <a:t>État des lieux</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378000" y="2737080"/>
            <a:ext cx="9070920" cy="1261440"/>
          </a:xfrm>
          <a:prstGeom prst="rect">
            <a:avLst/>
          </a:prstGeom>
          <a:noFill/>
          <a:ln>
            <a:noFill/>
          </a:ln>
        </p:spPr>
        <p:style>
          <a:lnRef idx="0"/>
          <a:fillRef idx="0"/>
          <a:effectRef idx="0"/>
          <a:fontRef idx="minor"/>
        </p:style>
        <p:txBody>
          <a:bodyPr lIns="0" rIns="0" tIns="0" bIns="0" anchor="ctr" anchorCtr="1">
            <a:noAutofit/>
          </a:bodyPr>
          <a:p>
            <a:pPr algn="ctr">
              <a:lnSpc>
                <a:spcPct val="100000"/>
              </a:lnSpc>
            </a:pPr>
            <a:r>
              <a:rPr b="0" lang="fr-FR" sz="4400" spc="-1" strike="noStrike">
                <a:solidFill>
                  <a:srgbClr val="980000"/>
                </a:solidFill>
                <a:latin typeface="Arial"/>
                <a:ea typeface="Arial"/>
              </a:rPr>
              <a:t>GT1 :  financement de la recherche</a:t>
            </a:r>
            <a:endParaRPr b="0" lang="fr-FR" sz="4400" spc="-1" strike="noStrike">
              <a:latin typeface="Arial"/>
            </a:endParaRPr>
          </a:p>
        </p:txBody>
      </p:sp>
      <p:sp>
        <p:nvSpPr>
          <p:cNvPr id="153" name="CustomShape 2"/>
          <p:cNvSpPr/>
          <p:nvPr/>
        </p:nvSpPr>
        <p:spPr>
          <a:xfrm>
            <a:off x="212760" y="5530320"/>
            <a:ext cx="690552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400" spc="-1" strike="noStrike" u="sng">
                <a:solidFill>
                  <a:srgbClr val="0000ff"/>
                </a:solidFill>
                <a:uFillTx/>
                <a:latin typeface="Arial"/>
                <a:ea typeface="Arial"/>
                <a:hlinkClick r:id="rId1"/>
              </a:rPr>
              <a:t>https://www.snesup.fr/sites/default/files/fichier/gt1_financement.pdf</a:t>
            </a:r>
            <a:r>
              <a:rPr b="0" lang="fr-FR" sz="1400" spc="-1" strike="noStrike">
                <a:solidFill>
                  <a:srgbClr val="000000"/>
                </a:solidFill>
                <a:latin typeface="Arial"/>
                <a:ea typeface="Arial"/>
              </a:rPr>
              <a:t> </a:t>
            </a: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TotalTime>
  <Application>LibreOffice/6.1.5.2$MacOSX_X86_64 LibreOffice_project/90f8dcf33c87b3705e78202e3df5142b201bd805</Application>
  <Words>4629</Words>
  <Paragraphs>303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fr-FR</dc:language>
  <cp:lastModifiedBy>Philippe A</cp:lastModifiedBy>
  <dcterms:modified xsi:type="dcterms:W3CDTF">2020-01-30T23:13:49Z</dcterms:modified>
  <cp:revision>33</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4</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31</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32</vt:i4>
  </property>
</Properties>
</file>