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2.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256" r:id="rId2"/>
    <p:sldId id="303" r:id="rId3"/>
    <p:sldId id="302" r:id="rId4"/>
    <p:sldId id="315" r:id="rId5"/>
    <p:sldId id="307" r:id="rId6"/>
    <p:sldId id="318" r:id="rId7"/>
    <p:sldId id="317" r:id="rId8"/>
    <p:sldId id="309" r:id="rId9"/>
    <p:sldId id="275" r:id="rId10"/>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rvé CHRISTOFOL" initials="HC" lastIdx="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02B20"/>
    <a:srgbClr val="C04239"/>
    <a:srgbClr val="000000"/>
    <a:srgbClr val="AFD42A"/>
    <a:srgbClr val="A9CC2A"/>
    <a:srgbClr val="107589"/>
    <a:srgbClr val="850FC9"/>
    <a:srgbClr val="E8E0DA"/>
    <a:srgbClr val="F1E7E2"/>
    <a:srgbClr val="D4BF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89" autoAdjust="0"/>
    <p:restoredTop sz="61601" autoAdjust="0"/>
  </p:normalViewPr>
  <p:slideViewPr>
    <p:cSldViewPr snapToGrid="0" snapToObjects="1">
      <p:cViewPr varScale="1">
        <p:scale>
          <a:sx n="90" d="100"/>
          <a:sy n="90" d="100"/>
        </p:scale>
        <p:origin x="1792"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6" d="100"/>
        <a:sy n="10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Users/hervechristofol/Documents/SNESUP%20FSU/secteurs%20et%20commissions/SERVICES%20PUBLICS/budget/Suivi%20Annuel/DIRD&amp;LoiFinanceMESRv19080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Users/hervechristofol/Documents/SNESUP%20FSU/secteurs%20et%20commissions/SERVICES%20PUBLICS/budget/Suivi%20Annuel/DIRD&amp;LoiFinanceMESRv1908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DIRD!$A$59</c:f>
              <c:strCache>
                <c:ptCount val="1"/>
                <c:pt idx="0">
                  <c:v>nombre d'étudiants à l'Université + IUT</c:v>
                </c:pt>
              </c:strCache>
            </c:strRef>
          </c:tx>
          <c:spPr>
            <a:ln w="25400">
              <a:solidFill>
                <a:srgbClr val="4A7EBB"/>
              </a:solidFill>
              <a:prstDash val="solid"/>
            </a:ln>
          </c:spPr>
          <c:marker>
            <c:symbol val="none"/>
          </c:marker>
          <c:trendline>
            <c:trendlineType val="linear"/>
            <c:dispRSqr val="0"/>
            <c:dispEq val="1"/>
            <c:trendlineLbl>
              <c:numFmt formatCode="General" sourceLinked="0"/>
            </c:trendlineLbl>
          </c:trendline>
          <c:cat>
            <c:numRef>
              <c:f>(DIRD!$C$75,DIRD!$H$75,DIRD!$L$75,DIRD!$M$75,DIRD!$N$75,DIRD!$O$75,DIRD!$P$75,DIRD!$S$75,DIRD!$U$75,DIRD!$V$75,DIRD!$W$75,DIRD!$X$75)</c:f>
              <c:numCache>
                <c:formatCode>General</c:formatCode>
                <c:ptCount val="12"/>
                <c:pt idx="0">
                  <c:v>2000</c:v>
                </c:pt>
                <c:pt idx="1">
                  <c:v>2005</c:v>
                </c:pt>
                <c:pt idx="2">
                  <c:v>2009</c:v>
                </c:pt>
                <c:pt idx="3">
                  <c:v>2010</c:v>
                </c:pt>
                <c:pt idx="4">
                  <c:v>2011</c:v>
                </c:pt>
                <c:pt idx="5">
                  <c:v>2012</c:v>
                </c:pt>
                <c:pt idx="6">
                  <c:v>2013</c:v>
                </c:pt>
                <c:pt idx="7">
                  <c:v>2014</c:v>
                </c:pt>
                <c:pt idx="8">
                  <c:v>2015</c:v>
                </c:pt>
                <c:pt idx="9">
                  <c:v>2016</c:v>
                </c:pt>
                <c:pt idx="10">
                  <c:v>2017</c:v>
                </c:pt>
                <c:pt idx="11">
                  <c:v>2018</c:v>
                </c:pt>
              </c:numCache>
            </c:numRef>
          </c:cat>
          <c:val>
            <c:numRef>
              <c:f>(DIRD!$C$59,DIRD!$H$59,DIRD!$L$59,DIRD!$M$59,DIRD!$N$59,DIRD!$O$59,DIRD!$P$59,DIRD!$S$59,DIRD!$U$59,DIRD!$V$59,DIRD!$W$59,DIRD!$X$59)</c:f>
              <c:numCache>
                <c:formatCode>#,##0</c:formatCode>
                <c:ptCount val="12"/>
                <c:pt idx="0">
                  <c:v>1256400</c:v>
                </c:pt>
                <c:pt idx="1">
                  <c:v>1284300</c:v>
                </c:pt>
                <c:pt idx="2">
                  <c:v>1444600</c:v>
                </c:pt>
                <c:pt idx="3">
                  <c:v>1442765</c:v>
                </c:pt>
                <c:pt idx="4">
                  <c:v>1400400</c:v>
                </c:pt>
                <c:pt idx="5">
                  <c:v>1462700</c:v>
                </c:pt>
                <c:pt idx="6">
                  <c:v>1499600</c:v>
                </c:pt>
                <c:pt idx="7">
                  <c:v>1531279</c:v>
                </c:pt>
                <c:pt idx="8">
                  <c:v>1594294</c:v>
                </c:pt>
                <c:pt idx="9">
                  <c:v>1623500</c:v>
                </c:pt>
                <c:pt idx="10">
                  <c:v>1651000</c:v>
                </c:pt>
                <c:pt idx="11">
                  <c:v>1689000</c:v>
                </c:pt>
              </c:numCache>
            </c:numRef>
          </c:val>
          <c:smooth val="0"/>
          <c:extLst>
            <c:ext xmlns:c16="http://schemas.microsoft.com/office/drawing/2014/chart" uri="{C3380CC4-5D6E-409C-BE32-E72D297353CC}">
              <c16:uniqueId val="{00000001-F406-D04A-8518-4382258E7DB5}"/>
            </c:ext>
          </c:extLst>
        </c:ser>
        <c:ser>
          <c:idx val="1"/>
          <c:order val="1"/>
          <c:tx>
            <c:v>Nombre total d'étudiants</c:v>
          </c:tx>
          <c:marker>
            <c:symbol val="none"/>
          </c:marker>
          <c:trendline>
            <c:trendlineType val="linear"/>
            <c:dispRSqr val="0"/>
            <c:dispEq val="1"/>
            <c:trendlineLbl>
              <c:numFmt formatCode="General" sourceLinked="0"/>
            </c:trendlineLbl>
          </c:trendline>
          <c:cat>
            <c:numRef>
              <c:f>(DIRD!$C$75,DIRD!$H$75,DIRD!$L$75,DIRD!$M$75,DIRD!$N$75,DIRD!$O$75,DIRD!$P$75,DIRD!$S$75,DIRD!$U$75,DIRD!$V$75,DIRD!$W$75,DIRD!$X$75)</c:f>
              <c:numCache>
                <c:formatCode>General</c:formatCode>
                <c:ptCount val="12"/>
                <c:pt idx="0">
                  <c:v>2000</c:v>
                </c:pt>
                <c:pt idx="1">
                  <c:v>2005</c:v>
                </c:pt>
                <c:pt idx="2">
                  <c:v>2009</c:v>
                </c:pt>
                <c:pt idx="3">
                  <c:v>2010</c:v>
                </c:pt>
                <c:pt idx="4">
                  <c:v>2011</c:v>
                </c:pt>
                <c:pt idx="5">
                  <c:v>2012</c:v>
                </c:pt>
                <c:pt idx="6">
                  <c:v>2013</c:v>
                </c:pt>
                <c:pt idx="7">
                  <c:v>2014</c:v>
                </c:pt>
                <c:pt idx="8">
                  <c:v>2015</c:v>
                </c:pt>
                <c:pt idx="9">
                  <c:v>2016</c:v>
                </c:pt>
                <c:pt idx="10">
                  <c:v>2017</c:v>
                </c:pt>
                <c:pt idx="11">
                  <c:v>2018</c:v>
                </c:pt>
              </c:numCache>
            </c:numRef>
          </c:cat>
          <c:val>
            <c:numRef>
              <c:f>(DIRD!$C$68,DIRD!$H$68,DIRD!$L$68,DIRD!$M$68,DIRD!$N$68,DIRD!$O$68,DIRD!$P$68,DIRD!$S$68,DIRD!$U$68,DIRD!$V$68,DIRD!$W$68,DIRD!$X$68)</c:f>
              <c:numCache>
                <c:formatCode>#,##0</c:formatCode>
                <c:ptCount val="12"/>
                <c:pt idx="0">
                  <c:v>2160300</c:v>
                </c:pt>
                <c:pt idx="1">
                  <c:v>2283300</c:v>
                </c:pt>
                <c:pt idx="2">
                  <c:v>2316100</c:v>
                </c:pt>
                <c:pt idx="3">
                  <c:v>2319600</c:v>
                </c:pt>
                <c:pt idx="4">
                  <c:v>2347800</c:v>
                </c:pt>
                <c:pt idx="5">
                  <c:v>2380117.5318315402</c:v>
                </c:pt>
                <c:pt idx="6">
                  <c:v>2430100</c:v>
                </c:pt>
                <c:pt idx="7">
                  <c:v>2471200</c:v>
                </c:pt>
                <c:pt idx="8">
                  <c:v>2550800</c:v>
                </c:pt>
                <c:pt idx="9">
                  <c:v>2609700</c:v>
                </c:pt>
                <c:pt idx="10">
                  <c:v>2645400</c:v>
                </c:pt>
                <c:pt idx="11">
                  <c:v>2710000</c:v>
                </c:pt>
              </c:numCache>
            </c:numRef>
          </c:val>
          <c:smooth val="0"/>
          <c:extLst>
            <c:ext xmlns:c16="http://schemas.microsoft.com/office/drawing/2014/chart" uri="{C3380CC4-5D6E-409C-BE32-E72D297353CC}">
              <c16:uniqueId val="{00000003-F406-D04A-8518-4382258E7DB5}"/>
            </c:ext>
          </c:extLst>
        </c:ser>
        <c:dLbls>
          <c:showLegendKey val="0"/>
          <c:showVal val="0"/>
          <c:showCatName val="0"/>
          <c:showSerName val="0"/>
          <c:showPercent val="0"/>
          <c:showBubbleSize val="0"/>
        </c:dLbls>
        <c:smooth val="0"/>
        <c:axId val="1867763176"/>
        <c:axId val="1878220264"/>
      </c:lineChart>
      <c:catAx>
        <c:axId val="1867763176"/>
        <c:scaling>
          <c:orientation val="minMax"/>
        </c:scaling>
        <c:delete val="0"/>
        <c:axPos val="b"/>
        <c:numFmt formatCode="General" sourceLinked="1"/>
        <c:majorTickMark val="out"/>
        <c:minorTickMark val="none"/>
        <c:tickLblPos val="nextTo"/>
        <c:spPr>
          <a:ln w="3175">
            <a:solidFill>
              <a:srgbClr val="878787"/>
            </a:solidFill>
            <a:prstDash val="solid"/>
          </a:ln>
        </c:spPr>
        <c:crossAx val="1878220264"/>
        <c:crosses val="autoZero"/>
        <c:auto val="1"/>
        <c:lblAlgn val="ctr"/>
        <c:lblOffset val="100"/>
        <c:noMultiLvlLbl val="0"/>
      </c:catAx>
      <c:valAx>
        <c:axId val="1878220264"/>
        <c:scaling>
          <c:orientation val="minMax"/>
        </c:scaling>
        <c:delete val="0"/>
        <c:axPos val="l"/>
        <c:majorGridlines>
          <c:spPr>
            <a:ln w="3175">
              <a:solidFill>
                <a:srgbClr val="878787"/>
              </a:solidFill>
              <a:prstDash val="solid"/>
            </a:ln>
          </c:spPr>
        </c:majorGridlines>
        <c:numFmt formatCode="#,##0" sourceLinked="1"/>
        <c:majorTickMark val="out"/>
        <c:minorTickMark val="none"/>
        <c:tickLblPos val="nextTo"/>
        <c:spPr>
          <a:ln w="3175">
            <a:solidFill>
              <a:srgbClr val="878787"/>
            </a:solidFill>
            <a:prstDash val="solid"/>
          </a:ln>
        </c:spPr>
        <c:crossAx val="1867763176"/>
        <c:crosses val="autoZero"/>
        <c:crossBetween val="between"/>
      </c:valAx>
      <c:spPr>
        <a:solidFill>
          <a:srgbClr val="FFFFFF"/>
        </a:solidFill>
        <a:ln w="25400">
          <a:noFill/>
        </a:ln>
      </c:spPr>
    </c:plotArea>
    <c:legend>
      <c:legendPos val="b"/>
      <c:layout>
        <c:manualLayout>
          <c:xMode val="edge"/>
          <c:yMode val="edge"/>
          <c:x val="0.190202864813308"/>
          <c:y val="0.70974702566866699"/>
          <c:w val="0.70550397396124098"/>
          <c:h val="0.101364045780727"/>
        </c:manualLayout>
      </c:layout>
      <c:overlay val="0"/>
      <c:spPr>
        <a:noFill/>
        <a:ln w="25400">
          <a:noFill/>
        </a:ln>
      </c:spPr>
    </c:legend>
    <c:plotVisOnly val="1"/>
    <c:dispBlanksAs val="zero"/>
    <c:showDLblsOverMax val="0"/>
  </c:chart>
  <c:spPr>
    <a:solidFill>
      <a:srgbClr val="FFFFFF"/>
    </a:solidFill>
    <a:ln w="3175">
      <a:solidFill>
        <a:srgbClr val="878787"/>
      </a:solidFill>
      <a:prstDash val="solid"/>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fr-FR"/>
  <c:roundedCorners val="0"/>
  <mc:AlternateContent xmlns:mc="http://schemas.openxmlformats.org/markup-compatibility/2006">
    <mc:Choice xmlns:c14="http://schemas.microsoft.com/office/drawing/2007/8/2/chart" Requires="c14">
      <c14:style val="118"/>
    </mc:Choice>
    <mc:Fallback>
      <c:style val="18"/>
    </mc:Fallback>
  </mc:AlternateContent>
  <c:chart>
    <c:title>
      <c:overlay val="0"/>
    </c:title>
    <c:autoTitleDeleted val="0"/>
    <c:plotArea>
      <c:layout/>
      <c:barChart>
        <c:barDir val="col"/>
        <c:grouping val="clustered"/>
        <c:varyColors val="0"/>
        <c:ser>
          <c:idx val="0"/>
          <c:order val="0"/>
          <c:tx>
            <c:strRef>
              <c:f>'DIE ES'!$A$13</c:f>
              <c:strCache>
                <c:ptCount val="1"/>
                <c:pt idx="0">
                  <c:v>part de PIB</c:v>
                </c:pt>
              </c:strCache>
            </c:strRef>
          </c:tx>
          <c:spPr>
            <a:gradFill flip="none" rotWithShape="1">
              <a:gsLst>
                <a:gs pos="0">
                  <a:schemeClr val="accent1">
                    <a:lumMod val="40000"/>
                    <a:lumOff val="60000"/>
                  </a:schemeClr>
                </a:gs>
                <a:gs pos="100000">
                  <a:schemeClr val="accent1"/>
                </a:gs>
              </a:gsLst>
              <a:lin ang="16200000" scaled="0"/>
              <a:tileRect/>
            </a:gradFill>
            <a:effectLst>
              <a:outerShdw blurRad="40005" dist="190500" dir="8280000" sx="200000" sy="200000" algn="tl" rotWithShape="0">
                <a:schemeClr val="accent1">
                  <a:lumMod val="50000"/>
                  <a:alpha val="35000"/>
                </a:schemeClr>
              </a:outerShdw>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E63-3B45-B720-EFE3FF42A6A5}"/>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E63-3B45-B720-EFE3FF42A6A5}"/>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E63-3B45-B720-EFE3FF42A6A5}"/>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E63-3B45-B720-EFE3FF42A6A5}"/>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E63-3B45-B720-EFE3FF42A6A5}"/>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E63-3B45-B720-EFE3FF42A6A5}"/>
                </c:ext>
              </c:extLst>
            </c:dLbl>
            <c:dLbl>
              <c:idx val="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E63-3B45-B720-EFE3FF42A6A5}"/>
                </c:ext>
              </c:extLst>
            </c:dLbl>
            <c:dLbl>
              <c:idx val="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E63-3B45-B720-EFE3FF42A6A5}"/>
                </c:ext>
              </c:extLst>
            </c:dLbl>
            <c:dLbl>
              <c:idx val="8"/>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E63-3B45-B720-EFE3FF42A6A5}"/>
                </c:ext>
              </c:extLst>
            </c:dLbl>
            <c:dLbl>
              <c:idx val="9"/>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E63-3B45-B720-EFE3FF42A6A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'DIE ES'!$B$2:$M$2</c:f>
              <c:numCache>
                <c:formatCode>General</c:formatCod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numCache>
            </c:numRef>
          </c:cat>
          <c:val>
            <c:numRef>
              <c:f>'DIE ES'!$B$13:$M$13</c:f>
              <c:numCache>
                <c:formatCode>0.00%</c:formatCode>
                <c:ptCount val="12"/>
                <c:pt idx="0">
                  <c:v>1.23413370744078E-2</c:v>
                </c:pt>
                <c:pt idx="1">
                  <c:v>1.23348923266691E-2</c:v>
                </c:pt>
                <c:pt idx="2">
                  <c:v>1.2671359855696999E-2</c:v>
                </c:pt>
                <c:pt idx="3">
                  <c:v>1.37654976792161E-2</c:v>
                </c:pt>
                <c:pt idx="4">
                  <c:v>1.37306479859895E-2</c:v>
                </c:pt>
                <c:pt idx="5">
                  <c:v>1.35876268634973E-2</c:v>
                </c:pt>
                <c:pt idx="6">
                  <c:v>1.34828214097465E-2</c:v>
                </c:pt>
                <c:pt idx="7">
                  <c:v>1.3765898138524E-2</c:v>
                </c:pt>
                <c:pt idx="8">
                  <c:v>1.3977302569874299E-2</c:v>
                </c:pt>
                <c:pt idx="9">
                  <c:v>1.3912214005565899E-2</c:v>
                </c:pt>
                <c:pt idx="10">
                  <c:v>1.38950894843076E-2</c:v>
                </c:pt>
                <c:pt idx="11">
                  <c:v>1.41135745857875E-2</c:v>
                </c:pt>
              </c:numCache>
            </c:numRef>
          </c:val>
          <c:extLst>
            <c:ext xmlns:c16="http://schemas.microsoft.com/office/drawing/2014/chart" uri="{C3380CC4-5D6E-409C-BE32-E72D297353CC}">
              <c16:uniqueId val="{0000000A-2E63-3B45-B720-EFE3FF42A6A5}"/>
            </c:ext>
          </c:extLst>
        </c:ser>
        <c:dLbls>
          <c:showLegendKey val="0"/>
          <c:showVal val="0"/>
          <c:showCatName val="0"/>
          <c:showSerName val="0"/>
          <c:showPercent val="0"/>
          <c:showBubbleSize val="0"/>
        </c:dLbls>
        <c:gapWidth val="150"/>
        <c:axId val="1867754680"/>
        <c:axId val="1878432088"/>
      </c:barChart>
      <c:catAx>
        <c:axId val="1867754680"/>
        <c:scaling>
          <c:orientation val="minMax"/>
        </c:scaling>
        <c:delete val="0"/>
        <c:axPos val="b"/>
        <c:numFmt formatCode="General" sourceLinked="1"/>
        <c:majorTickMark val="out"/>
        <c:minorTickMark val="none"/>
        <c:tickLblPos val="nextTo"/>
        <c:crossAx val="1878432088"/>
        <c:crosses val="autoZero"/>
        <c:auto val="1"/>
        <c:lblAlgn val="ctr"/>
        <c:lblOffset val="100"/>
        <c:noMultiLvlLbl val="0"/>
      </c:catAx>
      <c:valAx>
        <c:axId val="1878432088"/>
        <c:scaling>
          <c:orientation val="minMax"/>
        </c:scaling>
        <c:delete val="0"/>
        <c:axPos val="l"/>
        <c:majorGridlines/>
        <c:numFmt formatCode="0.00%" sourceLinked="1"/>
        <c:majorTickMark val="out"/>
        <c:minorTickMark val="none"/>
        <c:tickLblPos val="nextTo"/>
        <c:crossAx val="1867754680"/>
        <c:crosses val="autoZero"/>
        <c:crossBetween val="between"/>
      </c:valAx>
    </c:plotArea>
    <c:plotVisOnly val="1"/>
    <c:dispBlanksAs val="gap"/>
    <c:showDLblsOverMax val="0"/>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7-05-06T09:44:29.395" idx="4">
    <p:pos x="-468" y="-313"/>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7-05-06T09:44:29.395" idx="6">
    <p:pos x="-468" y="-313"/>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B7CF2C8-D8CF-074D-8A18-E30424CC9FCB}" type="datetime1">
              <a:rPr lang="fr-FR" smtClean="0"/>
              <a:pPr/>
              <a:t>26/08/2019</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147C43-234A-194C-916F-0C0B16DD9FEC}" type="slidenum">
              <a:rPr lang="fr-FR" smtClean="0"/>
              <a:pPr/>
              <a:t>‹N°›</a:t>
            </a:fld>
            <a:endParaRPr lang="fr-FR" dirty="0"/>
          </a:p>
        </p:txBody>
      </p:sp>
    </p:spTree>
    <p:extLst>
      <p:ext uri="{BB962C8B-B14F-4D97-AF65-F5344CB8AC3E}">
        <p14:creationId xmlns:p14="http://schemas.microsoft.com/office/powerpoint/2010/main" val="28974389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58C642-849C-EE4D-9B6D-4C7FA98160C1}" type="datetime1">
              <a:rPr lang="fr-FR" smtClean="0"/>
              <a:pPr/>
              <a:t>26/08/2019</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53922E-F544-1F41-91B1-A37EAF7973FE}" type="slidenum">
              <a:rPr lang="fr-FR" smtClean="0"/>
              <a:pPr/>
              <a:t>‹N°›</a:t>
            </a:fld>
            <a:endParaRPr lang="fr-FR" dirty="0"/>
          </a:p>
        </p:txBody>
      </p:sp>
    </p:spTree>
    <p:extLst>
      <p:ext uri="{BB962C8B-B14F-4D97-AF65-F5344CB8AC3E}">
        <p14:creationId xmlns:p14="http://schemas.microsoft.com/office/powerpoint/2010/main" val="50796553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1" kern="1200" dirty="0">
                <a:solidFill>
                  <a:schemeClr val="tx1"/>
                </a:solidFill>
                <a:effectLst/>
                <a:latin typeface="+mn-lt"/>
                <a:ea typeface="+mn-ea"/>
                <a:cs typeface="+mn-cs"/>
              </a:rPr>
              <a:t>Université, société et coopération</a:t>
            </a:r>
            <a:endParaRPr lang="fr-FR" sz="1200"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Tunis, 26 août</a:t>
            </a:r>
            <a:endParaRPr lang="fr-FR" sz="1200"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25 min</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Etat des lieux de l’ESR et des libertés académiques</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Merci Hussein pour ton intervention très claire et bonjour à tous les collègues ici présents.</a:t>
            </a:r>
          </a:p>
          <a:p>
            <a:r>
              <a:rPr lang="fr-FR" sz="1200" kern="1200" dirty="0">
                <a:solidFill>
                  <a:schemeClr val="tx1"/>
                </a:solidFill>
                <a:effectLst/>
                <a:latin typeface="+mn-lt"/>
                <a:ea typeface="+mn-ea"/>
                <a:cs typeface="+mn-cs"/>
              </a:rPr>
              <a:t>Avant de commencer, j’aimerais te remercier et remercier toute l’équipe de la FGERS pour la qualité et la chaleur de votre accueil et dire à quel point je suis heureuse d’être présente pour introduire ce colloque. Tous nos remerciements également à l'Institut Français de Tunis pour son soutien logistique.</a:t>
            </a:r>
          </a:p>
          <a:p>
            <a:r>
              <a:rPr lang="fr-FR" sz="1200" kern="1200" dirty="0">
                <a:solidFill>
                  <a:schemeClr val="tx1"/>
                </a:solidFill>
                <a:effectLst/>
                <a:latin typeface="+mn-lt"/>
                <a:ea typeface="+mn-ea"/>
                <a:cs typeface="+mn-cs"/>
              </a:rPr>
              <a:t>Venir à Tunis, C’est une façon d’inaugurer mon mandat de secrétaire générale sur les questions internationales puisque j’ai été élue en juin dernier lors de notre congrès d’orientation, congrès auquel Hussein </a:t>
            </a:r>
            <a:r>
              <a:rPr lang="fr-FR" sz="1200" kern="1200" dirty="0" err="1">
                <a:solidFill>
                  <a:schemeClr val="tx1"/>
                </a:solidFill>
                <a:effectLst/>
                <a:latin typeface="+mn-lt"/>
                <a:ea typeface="+mn-ea"/>
                <a:cs typeface="+mn-cs"/>
              </a:rPr>
              <a:t>Boujarra</a:t>
            </a:r>
            <a:r>
              <a:rPr lang="fr-FR" sz="1200" kern="1200" dirty="0">
                <a:solidFill>
                  <a:schemeClr val="tx1"/>
                </a:solidFill>
                <a:effectLst/>
                <a:latin typeface="+mn-lt"/>
                <a:ea typeface="+mn-ea"/>
                <a:cs typeface="+mn-cs"/>
              </a:rPr>
              <a:t> et Medhi nous avaient fait l’honneur d’être présents.</a:t>
            </a:r>
          </a:p>
          <a:p>
            <a:r>
              <a:rPr lang="fr-FR" sz="1200" kern="1200" dirty="0">
                <a:solidFill>
                  <a:schemeClr val="tx1"/>
                </a:solidFill>
                <a:effectLst/>
                <a:latin typeface="+mn-lt"/>
                <a:ea typeface="+mn-ea"/>
                <a:cs typeface="+mn-cs"/>
              </a:rPr>
              <a:t>Je vous prie d’excuser mon absence dans les workshops cet après-midi car je dois être à Paris dès ce soir pour animer une réunion demain matin.</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Ce colloque n’est pas un hasard. Il est le fruit d’un travail commun réalisé avec votre fédération durant toute l’année 2019 et s’inscrit dans des relations anciennes et denses, tissées entre la FGERS et le SNESUP, non seulement en bilatérale mais également de manière plus régulières à l’occasion de l’Internationale de l’Education.</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Nous pouvons rappeler que nous avons une plateforme commune autour de quelques points qu’on peut résumer en 4 grandes problématiques et qui seront détaillées au cours de la journée :</a:t>
            </a:r>
          </a:p>
          <a:p>
            <a:pPr lvl="0"/>
            <a:r>
              <a:rPr lang="fr-FR" sz="1200" kern="1200" dirty="0">
                <a:solidFill>
                  <a:schemeClr val="tx1"/>
                </a:solidFill>
                <a:effectLst/>
                <a:latin typeface="+mn-lt"/>
                <a:ea typeface="+mn-ea"/>
                <a:cs typeface="+mn-cs"/>
              </a:rPr>
              <a:t>La défense des libertés académiques qui sont de plus en plus attaquées plus ou moins frontalement</a:t>
            </a:r>
          </a:p>
          <a:p>
            <a:pPr lvl="0"/>
            <a:r>
              <a:rPr lang="fr-FR" sz="1200" kern="1200" dirty="0">
                <a:solidFill>
                  <a:schemeClr val="tx1"/>
                </a:solidFill>
                <a:effectLst/>
                <a:latin typeface="+mn-lt"/>
                <a:ea typeface="+mn-ea"/>
                <a:cs typeface="+mn-cs"/>
              </a:rPr>
              <a:t>La résistance face à une marchandisation accrue de l’ESR : une part de plus en plus grande aux partenariats avec le privé</a:t>
            </a:r>
          </a:p>
          <a:p>
            <a:pPr lvl="0"/>
            <a:r>
              <a:rPr lang="fr-FR" sz="1200" kern="1200" dirty="0">
                <a:solidFill>
                  <a:schemeClr val="tx1"/>
                </a:solidFill>
                <a:effectLst/>
                <a:latin typeface="+mn-lt"/>
                <a:ea typeface="+mn-ea"/>
                <a:cs typeface="+mn-cs"/>
              </a:rPr>
              <a:t>La lutte contre la précarité dans un contexte de destruction de la fonction publique</a:t>
            </a:r>
          </a:p>
          <a:p>
            <a:pPr lvl="0"/>
            <a:r>
              <a:rPr lang="fr-FR" sz="1200" kern="1200" dirty="0">
                <a:solidFill>
                  <a:schemeClr val="tx1"/>
                </a:solidFill>
                <a:effectLst/>
                <a:latin typeface="+mn-lt"/>
                <a:ea typeface="+mn-ea"/>
                <a:cs typeface="+mn-cs"/>
              </a:rPr>
              <a:t>Le développement des relations entre les sciences et la société pour éclairer les enjeux actuels et augmenter le niveau de formation et d’éducation des populations</a:t>
            </a:r>
          </a:p>
          <a:p>
            <a:r>
              <a:rPr lang="fr-FR" sz="1200" kern="1200" dirty="0">
                <a:solidFill>
                  <a:schemeClr val="tx1"/>
                </a:solidFill>
                <a:effectLst/>
                <a:latin typeface="+mn-lt"/>
                <a:ea typeface="+mn-ea"/>
                <a:cs typeface="+mn-cs"/>
              </a:rPr>
              <a:t>Le colloque s’inscrit dans cet axe : « université, société et coopération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Enfin, au fédéral, la fédération syndicale unitaire, la FSU, notre fédération me semble partager une même conception du syndicalisme avec l’UGTT à la fois corporatif et de transformation sociale, c’est à dire engagé dans les évolutions et actrice des transformations de la société.</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Remerciements de l’Institut Français de Tunis pour son soutien logistique.</a:t>
            </a:r>
          </a:p>
          <a:p>
            <a:r>
              <a:rPr lang="fr-FR" sz="1200" kern="1200" dirty="0">
                <a:solidFill>
                  <a:schemeClr val="tx1"/>
                </a:solidFill>
                <a:effectLst/>
                <a:latin typeface="+mn-lt"/>
                <a:ea typeface="+mn-ea"/>
                <a:cs typeface="+mn-cs"/>
              </a:rPr>
              <a:t>La maison de Tunisie à la cité internationale de Paris qui nous a accueilli lors de la 2</a:t>
            </a:r>
            <a:r>
              <a:rPr lang="fr-FR" sz="1200" kern="1200" baseline="30000" dirty="0">
                <a:solidFill>
                  <a:schemeClr val="tx1"/>
                </a:solidFill>
                <a:effectLst/>
                <a:latin typeface="+mn-lt"/>
                <a:ea typeface="+mn-ea"/>
                <a:cs typeface="+mn-cs"/>
              </a:rPr>
              <a:t>ème</a:t>
            </a:r>
            <a:r>
              <a:rPr lang="fr-FR" sz="1200" kern="1200" dirty="0">
                <a:solidFill>
                  <a:schemeClr val="tx1"/>
                </a:solidFill>
                <a:effectLst/>
                <a:latin typeface="+mn-lt"/>
                <a:ea typeface="+mn-ea"/>
                <a:cs typeface="+mn-cs"/>
              </a:rPr>
              <a:t> rencontre.</a:t>
            </a:r>
          </a:p>
          <a:p>
            <a:endParaRPr lang="fr-FR" dirty="0"/>
          </a:p>
        </p:txBody>
      </p:sp>
      <p:sp>
        <p:nvSpPr>
          <p:cNvPr id="4" name="Espace réservé du numéro de diapositive 3"/>
          <p:cNvSpPr>
            <a:spLocks noGrp="1"/>
          </p:cNvSpPr>
          <p:nvPr>
            <p:ph type="sldNum" sz="quarter" idx="10"/>
          </p:nvPr>
        </p:nvSpPr>
        <p:spPr/>
        <p:txBody>
          <a:bodyPr/>
          <a:lstStyle/>
          <a:p>
            <a:fld id="{4E53922E-F544-1F41-91B1-A37EAF7973FE}" type="slidenum">
              <a:rPr lang="fr-FR" smtClean="0"/>
              <a:pPr/>
              <a:t>1</a:t>
            </a:fld>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56200 EPST : 24000 chercheurs (30% d’ANT et 38%de femmes, 10000 CR et 7000 DR) et 32200 ITA des EPST</a:t>
            </a:r>
          </a:p>
          <a:p>
            <a:endParaRPr lang="fr-FR" dirty="0"/>
          </a:p>
          <a:p>
            <a:r>
              <a:rPr lang="fr-FR" dirty="0"/>
              <a:t>Relevons une</a:t>
            </a:r>
            <a:r>
              <a:rPr lang="fr-FR" baseline="0" dirty="0"/>
              <a:t> </a:t>
            </a:r>
            <a:r>
              <a:rPr lang="fr-FR" baseline="0" dirty="0" err="1"/>
              <a:t>sous-représentation</a:t>
            </a:r>
            <a:r>
              <a:rPr lang="fr-FR" baseline="0" dirty="0"/>
              <a:t> des femmes : si en cycle  primaire 3 professeurs des écoles sur 4 sont des </a:t>
            </a:r>
            <a:r>
              <a:rPr lang="fr-FR" baseline="0" dirty="0" err="1"/>
              <a:t>professeurEs</a:t>
            </a:r>
            <a:r>
              <a:rPr lang="fr-FR" baseline="0" dirty="0"/>
              <a:t>, seules 1 </a:t>
            </a:r>
            <a:r>
              <a:rPr lang="fr-FR" baseline="0" dirty="0" err="1"/>
              <a:t>professeurEs</a:t>
            </a:r>
            <a:r>
              <a:rPr lang="fr-FR" baseline="0" dirty="0"/>
              <a:t> d’université sur 4 est une femme</a:t>
            </a:r>
          </a:p>
          <a:p>
            <a:r>
              <a:rPr lang="fr-FR" dirty="0"/>
              <a:t>La</a:t>
            </a:r>
            <a:r>
              <a:rPr lang="fr-FR" baseline="0" dirty="0"/>
              <a:t> précarité y est également très développée puisque 30% des enseignants et 40% des personnels sont des précaires en CDD ce qui en fait avec 35% le plus haut taux de contractuel de toute la fonction publique d’État.</a:t>
            </a:r>
            <a:endParaRPr lang="fr-FR" dirty="0"/>
          </a:p>
        </p:txBody>
      </p:sp>
      <p:sp>
        <p:nvSpPr>
          <p:cNvPr id="4" name="Espace réservé du numéro de diapositive 3"/>
          <p:cNvSpPr>
            <a:spLocks noGrp="1"/>
          </p:cNvSpPr>
          <p:nvPr>
            <p:ph type="sldNum" sz="quarter" idx="10"/>
          </p:nvPr>
        </p:nvSpPr>
        <p:spPr/>
        <p:txBody>
          <a:bodyPr/>
          <a:lstStyle/>
          <a:p>
            <a:fld id="{4E53922E-F544-1F41-91B1-A37EAF7973FE}" type="slidenum">
              <a:rPr lang="fr-FR" smtClean="0"/>
              <a:pPr/>
              <a:t>2</a:t>
            </a:fld>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Si ne nombre d’étudiants va augmenter cela a</a:t>
            </a:r>
            <a:r>
              <a:rPr lang="fr-FR" baseline="0" dirty="0"/>
              <a:t> déjà débuté depuis une quinzaine d’années.</a:t>
            </a:r>
          </a:p>
          <a:p>
            <a:r>
              <a:rPr lang="fr-FR" baseline="0" dirty="0"/>
              <a:t>Ainsi depuis 2009 (7ans) nous avons formé 230000 étudiants de plus soit une croissance de 10% (+5% à l’université et + 20% en lycée et école</a:t>
            </a:r>
          </a:p>
          <a:p>
            <a:r>
              <a:rPr lang="fr-FR" baseline="0" dirty="0"/>
              <a:t>Sur cette même période le nombre de poste de maître de conférences et de professeurs d’université ouvert au recrutement à chuter de 39% de 3613 en 2010 pour atteindre le plus bas en 2017 de 2204. Sur cette même période et malgré la communication gouvernementale (+5000 postes), nous avons perdu 7150 titulaires et vu le nombre de contractuel progresser de 13600 agents.</a:t>
            </a:r>
          </a:p>
          <a:p>
            <a:r>
              <a:rPr lang="fr-FR" baseline="0" dirty="0"/>
              <a:t>L’explication en est très simple : là où un titulaire coûte entre 60000 et 70000€, un contractuel ou un vacataire va n’être rémunéré que 25000 à 40000€ soit 2 à 3 fois moins.</a:t>
            </a:r>
          </a:p>
          <a:p>
            <a:endParaRPr lang="fr-FR" dirty="0"/>
          </a:p>
        </p:txBody>
      </p:sp>
      <p:sp>
        <p:nvSpPr>
          <p:cNvPr id="4" name="Espace réservé du numéro de diapositive 3"/>
          <p:cNvSpPr>
            <a:spLocks noGrp="1"/>
          </p:cNvSpPr>
          <p:nvPr>
            <p:ph type="sldNum" sz="quarter" idx="10"/>
          </p:nvPr>
        </p:nvSpPr>
        <p:spPr/>
        <p:txBody>
          <a:bodyPr/>
          <a:lstStyle/>
          <a:p>
            <a:fld id="{4E53922E-F544-1F41-91B1-A37EAF7973FE}" type="slidenum">
              <a:rPr lang="fr-FR" smtClean="0"/>
              <a:pPr/>
              <a:t>3</a:t>
            </a:fld>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dirty="0"/>
              <a:t>Bienvenue en France : 3 axes </a:t>
            </a:r>
          </a:p>
          <a:p>
            <a:pPr lvl="0"/>
            <a:r>
              <a:rPr lang="fr-FR" dirty="0"/>
              <a:t>- amélioration accueil</a:t>
            </a:r>
          </a:p>
          <a:p>
            <a:pPr lvl="0"/>
            <a:r>
              <a:rPr lang="fr-FR" dirty="0"/>
              <a:t>- frais différenciés : augmenter les frais pour ceux qui peuvent</a:t>
            </a:r>
          </a:p>
          <a:p>
            <a:pPr lvl="0"/>
            <a:r>
              <a:rPr lang="fr-FR" dirty="0"/>
              <a:t>- </a:t>
            </a:r>
            <a:r>
              <a:rPr lang="fr-FR" dirty="0" err="1"/>
              <a:t>dévlpt</a:t>
            </a:r>
            <a:r>
              <a:rPr lang="fr-FR" dirty="0"/>
              <a:t> de l’ESR français à l’étranger via du marketing</a:t>
            </a:r>
          </a:p>
          <a:p>
            <a:endParaRPr lang="fr-FR" dirty="0"/>
          </a:p>
        </p:txBody>
      </p:sp>
      <p:sp>
        <p:nvSpPr>
          <p:cNvPr id="4" name="Espace réservé du numéro de diapositive 3"/>
          <p:cNvSpPr>
            <a:spLocks noGrp="1"/>
          </p:cNvSpPr>
          <p:nvPr>
            <p:ph type="sldNum" sz="quarter" idx="10"/>
          </p:nvPr>
        </p:nvSpPr>
        <p:spPr/>
        <p:txBody>
          <a:bodyPr/>
          <a:lstStyle/>
          <a:p>
            <a:fld id="{4E53922E-F544-1F41-91B1-A37EAF7973FE}" type="slidenum">
              <a:rPr lang="fr-FR" smtClean="0"/>
              <a:pPr/>
              <a:t>4</a:t>
            </a:fld>
            <a:endParaRPr lang="fr-FR" dirty="0"/>
          </a:p>
        </p:txBody>
      </p:sp>
    </p:spTree>
    <p:extLst>
      <p:ext uri="{BB962C8B-B14F-4D97-AF65-F5344CB8AC3E}">
        <p14:creationId xmlns:p14="http://schemas.microsoft.com/office/powerpoint/2010/main" val="153724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C’est ce que l’on constate en regardant la dépense intérieur</a:t>
            </a:r>
            <a:r>
              <a:rPr lang="fr-FR" baseline="0" dirty="0"/>
              <a:t> d’éducation pour l’ES qui stagne depuis 2009.</a:t>
            </a:r>
          </a:p>
          <a:p>
            <a:r>
              <a:rPr lang="fr-FR" baseline="0" dirty="0"/>
              <a:t>La croissance du nombre d’étudiants a ainsi imposer une baisse du financement moyen par étudiant entre 2014 et 2015 et cela particulièrement à l’université qui avec 111680*/étudiant est l’opérateur le plus mal financé alors même que c’est celui a qui ont demande la plus importante mission : élevé la qualification du plus grand nombre en accueillant tous les bacheliers !</a:t>
            </a:r>
          </a:p>
          <a:p>
            <a:endParaRPr lang="fr-FR" dirty="0"/>
          </a:p>
        </p:txBody>
      </p:sp>
      <p:sp>
        <p:nvSpPr>
          <p:cNvPr id="4" name="Espace réservé du numéro de diapositive 3"/>
          <p:cNvSpPr>
            <a:spLocks noGrp="1"/>
          </p:cNvSpPr>
          <p:nvPr>
            <p:ph type="sldNum" sz="quarter" idx="10"/>
          </p:nvPr>
        </p:nvSpPr>
        <p:spPr/>
        <p:txBody>
          <a:bodyPr/>
          <a:lstStyle/>
          <a:p>
            <a:fld id="{4E53922E-F544-1F41-91B1-A37EAF7973FE}" type="slidenum">
              <a:rPr lang="fr-FR" smtClean="0"/>
              <a:pPr/>
              <a:t>5</a:t>
            </a:fld>
            <a:endParaRPr 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S’ajoutent aujourd’hui deux réformes</a:t>
            </a:r>
            <a:r>
              <a:rPr lang="fr-FR" baseline="0" dirty="0"/>
              <a:t> particulièrement nocives </a:t>
            </a:r>
            <a:r>
              <a:rPr lang="fr-FR" b="1" baseline="0" dirty="0"/>
              <a:t>: la loi de transformation de la fonction publique et la réforme des retraites.</a:t>
            </a:r>
          </a:p>
          <a:p>
            <a:r>
              <a:rPr lang="fr-FR" baseline="0" dirty="0"/>
              <a:t>La 1</a:t>
            </a:r>
            <a:r>
              <a:rPr lang="fr-FR" baseline="30000" dirty="0"/>
              <a:t>ère</a:t>
            </a:r>
            <a:r>
              <a:rPr lang="fr-FR" baseline="0" dirty="0"/>
              <a:t> facilitera et légitimera le recrutement de contractuels (contrats de chantiers), remet en cause la juridiction d’appel qui était jusqu’alors présidée par un universitaire (jugement par les pairs) et qui le sera désormais par un conseiller d’état</a:t>
            </a:r>
          </a:p>
          <a:p>
            <a:r>
              <a:rPr lang="fr-FR" baseline="0" dirty="0"/>
              <a:t>La seconde, sans entrer dans le détail, entraînera une baisse considérable du pouvoir d’achat des EC retraités.</a:t>
            </a:r>
          </a:p>
          <a:p>
            <a:endParaRPr lang="fr-FR" baseline="0" dirty="0"/>
          </a:p>
          <a:p>
            <a:endParaRPr lang="fr-FR" dirty="0"/>
          </a:p>
        </p:txBody>
      </p:sp>
      <p:sp>
        <p:nvSpPr>
          <p:cNvPr id="4" name="Espace réservé du numéro de diapositive 3"/>
          <p:cNvSpPr>
            <a:spLocks noGrp="1"/>
          </p:cNvSpPr>
          <p:nvPr>
            <p:ph type="sldNum" sz="quarter" idx="10"/>
          </p:nvPr>
        </p:nvSpPr>
        <p:spPr/>
        <p:txBody>
          <a:bodyPr/>
          <a:lstStyle/>
          <a:p>
            <a:fld id="{4E53922E-F544-1F41-91B1-A37EAF7973FE}" type="slidenum">
              <a:rPr lang="fr-FR" smtClean="0"/>
              <a:pPr/>
              <a:t>6</a:t>
            </a:fld>
            <a:endParaRPr lang="fr-F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Globalement</a:t>
            </a:r>
            <a:r>
              <a:rPr lang="fr-FR" baseline="0" dirty="0"/>
              <a:t> depuis 10 ans(2009) il s’agit de </a:t>
            </a:r>
            <a:r>
              <a:rPr lang="fr-FR" dirty="0"/>
              <a:t>diminuer la dépense</a:t>
            </a:r>
            <a:r>
              <a:rPr lang="fr-FR" baseline="0" dirty="0"/>
              <a:t> publique tut en revendiquant une plus grande visibilité internationale… et les gouvernement successifs ont décidé de ne plus augmenter le budget de l’ESR (sanctuarisation du budget) =&gt; transfert du financement vers les collectivités locales (Régions et métropole) et une volonté de la transférer vers les acteurs économiques du secteur privé et les ménages (sans succès jusqu’à ce jour / + frais d’inscription, ni / </a:t>
            </a:r>
            <a:r>
              <a:rPr lang="fr-FR" baseline="0" dirty="0" err="1"/>
              <a:t>fiannecment</a:t>
            </a:r>
            <a:r>
              <a:rPr lang="fr-FR" baseline="0" dirty="0"/>
              <a:t> du privé) mais avec une réelle inflexion de la recherche et des formations vers les besoins des acteurs économiques du secteur privé.</a:t>
            </a:r>
          </a:p>
          <a:p>
            <a:r>
              <a:rPr lang="fr-FR" baseline="0" dirty="0"/>
              <a:t>Pour cela : 3 stratégies : + d’autonomie pour les établissements, une promotion des politiques dites d’excellence, des regroupements </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4E53922E-F544-1F41-91B1-A37EAF7973FE}" type="slidenum">
              <a:rPr lang="fr-FR" smtClean="0"/>
              <a:pPr/>
              <a:t>7</a:t>
            </a:fld>
            <a:endParaRPr lang="fr-F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À des échelles qui dépassent 400km et 4h</a:t>
            </a:r>
            <a:r>
              <a:rPr lang="fr-FR" baseline="0" dirty="0"/>
              <a:t> de transports</a:t>
            </a:r>
            <a:endParaRPr lang="fr-FR" dirty="0"/>
          </a:p>
        </p:txBody>
      </p:sp>
      <p:sp>
        <p:nvSpPr>
          <p:cNvPr id="4" name="Espace réservé du numéro de diapositive 3"/>
          <p:cNvSpPr>
            <a:spLocks noGrp="1"/>
          </p:cNvSpPr>
          <p:nvPr>
            <p:ph type="sldNum" sz="quarter" idx="10"/>
          </p:nvPr>
        </p:nvSpPr>
        <p:spPr/>
        <p:txBody>
          <a:bodyPr/>
          <a:lstStyle/>
          <a:p>
            <a:fld id="{4E53922E-F544-1F41-91B1-A37EAF7973FE}" type="slidenum">
              <a:rPr lang="fr-FR" smtClean="0"/>
              <a:pPr/>
              <a:t>8</a:t>
            </a:fld>
            <a:endParaRPr lang="fr-F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Gratuité d’accès aux études</a:t>
            </a:r>
          </a:p>
          <a:p>
            <a:r>
              <a:rPr lang="fr-FR" dirty="0"/>
              <a:t>66660 précaires</a:t>
            </a:r>
          </a:p>
          <a:p>
            <a:r>
              <a:rPr lang="fr-FR" sz="1200" dirty="0"/>
              <a:t>Des revendications légitimes pour atteindre les objectifs de la Stratégie nationale pour l’enseignement supérieur</a:t>
            </a:r>
            <a:endParaRPr lang="fr-FR" dirty="0"/>
          </a:p>
        </p:txBody>
      </p:sp>
      <p:sp>
        <p:nvSpPr>
          <p:cNvPr id="4" name="Espace réservé du numéro de diapositive 3"/>
          <p:cNvSpPr>
            <a:spLocks noGrp="1"/>
          </p:cNvSpPr>
          <p:nvPr>
            <p:ph type="sldNum" sz="quarter" idx="10"/>
          </p:nvPr>
        </p:nvSpPr>
        <p:spPr/>
        <p:txBody>
          <a:bodyPr/>
          <a:lstStyle/>
          <a:p>
            <a:fld id="{4E53922E-F544-1F41-91B1-A37EAF7973FE}" type="slidenum">
              <a:rPr lang="fr-FR" smtClean="0"/>
              <a:pPr/>
              <a:t>9</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6" name="Espace réservé du numéro de diapositive 5"/>
          <p:cNvSpPr>
            <a:spLocks noGrp="1"/>
          </p:cNvSpPr>
          <p:nvPr>
            <p:ph type="sldNum" sz="quarter" idx="12"/>
          </p:nvPr>
        </p:nvSpPr>
        <p:spPr/>
        <p:txBody>
          <a:bodyPr/>
          <a:lstStyle/>
          <a:p>
            <a:fld id="{B7726BB1-BEC8-5848-A8CE-38A28714AB50}" type="slidenum">
              <a:rPr lang="fr-FR" smtClean="0"/>
              <a:pPr/>
              <a:t>‹N°›</a:t>
            </a:fld>
            <a:endParaRPr lang="fr-FR" dirty="0"/>
          </a:p>
        </p:txBody>
      </p:sp>
      <p:sp>
        <p:nvSpPr>
          <p:cNvPr id="5" name="ZoneTexte 4"/>
          <p:cNvSpPr txBox="1"/>
          <p:nvPr userDrawn="1"/>
        </p:nvSpPr>
        <p:spPr>
          <a:xfrm>
            <a:off x="870612" y="6450472"/>
            <a:ext cx="6901787" cy="369332"/>
          </a:xfrm>
          <a:prstGeom prst="rect">
            <a:avLst/>
          </a:prstGeom>
          <a:noFill/>
          <a:effectLst>
            <a:outerShdw blurRad="50800" dist="38100" dir="2700000">
              <a:srgbClr val="000000"/>
            </a:outerShdw>
          </a:effectLst>
        </p:spPr>
        <p:txBody>
          <a:bodyPr wrap="square" rtlCol="0">
            <a:spAutoFit/>
          </a:bodyPr>
          <a:lstStyle/>
          <a:p>
            <a:r>
              <a:rPr lang="fr-FR" sz="1800" i="1" dirty="0">
                <a:solidFill>
                  <a:schemeClr val="bg1"/>
                </a:solidFill>
              </a:rPr>
              <a:t>85</a:t>
            </a:r>
            <a:r>
              <a:rPr lang="fr-FR" sz="1800" i="1" baseline="30000" dirty="0">
                <a:solidFill>
                  <a:schemeClr val="bg1"/>
                </a:solidFill>
              </a:rPr>
              <a:t>E</a:t>
            </a:r>
            <a:r>
              <a:rPr lang="fr-FR" sz="1800" i="1" baseline="0" dirty="0">
                <a:solidFill>
                  <a:schemeClr val="bg1"/>
                </a:solidFill>
              </a:rPr>
              <a:t> CONGRÈS DE L’ASSOCIATION FRANCOPHONE POUR LE SAVOIR</a:t>
            </a:r>
            <a:endParaRPr lang="fr-FR" sz="1800" i="1"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3999" cy="731807"/>
          </a:xfrm>
        </p:spPr>
        <p:txBody>
          <a:bodyPr/>
          <a:lstStyle/>
          <a:p>
            <a:r>
              <a:rPr lang="fr-FR"/>
              <a:t>Cliquez et modifiez le titre</a:t>
            </a:r>
          </a:p>
        </p:txBody>
      </p:sp>
      <p:sp>
        <p:nvSpPr>
          <p:cNvPr id="5" name="Espace réservé du numéro de diapositive 4"/>
          <p:cNvSpPr>
            <a:spLocks noGrp="1"/>
          </p:cNvSpPr>
          <p:nvPr>
            <p:ph type="sldNum" sz="quarter" idx="12"/>
          </p:nvPr>
        </p:nvSpPr>
        <p:spPr/>
        <p:txBody>
          <a:bodyPr/>
          <a:lstStyle/>
          <a:p>
            <a:fld id="{B7726BB1-BEC8-5848-A8CE-38A28714AB50}" type="slidenum">
              <a:rPr lang="fr-FR" smtClean="0"/>
              <a:pPr/>
              <a:t>‹N°›</a:t>
            </a:fld>
            <a:endParaRPr lang="fr-FR" dirty="0"/>
          </a:p>
        </p:txBody>
      </p:sp>
      <p:sp>
        <p:nvSpPr>
          <p:cNvPr id="7" name="ZoneTexte 6"/>
          <p:cNvSpPr txBox="1"/>
          <p:nvPr userDrawn="1"/>
        </p:nvSpPr>
        <p:spPr>
          <a:xfrm>
            <a:off x="870613" y="6450472"/>
            <a:ext cx="6104536" cy="369332"/>
          </a:xfrm>
          <a:prstGeom prst="rect">
            <a:avLst/>
          </a:prstGeom>
          <a:noFill/>
          <a:effectLst>
            <a:outerShdw blurRad="50800" dist="38100" dir="2700000">
              <a:srgbClr val="000000"/>
            </a:outerShdw>
          </a:effectLst>
        </p:spPr>
        <p:txBody>
          <a:bodyPr wrap="square" rtlCol="0">
            <a:spAutoFit/>
          </a:bodyPr>
          <a:lstStyle/>
          <a:p>
            <a:r>
              <a:rPr lang="fr-FR" sz="1800" i="1" dirty="0">
                <a:solidFill>
                  <a:schemeClr val="bg1"/>
                </a:solidFill>
              </a:rPr>
              <a:t>1.</a:t>
            </a:r>
            <a:r>
              <a:rPr lang="fr-FR" sz="1800" i="1" baseline="0" dirty="0">
                <a:solidFill>
                  <a:schemeClr val="bg1"/>
                </a:solidFill>
              </a:rPr>
              <a:t> La place des universités dans l’ESR français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785616"/>
          </a:xfrm>
        </p:spPr>
        <p:txBody>
          <a:bodyPr/>
          <a:lstStyle/>
          <a:p>
            <a:r>
              <a:rPr lang="fr-FR"/>
              <a:t>Cliquez et modifiez le titre</a:t>
            </a:r>
          </a:p>
        </p:txBody>
      </p:sp>
      <p:sp>
        <p:nvSpPr>
          <p:cNvPr id="4" name="Espace réservé du numéro de diapositive 3"/>
          <p:cNvSpPr>
            <a:spLocks noGrp="1"/>
          </p:cNvSpPr>
          <p:nvPr>
            <p:ph type="sldNum" sz="quarter" idx="11"/>
          </p:nvPr>
        </p:nvSpPr>
        <p:spPr/>
        <p:txBody>
          <a:bodyPr/>
          <a:lstStyle/>
          <a:p>
            <a:fld id="{B7726BB1-BEC8-5848-A8CE-38A28714AB50}" type="slidenum">
              <a:rPr lang="fr-FR" smtClean="0"/>
              <a:pPr/>
              <a:t>‹N°›</a:t>
            </a:fld>
            <a:endParaRPr lang="fr-FR" dirty="0"/>
          </a:p>
        </p:txBody>
      </p:sp>
      <p:sp>
        <p:nvSpPr>
          <p:cNvPr id="5" name="ZoneTexte 4"/>
          <p:cNvSpPr txBox="1"/>
          <p:nvPr userDrawn="1"/>
        </p:nvSpPr>
        <p:spPr>
          <a:xfrm>
            <a:off x="870613" y="6450472"/>
            <a:ext cx="6104536" cy="369332"/>
          </a:xfrm>
          <a:prstGeom prst="rect">
            <a:avLst/>
          </a:prstGeom>
          <a:noFill/>
          <a:effectLst>
            <a:outerShdw blurRad="50800" dist="38100" dir="2700000">
              <a:srgbClr val="000000"/>
            </a:outerShdw>
          </a:effectLst>
        </p:spPr>
        <p:txBody>
          <a:bodyPr wrap="square" rtlCol="0">
            <a:spAutoFit/>
          </a:bodyPr>
          <a:lstStyle/>
          <a:p>
            <a:r>
              <a:rPr lang="fr-FR" sz="1800" i="1" dirty="0">
                <a:solidFill>
                  <a:schemeClr val="bg1"/>
                </a:solidFill>
              </a:rPr>
              <a:t>2. Le financement de l’ESR et des universités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828664"/>
          </a:xfrm>
        </p:spPr>
        <p:txBody>
          <a:bodyPr/>
          <a:lstStyle/>
          <a:p>
            <a:r>
              <a:rPr lang="fr-FR"/>
              <a:t>Cliquez et modifiez le titre</a:t>
            </a:r>
          </a:p>
        </p:txBody>
      </p:sp>
      <p:sp>
        <p:nvSpPr>
          <p:cNvPr id="4" name="Espace réservé du numéro de diapositive 3"/>
          <p:cNvSpPr>
            <a:spLocks noGrp="1"/>
          </p:cNvSpPr>
          <p:nvPr>
            <p:ph type="sldNum" sz="quarter" idx="11"/>
          </p:nvPr>
        </p:nvSpPr>
        <p:spPr/>
        <p:txBody>
          <a:bodyPr/>
          <a:lstStyle/>
          <a:p>
            <a:fld id="{B7726BB1-BEC8-5848-A8CE-38A28714AB50}" type="slidenum">
              <a:rPr lang="fr-FR" smtClean="0"/>
              <a:pPr/>
              <a:t>‹N°›</a:t>
            </a:fld>
            <a:endParaRPr lang="fr-FR" dirty="0"/>
          </a:p>
        </p:txBody>
      </p:sp>
      <p:sp>
        <p:nvSpPr>
          <p:cNvPr id="5" name="ZoneTexte 4"/>
          <p:cNvSpPr txBox="1"/>
          <p:nvPr userDrawn="1"/>
        </p:nvSpPr>
        <p:spPr>
          <a:xfrm>
            <a:off x="870613" y="6450472"/>
            <a:ext cx="6104536" cy="369332"/>
          </a:xfrm>
          <a:prstGeom prst="rect">
            <a:avLst/>
          </a:prstGeom>
          <a:noFill/>
          <a:effectLst>
            <a:outerShdw blurRad="50800" dist="38100" dir="2700000">
              <a:srgbClr val="000000"/>
            </a:outerShdw>
          </a:effectLst>
        </p:spPr>
        <p:txBody>
          <a:bodyPr wrap="square" rtlCol="0">
            <a:spAutoFit/>
          </a:bodyPr>
          <a:lstStyle/>
          <a:p>
            <a:r>
              <a:rPr lang="fr-FR" sz="1800" i="1" dirty="0">
                <a:solidFill>
                  <a:schemeClr val="bg1"/>
                </a:solidFill>
              </a:rPr>
              <a:t>3. Les objectifs et les stratégies  des gouvernements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3999" cy="893235"/>
          </a:xfrm>
        </p:spPr>
        <p:txBody>
          <a:bodyPr/>
          <a:lstStyle/>
          <a:p>
            <a:r>
              <a:rPr lang="fr-FR"/>
              <a:t>Cliquez et modifiez le titre</a:t>
            </a:r>
          </a:p>
        </p:txBody>
      </p:sp>
      <p:sp>
        <p:nvSpPr>
          <p:cNvPr id="4" name="Espace réservé du numéro de diapositive 3"/>
          <p:cNvSpPr>
            <a:spLocks noGrp="1"/>
          </p:cNvSpPr>
          <p:nvPr>
            <p:ph type="sldNum" sz="quarter" idx="11"/>
          </p:nvPr>
        </p:nvSpPr>
        <p:spPr/>
        <p:txBody>
          <a:bodyPr/>
          <a:lstStyle/>
          <a:p>
            <a:fld id="{B7726BB1-BEC8-5848-A8CE-38A28714AB50}" type="slidenum">
              <a:rPr lang="fr-FR" smtClean="0"/>
              <a:pPr/>
              <a:t>‹N°›</a:t>
            </a:fld>
            <a:endParaRPr lang="fr-FR" dirty="0"/>
          </a:p>
        </p:txBody>
      </p:sp>
      <p:sp>
        <p:nvSpPr>
          <p:cNvPr id="5" name="ZoneTexte 4"/>
          <p:cNvSpPr txBox="1"/>
          <p:nvPr userDrawn="1"/>
        </p:nvSpPr>
        <p:spPr>
          <a:xfrm>
            <a:off x="870612" y="6450472"/>
            <a:ext cx="6660487" cy="369332"/>
          </a:xfrm>
          <a:prstGeom prst="rect">
            <a:avLst/>
          </a:prstGeom>
          <a:noFill/>
          <a:effectLst>
            <a:outerShdw blurRad="50800" dist="38100" dir="2700000">
              <a:srgbClr val="000000"/>
            </a:outerShdw>
          </a:effectLst>
        </p:spPr>
        <p:txBody>
          <a:bodyPr wrap="square" rtlCol="0">
            <a:spAutoFit/>
          </a:bodyPr>
          <a:lstStyle/>
          <a:p>
            <a:r>
              <a:rPr lang="fr-FR" sz="1800" i="1" dirty="0">
                <a:solidFill>
                  <a:schemeClr val="bg1"/>
                </a:solidFill>
              </a:rPr>
              <a:t>4. Les impacts et le sur l’organisation, les personnels et les missions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3999" cy="893235"/>
          </a:xfrm>
        </p:spPr>
        <p:txBody>
          <a:bodyPr/>
          <a:lstStyle/>
          <a:p>
            <a:r>
              <a:rPr lang="fr-FR"/>
              <a:t>Cliquez et modifiez le titre</a:t>
            </a:r>
          </a:p>
        </p:txBody>
      </p:sp>
      <p:sp>
        <p:nvSpPr>
          <p:cNvPr id="4" name="Espace réservé du numéro de diapositive 3"/>
          <p:cNvSpPr>
            <a:spLocks noGrp="1"/>
          </p:cNvSpPr>
          <p:nvPr>
            <p:ph type="sldNum" sz="quarter" idx="11"/>
          </p:nvPr>
        </p:nvSpPr>
        <p:spPr/>
        <p:txBody>
          <a:bodyPr/>
          <a:lstStyle/>
          <a:p>
            <a:fld id="{B7726BB1-BEC8-5848-A8CE-38A28714AB50}" type="slidenum">
              <a:rPr lang="fr-FR" smtClean="0"/>
              <a:pPr/>
              <a:t>‹N°›</a:t>
            </a:fld>
            <a:endParaRPr lang="fr-FR" dirty="0"/>
          </a:p>
        </p:txBody>
      </p:sp>
      <p:sp>
        <p:nvSpPr>
          <p:cNvPr id="5" name="ZoneTexte 4"/>
          <p:cNvSpPr txBox="1"/>
          <p:nvPr userDrawn="1"/>
        </p:nvSpPr>
        <p:spPr>
          <a:xfrm>
            <a:off x="901700" y="6414169"/>
            <a:ext cx="6660487" cy="369332"/>
          </a:xfrm>
          <a:prstGeom prst="rect">
            <a:avLst/>
          </a:prstGeom>
          <a:noFill/>
          <a:effectLst>
            <a:outerShdw blurRad="50800" dist="38100" dir="2700000">
              <a:srgbClr val="000000"/>
            </a:outerShdw>
          </a:effectLst>
        </p:spPr>
        <p:txBody>
          <a:bodyPr wrap="square" rtlCol="0">
            <a:spAutoFit/>
          </a:bodyPr>
          <a:lstStyle/>
          <a:p>
            <a:r>
              <a:rPr lang="fr-FR" sz="1800" i="1" dirty="0">
                <a:solidFill>
                  <a:schemeClr val="bg1"/>
                </a:solidFill>
              </a:rPr>
              <a:t>5. Les perspectives nationales et internationales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1_Vide">
    <p:spTree>
      <p:nvGrpSpPr>
        <p:cNvPr id="1" name=""/>
        <p:cNvGrpSpPr/>
        <p:nvPr/>
      </p:nvGrpSpPr>
      <p:grpSpPr>
        <a:xfrm>
          <a:off x="0" y="0"/>
          <a:ext cx="0" cy="0"/>
          <a:chOff x="0" y="0"/>
          <a:chExt cx="0" cy="0"/>
        </a:xfrm>
      </p:grpSpPr>
      <p:sp>
        <p:nvSpPr>
          <p:cNvPr id="2" name="Rectangle 12"/>
          <p:cNvSpPr>
            <a:spLocks noChangeArrowheads="1"/>
          </p:cNvSpPr>
          <p:nvPr userDrawn="1"/>
        </p:nvSpPr>
        <p:spPr bwMode="auto">
          <a:xfrm>
            <a:off x="0" y="0"/>
            <a:ext cx="1774825" cy="838200"/>
          </a:xfrm>
          <a:prstGeom prst="rect">
            <a:avLst/>
          </a:prstGeom>
          <a:solidFill>
            <a:schemeClr val="bg1"/>
          </a:solidFill>
          <a:ln w="9525">
            <a:noFill/>
            <a:round/>
            <a:headEnd/>
            <a:tailEnd/>
          </a:ln>
        </p:spPr>
        <p:txBody>
          <a:bodyPr>
            <a:prstTxWarp prst="textNoShape">
              <a:avLst/>
            </a:prstTxWarp>
          </a:bodyPr>
          <a:lstStyle/>
          <a:p>
            <a:pPr>
              <a:buFont typeface="Times New Roman" pitchFamily="-112" charset="0"/>
              <a:buNone/>
              <a:defRPr/>
            </a:pPr>
            <a:endParaRPr lang="fr-FR" dirty="0">
              <a:solidFill>
                <a:srgbClr val="3333CC"/>
              </a:solidFill>
              <a:latin typeface="Arial" pitchFamily="-112" charset="0"/>
            </a:endParaRPr>
          </a:p>
        </p:txBody>
      </p:sp>
      <p:sp>
        <p:nvSpPr>
          <p:cNvPr id="4" name="Rectangle 5"/>
          <p:cNvSpPr>
            <a:spLocks noGrp="1" noChangeArrowheads="1"/>
          </p:cNvSpPr>
          <p:nvPr>
            <p:ph type="sldNum" idx="10"/>
          </p:nvPr>
        </p:nvSpPr>
        <p:spPr/>
        <p:txBody>
          <a:bodyPr/>
          <a:lstStyle>
            <a:lvl1pPr>
              <a:defRPr/>
            </a:lvl1pPr>
          </a:lstStyle>
          <a:p>
            <a:pPr>
              <a:defRPr/>
            </a:pPr>
            <a:fld id="{89E348E8-B44D-4E49-80E2-DD9AD8661FA1}" type="slidenum">
              <a:rPr lang="fr-FR"/>
              <a:pPr>
                <a:defRPr/>
              </a:pPr>
              <a:t>‹N°›</a:t>
            </a:fld>
            <a:endParaRPr lang="fr-FR" dirty="0"/>
          </a:p>
        </p:txBody>
      </p:sp>
      <p:sp>
        <p:nvSpPr>
          <p:cNvPr id="6" name="ZoneTexte 5"/>
          <p:cNvSpPr txBox="1"/>
          <p:nvPr userDrawn="1"/>
        </p:nvSpPr>
        <p:spPr>
          <a:xfrm>
            <a:off x="870613" y="6450472"/>
            <a:ext cx="6104536" cy="369332"/>
          </a:xfrm>
          <a:prstGeom prst="rect">
            <a:avLst/>
          </a:prstGeom>
          <a:noFill/>
          <a:effectLst>
            <a:outerShdw blurRad="50800" dist="38100" dir="2700000">
              <a:srgbClr val="000000"/>
            </a:outerShdw>
          </a:effectLst>
        </p:spPr>
        <p:txBody>
          <a:bodyPr wrap="square" rtlCol="0">
            <a:spAutoFit/>
          </a:bodyPr>
          <a:lstStyle/>
          <a:p>
            <a:r>
              <a:rPr lang="fr-FR" sz="1800" i="1" dirty="0">
                <a:solidFill>
                  <a:schemeClr val="bg1"/>
                </a:solidFill>
              </a:rPr>
              <a:t>L’action syndicale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tiff"/><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356350"/>
            <a:ext cx="9144000" cy="501650"/>
          </a:xfrm>
          <a:prstGeom prst="rect">
            <a:avLst/>
          </a:prstGeom>
          <a:solidFill>
            <a:srgbClr val="D40C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7" name="Rectangle 6"/>
          <p:cNvSpPr/>
          <p:nvPr userDrawn="1"/>
        </p:nvSpPr>
        <p:spPr>
          <a:xfrm rot="21319254">
            <a:off x="110020" y="6459612"/>
            <a:ext cx="314175" cy="301084"/>
          </a:xfrm>
          <a:prstGeom prst="rect">
            <a:avLst/>
          </a:prstGeom>
          <a:solidFill>
            <a:srgbClr val="FFFF00"/>
          </a:solidFill>
          <a:ln w="19050" cap="flat" cmpd="sng" algn="ctr">
            <a:solidFill>
              <a:schemeClr val="bg1"/>
            </a:solidFill>
            <a:prstDash val="solid"/>
            <a:round/>
            <a:headEnd type="none" w="med" len="med"/>
            <a:tailEnd type="none" w="med" len="med"/>
          </a:ln>
          <a:effectLst>
            <a:outerShdw blurRad="40000" dist="23000" dir="786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rgbClr val="FF0000"/>
              </a:solidFill>
            </a:endParaRPr>
          </a:p>
        </p:txBody>
      </p:sp>
      <p:sp>
        <p:nvSpPr>
          <p:cNvPr id="2" name="Espace réservé du titre 1"/>
          <p:cNvSpPr>
            <a:spLocks noGrp="1"/>
          </p:cNvSpPr>
          <p:nvPr>
            <p:ph type="title"/>
          </p:nvPr>
        </p:nvSpPr>
        <p:spPr>
          <a:xfrm>
            <a:off x="457200" y="274638"/>
            <a:ext cx="8229600" cy="1143000"/>
          </a:xfrm>
          <a:prstGeom prst="rect">
            <a:avLst/>
          </a:prstGeom>
          <a:noFill/>
          <a:effectLst>
            <a:outerShdw dist="50800" dir="9000000">
              <a:schemeClr val="bg1"/>
            </a:outerShdw>
          </a:effectLst>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4"/>
          </p:nvPr>
        </p:nvSpPr>
        <p:spPr>
          <a:xfrm rot="21329486">
            <a:off x="36128" y="6419391"/>
            <a:ext cx="463618" cy="371863"/>
          </a:xfrm>
          <a:prstGeom prst="rect">
            <a:avLst/>
          </a:prstGeom>
        </p:spPr>
        <p:txBody>
          <a:bodyPr vert="horz" lIns="91440" tIns="45720" rIns="91440" bIns="45720" rtlCol="0" anchor="ctr"/>
          <a:lstStyle>
            <a:lvl1pPr algn="ctr">
              <a:defRPr sz="1600">
                <a:solidFill>
                  <a:srgbClr val="FF0000"/>
                </a:solidFill>
                <a:latin typeface="Avenir Next Condensed Demi Bold"/>
                <a:cs typeface="Avenir Next Condensed Demi Bold"/>
              </a:defRPr>
            </a:lvl1pPr>
          </a:lstStyle>
          <a:p>
            <a:fld id="{B7726BB1-BEC8-5848-A8CE-38A28714AB50}" type="slidenum">
              <a:rPr lang="fr-FR" smtClean="0"/>
              <a:pPr/>
              <a:t>‹N°›</a:t>
            </a:fld>
            <a:endParaRPr lang="fr-FR" dirty="0"/>
          </a:p>
        </p:txBody>
      </p:sp>
      <p:pic>
        <p:nvPicPr>
          <p:cNvPr id="9" name="Image 8" descr="04 logo snesup q small.pdf"/>
          <p:cNvPicPr>
            <a:picLocks noChangeAspect="1"/>
          </p:cNvPicPr>
          <p:nvPr userDrawn="1"/>
        </p:nvPicPr>
        <p:blipFill>
          <a:blip r:embed="rId9"/>
          <a:stretch>
            <a:fillRect/>
          </a:stretch>
        </p:blipFill>
        <p:spPr>
          <a:xfrm>
            <a:off x="7973790" y="6324042"/>
            <a:ext cx="1079500" cy="482600"/>
          </a:xfrm>
          <a:prstGeom prst="rect">
            <a:avLst/>
          </a:prstGeom>
          <a:effectLst>
            <a:outerShdw blurRad="50800" dist="38100" dir="8700000">
              <a:srgbClr val="000000">
                <a:alpha val="43000"/>
              </a:srgbClr>
            </a:outerShdw>
          </a:effectLst>
        </p:spPr>
      </p:pic>
      <p:pic>
        <p:nvPicPr>
          <p:cNvPr id="4" name="Image 3">
            <a:extLst>
              <a:ext uri="{FF2B5EF4-FFF2-40B4-BE49-F238E27FC236}">
                <a16:creationId xmlns:a16="http://schemas.microsoft.com/office/drawing/2014/main" id="{18B0CD56-8DDB-F64B-860E-B0C236DD2941}"/>
              </a:ext>
            </a:extLst>
          </p:cNvPr>
          <p:cNvPicPr>
            <a:picLocks noChangeAspect="1"/>
          </p:cNvPicPr>
          <p:nvPr userDrawn="1"/>
        </p:nvPicPr>
        <p:blipFill>
          <a:blip r:embed="rId10"/>
          <a:stretch>
            <a:fillRect/>
          </a:stretch>
        </p:blipFill>
        <p:spPr>
          <a:xfrm>
            <a:off x="49876" y="44451"/>
            <a:ext cx="814647" cy="79222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4" r:id="rId2"/>
    <p:sldLayoutId id="2147483656" r:id="rId3"/>
    <p:sldLayoutId id="2147483657" r:id="rId4"/>
    <p:sldLayoutId id="2147483658" r:id="rId5"/>
    <p:sldLayoutId id="2147483659" r:id="rId6"/>
    <p:sldLayoutId id="2147483655" r:id="rId7"/>
  </p:sldLayoutIdLst>
  <p:hf hdr="0" ftr="0" dt="0"/>
  <p:txStyles>
    <p:titleStyle>
      <a:lvl1pPr algn="ctr" defTabSz="457200" rtl="0" eaLnBrk="1" latinLnBrk="0" hangingPunct="1">
        <a:spcBef>
          <a:spcPct val="0"/>
        </a:spcBef>
        <a:buNone/>
        <a:defRPr sz="4400" kern="1200">
          <a:solidFill>
            <a:srgbClr val="D40C2A"/>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3">
              <a:lumMod val="7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2C306"/>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50000"/>
              <a:lumOff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nne.roger@snesup.f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tif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ctrTitle"/>
          </p:nvPr>
        </p:nvSpPr>
        <p:spPr>
          <a:xfrm>
            <a:off x="378973" y="2134929"/>
            <a:ext cx="8378371" cy="1877266"/>
          </a:xfrm>
        </p:spPr>
        <p:txBody>
          <a:bodyPr>
            <a:normAutofit/>
          </a:bodyPr>
          <a:lstStyle/>
          <a:p>
            <a:r>
              <a:rPr lang="fr-FR" sz="3600" b="1" dirty="0"/>
              <a:t>Etat des lieux de l’ESR et des libertés académiques en France</a:t>
            </a:r>
          </a:p>
        </p:txBody>
      </p:sp>
      <p:sp>
        <p:nvSpPr>
          <p:cNvPr id="3" name="Sous-titre 2"/>
          <p:cNvSpPr>
            <a:spLocks noGrp="1"/>
          </p:cNvSpPr>
          <p:nvPr>
            <p:ph type="subTitle" idx="1"/>
          </p:nvPr>
        </p:nvSpPr>
        <p:spPr>
          <a:xfrm>
            <a:off x="378973" y="4768272"/>
            <a:ext cx="8378371" cy="1429328"/>
          </a:xfrm>
        </p:spPr>
        <p:txBody>
          <a:bodyPr>
            <a:normAutofit/>
          </a:bodyPr>
          <a:lstStyle/>
          <a:p>
            <a:r>
              <a:rPr lang="fr-FR" sz="2400" dirty="0">
                <a:solidFill>
                  <a:schemeClr val="tx1"/>
                </a:solidFill>
              </a:rPr>
              <a:t>Anne Roger, </a:t>
            </a:r>
            <a:r>
              <a:rPr lang="fr-FR" sz="2400" dirty="0">
                <a:solidFill>
                  <a:schemeClr val="bg1">
                    <a:lumMod val="50000"/>
                  </a:schemeClr>
                </a:solidFill>
              </a:rPr>
              <a:t>Co-S</a:t>
            </a:r>
            <a:r>
              <a:rPr lang="fr-FR" sz="2400" dirty="0"/>
              <a:t>ecrétaire générale du syndicat national des enseignants du supérieur, </a:t>
            </a:r>
            <a:r>
              <a:rPr lang="fr-FR" sz="2400" dirty="0">
                <a:solidFill>
                  <a:srgbClr val="000000"/>
                </a:solidFill>
              </a:rPr>
              <a:t>SNESUP-FSU</a:t>
            </a:r>
          </a:p>
          <a:p>
            <a:r>
              <a:rPr lang="fr-FR" sz="2400" dirty="0">
                <a:solidFill>
                  <a:srgbClr val="000000"/>
                </a:solidFill>
                <a:hlinkClick r:id="rId3"/>
              </a:rPr>
              <a:t>anne.roger@snesup.fr</a:t>
            </a:r>
            <a:endParaRPr lang="fr-FR" sz="2400" dirty="0">
              <a:solidFill>
                <a:srgbClr val="000000"/>
              </a:solidFill>
            </a:endParaRPr>
          </a:p>
        </p:txBody>
      </p:sp>
      <p:sp>
        <p:nvSpPr>
          <p:cNvPr id="4" name="Espace réservé du numéro de diapositive 3"/>
          <p:cNvSpPr>
            <a:spLocks noGrp="1"/>
          </p:cNvSpPr>
          <p:nvPr>
            <p:ph type="sldNum" sz="quarter" idx="12"/>
          </p:nvPr>
        </p:nvSpPr>
        <p:spPr/>
        <p:txBody>
          <a:bodyPr/>
          <a:lstStyle/>
          <a:p>
            <a:fld id="{B7726BB1-BEC8-5848-A8CE-38A28714AB50}" type="slidenum">
              <a:rPr lang="fr-FR" smtClean="0"/>
              <a:pPr/>
              <a:t>1</a:t>
            </a:fld>
            <a:endParaRPr lang="fr-FR" dirty="0"/>
          </a:p>
        </p:txBody>
      </p:sp>
      <p:pic>
        <p:nvPicPr>
          <p:cNvPr id="7" name="Image 6">
            <a:extLst>
              <a:ext uri="{FF2B5EF4-FFF2-40B4-BE49-F238E27FC236}">
                <a16:creationId xmlns:a16="http://schemas.microsoft.com/office/drawing/2014/main" id="{5F63F493-AF86-DF49-AA87-DD6A452742DC}"/>
              </a:ext>
            </a:extLst>
          </p:cNvPr>
          <p:cNvPicPr>
            <a:picLocks noChangeAspect="1"/>
          </p:cNvPicPr>
          <p:nvPr/>
        </p:nvPicPr>
        <p:blipFill>
          <a:blip r:embed="rId4"/>
          <a:stretch>
            <a:fillRect/>
          </a:stretch>
        </p:blipFill>
        <p:spPr>
          <a:xfrm>
            <a:off x="378973" y="228600"/>
            <a:ext cx="1384300" cy="1346200"/>
          </a:xfrm>
          <a:prstGeom prst="rect">
            <a:avLst/>
          </a:prstGeom>
        </p:spPr>
      </p:pic>
      <p:pic>
        <p:nvPicPr>
          <p:cNvPr id="8" name="Image 7" descr="logo_snesu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5970" y="438742"/>
            <a:ext cx="1639626" cy="845168"/>
          </a:xfrm>
          <a:prstGeom prst="rect">
            <a:avLst/>
          </a:prstGeom>
        </p:spPr>
      </p:pic>
      <p:sp>
        <p:nvSpPr>
          <p:cNvPr id="9" name="ZoneTexte 8"/>
          <p:cNvSpPr txBox="1"/>
          <p:nvPr/>
        </p:nvSpPr>
        <p:spPr>
          <a:xfrm>
            <a:off x="-2278933" y="1217654"/>
            <a:ext cx="184666" cy="369332"/>
          </a:xfrm>
          <a:prstGeom prst="rect">
            <a:avLst/>
          </a:prstGeom>
          <a:noFill/>
        </p:spPr>
        <p:txBody>
          <a:bodyPr wrap="none" rtlCol="0">
            <a:spAutoFit/>
          </a:bodyPr>
          <a:lstStyle/>
          <a:p>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513645" y="272790"/>
            <a:ext cx="8282354" cy="731807"/>
          </a:xfrm>
        </p:spPr>
        <p:txBody>
          <a:bodyPr>
            <a:noAutofit/>
          </a:bodyPr>
          <a:lstStyle/>
          <a:p>
            <a:r>
              <a:rPr lang="fr-FR" sz="3200" dirty="0"/>
              <a:t>Quelques chiffres</a:t>
            </a:r>
          </a:p>
        </p:txBody>
      </p:sp>
      <p:sp>
        <p:nvSpPr>
          <p:cNvPr id="3" name="Espace réservé du numéro de diapositive 2"/>
          <p:cNvSpPr>
            <a:spLocks noGrp="1"/>
          </p:cNvSpPr>
          <p:nvPr>
            <p:ph type="sldNum" sz="quarter" idx="12"/>
          </p:nvPr>
        </p:nvSpPr>
        <p:spPr/>
        <p:txBody>
          <a:bodyPr/>
          <a:lstStyle/>
          <a:p>
            <a:fld id="{B7726BB1-BEC8-5848-A8CE-38A28714AB50}" type="slidenum">
              <a:rPr lang="fr-FR" smtClean="0"/>
              <a:pPr/>
              <a:t>2</a:t>
            </a:fld>
            <a:endParaRPr lang="fr-FR" dirty="0"/>
          </a:p>
        </p:txBody>
      </p:sp>
      <p:sp>
        <p:nvSpPr>
          <p:cNvPr id="8" name="Espace réservé du texte 7"/>
          <p:cNvSpPr>
            <a:spLocks noGrp="1"/>
          </p:cNvSpPr>
          <p:nvPr>
            <p:ph type="body" idx="4294967295"/>
          </p:nvPr>
        </p:nvSpPr>
        <p:spPr>
          <a:xfrm>
            <a:off x="254000" y="1460500"/>
            <a:ext cx="8889999" cy="4640263"/>
          </a:xfrm>
        </p:spPr>
        <p:txBody>
          <a:bodyPr>
            <a:noAutofit/>
          </a:bodyPr>
          <a:lstStyle/>
          <a:p>
            <a:pPr algn="ctr">
              <a:buNone/>
            </a:pPr>
            <a:r>
              <a:rPr lang="fr-FR" sz="2400" b="1" dirty="0"/>
              <a:t>2 710 000 étudiants en 2018 </a:t>
            </a:r>
            <a:r>
              <a:rPr lang="fr-FR" sz="2400" b="1" dirty="0">
                <a:solidFill>
                  <a:srgbClr val="4F81BD"/>
                </a:solidFill>
              </a:rPr>
              <a:t>(dont 62% à l’université) </a:t>
            </a:r>
          </a:p>
          <a:p>
            <a:pPr rtl="0" eaLnBrk="1" latinLnBrk="0" hangingPunct="1"/>
            <a:r>
              <a:rPr lang="fr-FR" sz="2000" dirty="0">
                <a:solidFill>
                  <a:srgbClr val="4F81BD"/>
                </a:solidFill>
              </a:rPr>
              <a:t>72 </a:t>
            </a:r>
            <a:r>
              <a:rPr lang="fr-FR" sz="2000" kern="1200" dirty="0">
                <a:solidFill>
                  <a:srgbClr val="4F81BD"/>
                </a:solidFill>
                <a:latin typeface="+mn-lt"/>
                <a:ea typeface="+mn-ea"/>
                <a:cs typeface="+mn-cs"/>
              </a:rPr>
              <a:t>universités </a:t>
            </a:r>
            <a:r>
              <a:rPr lang="fr-FR" sz="2000" kern="1200" dirty="0">
                <a:solidFill>
                  <a:schemeClr val="tx1"/>
                </a:solidFill>
                <a:latin typeface="+mn-lt"/>
                <a:ea typeface="+mn-ea"/>
                <a:cs typeface="+mn-cs"/>
              </a:rPr>
              <a:t>(LMD + DUT + …) : 1 689 </a:t>
            </a:r>
            <a:r>
              <a:rPr lang="fr-FR" sz="2000" dirty="0"/>
              <a:t>0</a:t>
            </a:r>
            <a:r>
              <a:rPr lang="fr-FR" sz="2000" kern="1200" dirty="0">
                <a:solidFill>
                  <a:schemeClr val="tx1"/>
                </a:solidFill>
                <a:latin typeface="+mn-lt"/>
                <a:ea typeface="+mn-ea"/>
                <a:cs typeface="+mn-cs"/>
              </a:rPr>
              <a:t>00 étudiants</a:t>
            </a:r>
          </a:p>
          <a:p>
            <a:pPr rtl="0" eaLnBrk="1" latinLnBrk="0" hangingPunct="1"/>
            <a:r>
              <a:rPr lang="fr-FR" sz="2000" kern="1200" dirty="0">
                <a:solidFill>
                  <a:schemeClr val="accent3">
                    <a:lumMod val="75000"/>
                  </a:schemeClr>
                </a:solidFill>
                <a:latin typeface="+mn-lt"/>
                <a:ea typeface="+mn-ea"/>
                <a:cs typeface="+mn-cs"/>
              </a:rPr>
              <a:t>140 écoles </a:t>
            </a:r>
            <a:r>
              <a:rPr lang="fr-FR" sz="2000" kern="1200" dirty="0">
                <a:solidFill>
                  <a:schemeClr val="tx1"/>
                </a:solidFill>
                <a:latin typeface="+mn-lt"/>
                <a:ea typeface="+mn-ea"/>
                <a:cs typeface="+mn-cs"/>
              </a:rPr>
              <a:t>(ing, Mg.t, art, …) : 659 000 étudiants</a:t>
            </a:r>
          </a:p>
          <a:p>
            <a:pPr rtl="0" eaLnBrk="1" latinLnBrk="0" hangingPunct="1"/>
            <a:r>
              <a:rPr lang="fr-FR" sz="2000" kern="1200" dirty="0">
                <a:solidFill>
                  <a:schemeClr val="accent2"/>
                </a:solidFill>
                <a:latin typeface="+mn-lt"/>
                <a:ea typeface="+mn-ea"/>
                <a:cs typeface="+mn-cs"/>
              </a:rPr>
              <a:t>+2000 lycées  </a:t>
            </a:r>
            <a:r>
              <a:rPr lang="fr-FR" sz="2000" kern="1200" dirty="0">
                <a:solidFill>
                  <a:schemeClr val="tx1"/>
                </a:solidFill>
                <a:latin typeface="+mn-lt"/>
                <a:ea typeface="+mn-ea"/>
                <a:cs typeface="+mn-cs"/>
              </a:rPr>
              <a:t>CPGE, BTS (Bac+2) : 362 000 étudiants</a:t>
            </a:r>
          </a:p>
          <a:p>
            <a:pPr rtl="0" eaLnBrk="1" latinLnBrk="0" hangingPunct="1">
              <a:buNone/>
            </a:pPr>
            <a:endParaRPr lang="fr-FR" sz="2000" kern="1200" dirty="0">
              <a:solidFill>
                <a:schemeClr val="tx1"/>
              </a:solidFill>
              <a:latin typeface="+mn-lt"/>
              <a:ea typeface="+mn-ea"/>
              <a:cs typeface="+mn-cs"/>
            </a:endParaRPr>
          </a:p>
          <a:p>
            <a:pPr algn="ctr" rtl="0" eaLnBrk="1" fontAlgn="auto" latinLnBrk="0" hangingPunct="1">
              <a:buNone/>
            </a:pPr>
            <a:r>
              <a:rPr lang="fr-FR" sz="2400" b="1" kern="1200" dirty="0">
                <a:solidFill>
                  <a:srgbClr val="000000"/>
                </a:solidFill>
                <a:latin typeface="+mn-lt"/>
                <a:ea typeface="+mn-ea"/>
                <a:cs typeface="+mn-cs"/>
              </a:rPr>
              <a:t>200 000 personnels du ministère de l’ES </a:t>
            </a:r>
            <a:r>
              <a:rPr lang="fr-FR" sz="2400" b="1" kern="1200" dirty="0">
                <a:solidFill>
                  <a:schemeClr val="accent1"/>
                </a:solidFill>
                <a:latin typeface="+mn-lt"/>
                <a:ea typeface="+mn-ea"/>
                <a:cs typeface="+mn-cs"/>
              </a:rPr>
              <a:t>(dont 100 </a:t>
            </a:r>
            <a:r>
              <a:rPr lang="fr-FR" sz="2400" b="1" dirty="0">
                <a:solidFill>
                  <a:schemeClr val="accent1"/>
                </a:solidFill>
              </a:rPr>
              <a:t>000</a:t>
            </a:r>
            <a:r>
              <a:rPr lang="fr-FR" sz="2400" b="1" kern="1200" dirty="0">
                <a:solidFill>
                  <a:schemeClr val="accent1"/>
                </a:solidFill>
                <a:latin typeface="+mn-lt"/>
                <a:ea typeface="+mn-ea"/>
                <a:cs typeface="+mn-cs"/>
              </a:rPr>
              <a:t> enseignants) :</a:t>
            </a:r>
          </a:p>
          <a:p>
            <a:r>
              <a:rPr lang="fr-FR" sz="2000" dirty="0">
                <a:solidFill>
                  <a:schemeClr val="tx1"/>
                </a:solidFill>
              </a:rPr>
              <a:t>57 000 enseignants-chercheurs </a:t>
            </a:r>
            <a:r>
              <a:rPr lang="fr-FR" sz="2000" dirty="0"/>
              <a:t>(recrutés à 34,5 ans, </a:t>
            </a:r>
            <a:r>
              <a:rPr lang="fr-FR" sz="2000" dirty="0">
                <a:solidFill>
                  <a:srgbClr val="C0504D"/>
                </a:solidFill>
              </a:rPr>
              <a:t>38% de femmes</a:t>
            </a:r>
            <a:r>
              <a:rPr lang="fr-FR" sz="2000" dirty="0"/>
              <a:t>)</a:t>
            </a:r>
          </a:p>
          <a:p>
            <a:r>
              <a:rPr lang="fr-FR" sz="2000" dirty="0">
                <a:solidFill>
                  <a:schemeClr val="tx1"/>
                </a:solidFill>
              </a:rPr>
              <a:t>13 200 enseignants </a:t>
            </a:r>
            <a:r>
              <a:rPr lang="fr-FR" sz="2000" dirty="0"/>
              <a:t>second degré</a:t>
            </a:r>
          </a:p>
          <a:p>
            <a:r>
              <a:rPr lang="fr-FR" sz="2000" dirty="0">
                <a:solidFill>
                  <a:schemeClr val="tx1"/>
                </a:solidFill>
              </a:rPr>
              <a:t>30 600 enseignants non titulaires </a:t>
            </a:r>
            <a:r>
              <a:rPr lang="fr-FR" sz="2000" dirty="0"/>
              <a:t>(soit 30% et </a:t>
            </a:r>
            <a:r>
              <a:rPr lang="fr-FR" sz="2000" dirty="0">
                <a:solidFill>
                  <a:schemeClr val="accent2"/>
                </a:solidFill>
              </a:rPr>
              <a:t>44% de femmes</a:t>
            </a:r>
            <a:r>
              <a:rPr lang="fr-FR" sz="2000" dirty="0"/>
              <a:t>)</a:t>
            </a:r>
          </a:p>
          <a:p>
            <a:r>
              <a:rPr lang="fr-FR" sz="2000" dirty="0">
                <a:solidFill>
                  <a:schemeClr val="tx1"/>
                </a:solidFill>
              </a:rPr>
              <a:t>98 800 autres personnels </a:t>
            </a:r>
            <a:r>
              <a:rPr lang="fr-FR" sz="2000" dirty="0"/>
              <a:t>(dont 40% ANT et </a:t>
            </a:r>
            <a:r>
              <a:rPr lang="fr-FR" sz="2000" dirty="0">
                <a:solidFill>
                  <a:srgbClr val="C0504D"/>
                </a:solidFill>
              </a:rPr>
              <a:t>64% de femmes</a:t>
            </a:r>
            <a:r>
              <a:rPr lang="fr-FR" sz="2000" dirty="0"/>
              <a:t>)</a:t>
            </a:r>
          </a:p>
          <a:p>
            <a:pPr>
              <a:buNone/>
            </a:pPr>
            <a:r>
              <a:rPr lang="fr-FR" sz="2000" dirty="0">
                <a:solidFill>
                  <a:schemeClr val="tx1"/>
                </a:solidFill>
              </a:rPr>
              <a:t>+ Plus de 130 000 vacataires</a:t>
            </a:r>
          </a:p>
          <a:p>
            <a:pPr algn="r">
              <a:buNone/>
            </a:pPr>
            <a:r>
              <a:rPr lang="fr-FR" sz="1200" dirty="0"/>
              <a:t>[sources : Bilan social 2015 et  DEPP MENESR 2016]</a:t>
            </a:r>
          </a:p>
        </p:txBody>
      </p:sp>
      <p:pic>
        <p:nvPicPr>
          <p:cNvPr id="9" name="Image 8" descr="Capture d’écran 2017-05-06 à 14.10.36.png"/>
          <p:cNvPicPr>
            <a:picLocks noChangeAspect="1"/>
          </p:cNvPicPr>
          <p:nvPr/>
        </p:nvPicPr>
        <p:blipFill>
          <a:blip r:embed="rId3"/>
          <a:stretch>
            <a:fillRect/>
          </a:stretch>
        </p:blipFill>
        <p:spPr>
          <a:xfrm>
            <a:off x="6534775" y="1822450"/>
            <a:ext cx="2444126" cy="133834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re 3"/>
          <p:cNvSpPr>
            <a:spLocks noGrp="1"/>
          </p:cNvSpPr>
          <p:nvPr>
            <p:ph type="title"/>
          </p:nvPr>
        </p:nvSpPr>
        <p:spPr>
          <a:xfrm>
            <a:off x="160852" y="0"/>
            <a:ext cx="8630354" cy="731807"/>
          </a:xfrm>
        </p:spPr>
        <p:txBody>
          <a:bodyPr>
            <a:normAutofit/>
          </a:body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lang="fr-FR" sz="3200" kern="1200" dirty="0">
                <a:solidFill>
                  <a:srgbClr val="C02B20"/>
                </a:solidFill>
                <a:latin typeface="+mn-lt"/>
                <a:ea typeface="+mn-ea"/>
                <a:cs typeface="+mn-cs"/>
              </a:rPr>
              <a:t>Évolution du nombre d’étudiants de 2009 à 2018</a:t>
            </a:r>
            <a:endParaRPr lang="fr-FR" dirty="0">
              <a:solidFill>
                <a:srgbClr val="C02B20"/>
              </a:solidFill>
            </a:endParaRPr>
          </a:p>
        </p:txBody>
      </p:sp>
      <p:sp>
        <p:nvSpPr>
          <p:cNvPr id="2" name="Espace réservé du numéro de diapositive 1"/>
          <p:cNvSpPr>
            <a:spLocks noGrp="1"/>
          </p:cNvSpPr>
          <p:nvPr>
            <p:ph type="sldNum" sz="quarter" idx="12"/>
          </p:nvPr>
        </p:nvSpPr>
        <p:spPr/>
        <p:txBody>
          <a:bodyPr/>
          <a:lstStyle/>
          <a:p>
            <a:pPr>
              <a:defRPr/>
            </a:pPr>
            <a:fld id="{89E348E8-B44D-4E49-80E2-DD9AD8661FA1}" type="slidenum">
              <a:rPr lang="fr-FR" smtClean="0"/>
              <a:pPr>
                <a:defRPr/>
              </a:pPr>
              <a:t>3</a:t>
            </a:fld>
            <a:endParaRPr lang="fr-FR" dirty="0"/>
          </a:p>
        </p:txBody>
      </p:sp>
      <p:pic>
        <p:nvPicPr>
          <p:cNvPr id="6" name="Image 5" descr="PastedGraphic-2.pdf"/>
          <p:cNvPicPr>
            <a:picLocks noChangeAspect="1"/>
          </p:cNvPicPr>
          <p:nvPr/>
        </p:nvPicPr>
        <p:blipFill>
          <a:blip r:embed="rId3"/>
          <a:stretch>
            <a:fillRect/>
          </a:stretch>
        </p:blipFill>
        <p:spPr>
          <a:xfrm>
            <a:off x="5039026" y="3035300"/>
            <a:ext cx="3939873" cy="3213100"/>
          </a:xfrm>
          <a:prstGeom prst="rect">
            <a:avLst/>
          </a:prstGeom>
        </p:spPr>
      </p:pic>
      <p:sp>
        <p:nvSpPr>
          <p:cNvPr id="7" name="Espace réservé du texte 6"/>
          <p:cNvSpPr>
            <a:spLocks noGrp="1"/>
          </p:cNvSpPr>
          <p:nvPr>
            <p:ph type="body" idx="4294967295"/>
          </p:nvPr>
        </p:nvSpPr>
        <p:spPr>
          <a:xfrm>
            <a:off x="5207000" y="1331179"/>
            <a:ext cx="3771899" cy="2176463"/>
          </a:xfrm>
        </p:spPr>
        <p:txBody>
          <a:bodyPr>
            <a:noAutofit/>
          </a:bodyPr>
          <a:lstStyle/>
          <a:p>
            <a:pPr>
              <a:buNone/>
            </a:pPr>
            <a:r>
              <a:rPr lang="fr-FR" sz="2400" dirty="0"/>
              <a:t>+394 000 étudiants (+17%) </a:t>
            </a:r>
          </a:p>
          <a:p>
            <a:pPr>
              <a:buNone/>
            </a:pPr>
            <a:r>
              <a:rPr lang="fr-FR" sz="2400" dirty="0"/>
              <a:t>dont +245 000 à l’université (+17%)</a:t>
            </a:r>
          </a:p>
        </p:txBody>
      </p:sp>
      <p:sp>
        <p:nvSpPr>
          <p:cNvPr id="8" name="Espace réservé du texte 6"/>
          <p:cNvSpPr txBox="1">
            <a:spLocks/>
          </p:cNvSpPr>
          <p:nvPr/>
        </p:nvSpPr>
        <p:spPr>
          <a:xfrm>
            <a:off x="248090" y="4514404"/>
            <a:ext cx="4721525" cy="1825539"/>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100000"/>
              </a:lnSpc>
              <a:spcBef>
                <a:spcPct val="20000"/>
              </a:spcBef>
              <a:spcAft>
                <a:spcPts val="0"/>
              </a:spcAft>
              <a:buClrTx/>
              <a:buSzTx/>
              <a:tabLst/>
              <a:defRPr/>
            </a:pPr>
            <a:r>
              <a:rPr lang="fr-FR" sz="2400" dirty="0">
                <a:solidFill>
                  <a:srgbClr val="C02B20"/>
                </a:solidFill>
              </a:rPr>
              <a:t>… e</a:t>
            </a:r>
            <a:r>
              <a:rPr kumimoji="0" lang="fr-FR" sz="2400" b="0" i="0" u="none" strike="noStrike" kern="1200" cap="none" spc="0" normalizeH="0" baseline="0" noProof="0" dirty="0">
                <a:ln>
                  <a:noFill/>
                </a:ln>
                <a:solidFill>
                  <a:srgbClr val="C02B20"/>
                </a:solidFill>
                <a:effectLst/>
                <a:uLnTx/>
                <a:uFillTx/>
                <a:latin typeface="+mn-lt"/>
                <a:ea typeface="+mn-ea"/>
                <a:cs typeface="+mn-cs"/>
              </a:rPr>
              <a:t>t du nombre de personnels</a:t>
            </a:r>
            <a:r>
              <a:rPr kumimoji="0" lang="fr-FR" sz="2400" b="0" i="0" u="none" strike="noStrike" kern="1200" cap="none" spc="0" normalizeH="0" noProof="0" dirty="0">
                <a:ln>
                  <a:noFill/>
                </a:ln>
                <a:solidFill>
                  <a:srgbClr val="C02B20"/>
                </a:solidFill>
                <a:effectLst/>
                <a:uLnTx/>
                <a:uFillTx/>
                <a:latin typeface="+mn-lt"/>
                <a:ea typeface="+mn-ea"/>
                <a:cs typeface="+mn-cs"/>
              </a:rPr>
              <a:t> e</a:t>
            </a:r>
            <a:r>
              <a:rPr kumimoji="0" lang="fr-FR" sz="2400" b="0" i="0" u="none" strike="noStrike" kern="1200" cap="none" spc="0" normalizeH="0" baseline="0" noProof="0" dirty="0">
                <a:ln>
                  <a:noFill/>
                </a:ln>
                <a:solidFill>
                  <a:srgbClr val="C02B20"/>
                </a:solidFill>
                <a:effectLst/>
                <a:uLnTx/>
                <a:uFillTx/>
                <a:latin typeface="+mn-lt"/>
                <a:ea typeface="+mn-ea"/>
                <a:cs typeface="+mn-cs"/>
              </a:rPr>
              <a:t>ntre 2009 et 2018 :</a:t>
            </a:r>
          </a:p>
          <a:p>
            <a:pPr marR="0" lvl="0" algn="l" defTabSz="457200" rtl="0" eaLnBrk="1" fontAlgn="auto" latinLnBrk="0" hangingPunct="1">
              <a:lnSpc>
                <a:spcPct val="100000"/>
              </a:lnSpc>
              <a:spcBef>
                <a:spcPct val="20000"/>
              </a:spcBef>
              <a:spcAft>
                <a:spcPts val="0"/>
              </a:spcAft>
              <a:buClrTx/>
              <a:buSzTx/>
              <a:tabLst/>
              <a:defRPr/>
            </a:pPr>
            <a:r>
              <a:rPr kumimoji="0" lang="fr-FR" sz="2400" b="0" i="0" u="none" strike="noStrike" kern="1200" cap="none" spc="0" normalizeH="0" baseline="0" noProof="0" dirty="0">
                <a:ln>
                  <a:noFill/>
                </a:ln>
                <a:solidFill>
                  <a:schemeClr val="tx1"/>
                </a:solidFill>
                <a:effectLst/>
                <a:uLnTx/>
                <a:uFillTx/>
                <a:latin typeface="+mn-lt"/>
                <a:ea typeface="+mn-ea"/>
                <a:cs typeface="+mn-cs"/>
              </a:rPr>
              <a:t>- 9000 EC titulaires </a:t>
            </a:r>
          </a:p>
          <a:p>
            <a:pPr marR="0" lvl="0" algn="l" defTabSz="457200" rtl="0" eaLnBrk="1" fontAlgn="auto" latinLnBrk="0" hangingPunct="1">
              <a:lnSpc>
                <a:spcPct val="100000"/>
              </a:lnSpc>
              <a:spcBef>
                <a:spcPct val="20000"/>
              </a:spcBef>
              <a:spcAft>
                <a:spcPts val="0"/>
              </a:spcAft>
              <a:buClrTx/>
              <a:buSzTx/>
              <a:tabLst/>
              <a:defRPr/>
            </a:pPr>
            <a:r>
              <a:rPr kumimoji="0" lang="fr-FR" sz="2400" b="0" i="0" u="none" strike="noStrike" kern="1200" cap="none" spc="0" normalizeH="0" baseline="0" noProof="0" dirty="0">
                <a:ln>
                  <a:noFill/>
                </a:ln>
                <a:solidFill>
                  <a:schemeClr val="tx1"/>
                </a:solidFill>
                <a:effectLst/>
                <a:uLnTx/>
                <a:uFillTx/>
                <a:latin typeface="+mn-lt"/>
                <a:ea typeface="+mn-ea"/>
                <a:cs typeface="+mn-cs"/>
              </a:rPr>
              <a:t>+ 14 000 contractuels</a:t>
            </a:r>
          </a:p>
          <a:p>
            <a:pPr marL="342900" marR="0" lvl="0" indent="-342900" algn="l" defTabSz="457200" rtl="0" eaLnBrk="1" fontAlgn="auto" latinLnBrk="0" hangingPunct="1">
              <a:lnSpc>
                <a:spcPct val="100000"/>
              </a:lnSpc>
              <a:spcBef>
                <a:spcPct val="20000"/>
              </a:spcBef>
              <a:spcAft>
                <a:spcPts val="0"/>
              </a:spcAft>
              <a:buClrTx/>
              <a:buSzTx/>
              <a:tabLst/>
              <a:defRPr/>
            </a:pPr>
            <a:endParaRPr kumimoji="0" lang="fr-FR"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tabLst/>
              <a:defRPr/>
            </a:pPr>
            <a:endParaRPr kumimoji="0" lang="fr-FR" sz="24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10" name="Graphique 9">
            <a:extLst>
              <a:ext uri="{FF2B5EF4-FFF2-40B4-BE49-F238E27FC236}">
                <a16:creationId xmlns:a16="http://schemas.microsoft.com/office/drawing/2014/main" id="{00000000-0008-0000-0000-00002E040000}"/>
              </a:ext>
            </a:extLst>
          </p:cNvPr>
          <p:cNvGraphicFramePr>
            <a:graphicFrameLocks/>
          </p:cNvGraphicFramePr>
          <p:nvPr>
            <p:extLst>
              <p:ext uri="{D42A27DB-BD31-4B8C-83A1-F6EECF244321}">
                <p14:modId xmlns:p14="http://schemas.microsoft.com/office/powerpoint/2010/main" val="2986830991"/>
              </p:ext>
            </p:extLst>
          </p:nvPr>
        </p:nvGraphicFramePr>
        <p:xfrm>
          <a:off x="386908" y="973015"/>
          <a:ext cx="4582707" cy="301002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0" y="392808"/>
            <a:ext cx="9144000" cy="785616"/>
          </a:xfrm>
        </p:spPr>
        <p:txBody>
          <a:bodyPr/>
          <a:lstStyle/>
          <a:p>
            <a:r>
              <a:rPr lang="fr-FR" dirty="0"/>
              <a:t>Etudiants étrangers</a:t>
            </a:r>
          </a:p>
        </p:txBody>
      </p:sp>
      <p:sp>
        <p:nvSpPr>
          <p:cNvPr id="3" name="Espace réservé du numéro de diapositive 2"/>
          <p:cNvSpPr>
            <a:spLocks noGrp="1"/>
          </p:cNvSpPr>
          <p:nvPr>
            <p:ph type="sldNum" sz="quarter" idx="11"/>
          </p:nvPr>
        </p:nvSpPr>
        <p:spPr/>
        <p:txBody>
          <a:bodyPr/>
          <a:lstStyle/>
          <a:p>
            <a:fld id="{B7726BB1-BEC8-5848-A8CE-38A28714AB50}" type="slidenum">
              <a:rPr lang="fr-FR" smtClean="0"/>
              <a:pPr/>
              <a:t>4</a:t>
            </a:fld>
            <a:endParaRPr lang="fr-FR" dirty="0"/>
          </a:p>
        </p:txBody>
      </p:sp>
      <p:sp>
        <p:nvSpPr>
          <p:cNvPr id="4" name="Rectangle 3"/>
          <p:cNvSpPr/>
          <p:nvPr/>
        </p:nvSpPr>
        <p:spPr>
          <a:xfrm>
            <a:off x="366384" y="1379891"/>
            <a:ext cx="7990689" cy="5232202"/>
          </a:xfrm>
          <a:prstGeom prst="rect">
            <a:avLst/>
          </a:prstGeom>
        </p:spPr>
        <p:txBody>
          <a:bodyPr wrap="square">
            <a:spAutoFit/>
          </a:bodyPr>
          <a:lstStyle/>
          <a:p>
            <a:r>
              <a:rPr lang="fr-FR" sz="2800" dirty="0"/>
              <a:t>Discours du 19/11 du 1</a:t>
            </a:r>
            <a:r>
              <a:rPr lang="fr-FR" sz="2800" baseline="30000" dirty="0"/>
              <a:t>er</a:t>
            </a:r>
            <a:r>
              <a:rPr lang="fr-FR" sz="2800" dirty="0"/>
              <a:t> ministre = opération « bienvenue en France »</a:t>
            </a:r>
          </a:p>
          <a:p>
            <a:pPr marL="457200" indent="-457200">
              <a:buFont typeface="Symbol" charset="0"/>
              <a:buChar char=""/>
            </a:pPr>
            <a:r>
              <a:rPr lang="fr-FR" sz="2800" dirty="0"/>
              <a:t>Accueillir 500000 étudiants à l’horizon 2027  </a:t>
            </a:r>
          </a:p>
          <a:p>
            <a:pPr marL="457200" indent="-457200">
              <a:buFont typeface="Symbol" charset="0"/>
              <a:buChar char=""/>
            </a:pPr>
            <a:r>
              <a:rPr lang="fr-FR" sz="2800" dirty="0"/>
              <a:t>3 axes : accueil, frais d’inscriptions, ESR français à l’étranger</a:t>
            </a:r>
          </a:p>
          <a:p>
            <a:endParaRPr lang="fr-FR" dirty="0"/>
          </a:p>
          <a:p>
            <a:pPr lvl="0"/>
            <a:r>
              <a:rPr lang="fr-FR" sz="2000" dirty="0"/>
              <a:t>- France = 4</a:t>
            </a:r>
            <a:r>
              <a:rPr lang="fr-FR" sz="2000" baseline="30000" dirty="0"/>
              <a:t>ème</a:t>
            </a:r>
            <a:r>
              <a:rPr lang="fr-FR" sz="2000" dirty="0"/>
              <a:t> pays d’accueil des étudiants étrangers (derrière EU, Royaume Uni, Australie) </a:t>
            </a:r>
          </a:p>
          <a:p>
            <a:pPr lvl="0"/>
            <a:r>
              <a:rPr lang="fr-FR" sz="2000" dirty="0"/>
              <a:t>- 2016-2017 :  324 000 étudiants dont 231 000 dans les universités (71,3%) </a:t>
            </a:r>
          </a:p>
          <a:p>
            <a:pPr lvl="0"/>
            <a:r>
              <a:rPr lang="fr-FR" sz="2000" dirty="0"/>
              <a:t>- En doctorat : 41% des étudiants sont des étrangers, 18% en master, 11% en licence)</a:t>
            </a:r>
          </a:p>
          <a:p>
            <a:pPr lvl="0"/>
            <a:r>
              <a:rPr lang="fr-FR" sz="2000" dirty="0"/>
              <a:t>- Origine : 45% viennent d’Afrique, 26% d’Europe</a:t>
            </a:r>
          </a:p>
          <a:p>
            <a:pPr lvl="0"/>
            <a:r>
              <a:rPr lang="fr-FR" sz="2000" dirty="0"/>
              <a:t>- Maroc le plus représenté, Chinois ensuite (10,5%)</a:t>
            </a:r>
          </a:p>
          <a:p>
            <a:endParaRPr lang="fr-FR" dirty="0"/>
          </a:p>
          <a:p>
            <a:endParaRPr lang="fr-FR" dirty="0"/>
          </a:p>
        </p:txBody>
      </p:sp>
    </p:spTree>
    <p:extLst>
      <p:ext uri="{BB962C8B-B14F-4D97-AF65-F5344CB8AC3E}">
        <p14:creationId xmlns:p14="http://schemas.microsoft.com/office/powerpoint/2010/main" val="2124135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0" y="101600"/>
            <a:ext cx="9144000" cy="785616"/>
          </a:xfrm>
        </p:spPr>
        <p:txBody>
          <a:bodyPr>
            <a:normAutofit/>
          </a:bodyPr>
          <a:lstStyle/>
          <a:p>
            <a:r>
              <a:rPr lang="fr-FR" dirty="0"/>
              <a:t>Financement</a:t>
            </a:r>
            <a:r>
              <a:rPr lang="fr-FR" baseline="0" dirty="0"/>
              <a:t> de l’ESR</a:t>
            </a:r>
            <a:endParaRPr lang="fr-FR" dirty="0"/>
          </a:p>
        </p:txBody>
      </p:sp>
      <p:sp>
        <p:nvSpPr>
          <p:cNvPr id="3" name="Espace réservé du numéro de diapositive 2"/>
          <p:cNvSpPr>
            <a:spLocks noGrp="1"/>
          </p:cNvSpPr>
          <p:nvPr>
            <p:ph type="sldNum" sz="quarter" idx="11"/>
          </p:nvPr>
        </p:nvSpPr>
        <p:spPr/>
        <p:txBody>
          <a:bodyPr/>
          <a:lstStyle/>
          <a:p>
            <a:fld id="{B7726BB1-BEC8-5848-A8CE-38A28714AB50}" type="slidenum">
              <a:rPr lang="fr-FR" smtClean="0"/>
              <a:pPr/>
              <a:t>5</a:t>
            </a:fld>
            <a:endParaRPr lang="fr-FR" dirty="0"/>
          </a:p>
        </p:txBody>
      </p:sp>
      <p:sp>
        <p:nvSpPr>
          <p:cNvPr id="4" name="Espace réservé du texte 3"/>
          <p:cNvSpPr>
            <a:spLocks noGrp="1"/>
          </p:cNvSpPr>
          <p:nvPr>
            <p:ph type="body" idx="4294967295"/>
          </p:nvPr>
        </p:nvSpPr>
        <p:spPr>
          <a:xfrm>
            <a:off x="190500" y="3966349"/>
            <a:ext cx="8699500" cy="2274113"/>
          </a:xfrm>
        </p:spPr>
        <p:txBody>
          <a:bodyPr>
            <a:normAutofit lnSpcReduction="10000"/>
          </a:bodyPr>
          <a:lstStyle/>
          <a:p>
            <a:pPr>
              <a:spcAft>
                <a:spcPts val="1200"/>
              </a:spcAft>
            </a:pPr>
            <a:r>
              <a:rPr lang="fr-FR" sz="1800" dirty="0"/>
              <a:t>Depuis 2009, </a:t>
            </a:r>
            <a:r>
              <a:rPr lang="fr-FR" sz="1800" b="1" dirty="0">
                <a:solidFill>
                  <a:schemeClr val="bg2">
                    <a:lumMod val="50000"/>
                  </a:schemeClr>
                </a:solidFill>
              </a:rPr>
              <a:t>la dépense intérieur d’éducation pour l’enseignement supérieur </a:t>
            </a:r>
            <a:r>
              <a:rPr lang="fr-FR" sz="1800" dirty="0"/>
              <a:t>(DIE ES) </a:t>
            </a:r>
            <a:r>
              <a:rPr lang="fr-FR" sz="1800" b="1" dirty="0">
                <a:solidFill>
                  <a:srgbClr val="948A54"/>
                </a:solidFill>
              </a:rPr>
              <a:t>stagne </a:t>
            </a:r>
            <a:r>
              <a:rPr lang="fr-FR" sz="1800" dirty="0"/>
              <a:t>en part de PIB alors que le nombre d’étudiants a progressé de 17%</a:t>
            </a:r>
          </a:p>
          <a:p>
            <a:pPr>
              <a:spcAft>
                <a:spcPts val="1200"/>
              </a:spcAft>
            </a:pPr>
            <a:r>
              <a:rPr lang="fr-FR" sz="1800" dirty="0"/>
              <a:t>Entre 2011 et 2017 </a:t>
            </a:r>
            <a:r>
              <a:rPr lang="fr-FR" sz="1800" b="1" dirty="0">
                <a:solidFill>
                  <a:schemeClr val="accent5">
                    <a:lumMod val="75000"/>
                  </a:schemeClr>
                </a:solidFill>
              </a:rPr>
              <a:t>la dépense moyenne par étudiant a baissé </a:t>
            </a:r>
            <a:r>
              <a:rPr lang="fr-FR" sz="1800" dirty="0"/>
              <a:t>de 12 170€ à 11 670€ (-4,1%)</a:t>
            </a:r>
          </a:p>
          <a:p>
            <a:pPr>
              <a:spcAft>
                <a:spcPts val="1200"/>
              </a:spcAft>
            </a:pPr>
            <a:r>
              <a:rPr lang="fr-FR" sz="1800" dirty="0"/>
              <a:t>Essentiellement à l’université (-3,8%) car </a:t>
            </a:r>
            <a:r>
              <a:rPr lang="fr-FR" sz="1800" b="1" dirty="0">
                <a:solidFill>
                  <a:srgbClr val="C0504D"/>
                </a:solidFill>
              </a:rPr>
              <a:t>les </a:t>
            </a:r>
            <a:r>
              <a:rPr lang="fr-FR" sz="1800" b="1" dirty="0">
                <a:solidFill>
                  <a:schemeClr val="accent2"/>
                </a:solidFill>
              </a:rPr>
              <a:t>financements sont très inégalitaires</a:t>
            </a:r>
          </a:p>
          <a:p>
            <a:pPr>
              <a:spcAft>
                <a:spcPts val="1200"/>
              </a:spcAft>
            </a:pPr>
            <a:r>
              <a:rPr lang="fr-FR" sz="1800" dirty="0"/>
              <a:t>Pour les écoles la dépense par étudiant est de 20 000€ et peut atteindre 60k€!</a:t>
            </a:r>
          </a:p>
        </p:txBody>
      </p:sp>
      <p:pic>
        <p:nvPicPr>
          <p:cNvPr id="7" name="Image 6">
            <a:extLst>
              <a:ext uri="{FF2B5EF4-FFF2-40B4-BE49-F238E27FC236}">
                <a16:creationId xmlns:a16="http://schemas.microsoft.com/office/drawing/2014/main" id="{F29CCAB3-AC24-224E-A85E-CAD4E610F6BC}"/>
              </a:ext>
            </a:extLst>
          </p:cNvPr>
          <p:cNvPicPr>
            <a:picLocks noChangeAspect="1"/>
          </p:cNvPicPr>
          <p:nvPr/>
        </p:nvPicPr>
        <p:blipFill>
          <a:blip r:embed="rId3"/>
          <a:stretch>
            <a:fillRect/>
          </a:stretch>
        </p:blipFill>
        <p:spPr>
          <a:xfrm>
            <a:off x="4202722" y="1141228"/>
            <a:ext cx="4941277" cy="2700618"/>
          </a:xfrm>
          <a:prstGeom prst="rect">
            <a:avLst/>
          </a:prstGeom>
        </p:spPr>
      </p:pic>
      <p:graphicFrame>
        <p:nvGraphicFramePr>
          <p:cNvPr id="9" name="Graphique 8">
            <a:extLst>
              <a:ext uri="{FF2B5EF4-FFF2-40B4-BE49-F238E27FC236}">
                <a16:creationId xmlns:a16="http://schemas.microsoft.com/office/drawing/2014/main" id="{00000000-0008-0000-0A00-000004000000}"/>
              </a:ext>
            </a:extLst>
          </p:cNvPr>
          <p:cNvGraphicFramePr>
            <a:graphicFrameLocks/>
          </p:cNvGraphicFramePr>
          <p:nvPr>
            <p:extLst>
              <p:ext uri="{D42A27DB-BD31-4B8C-83A1-F6EECF244321}">
                <p14:modId xmlns:p14="http://schemas.microsoft.com/office/powerpoint/2010/main" val="4033001508"/>
              </p:ext>
            </p:extLst>
          </p:nvPr>
        </p:nvGraphicFramePr>
        <p:xfrm>
          <a:off x="190500" y="887216"/>
          <a:ext cx="4012222" cy="2917851"/>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 name="Titre 41"/>
          <p:cNvSpPr>
            <a:spLocks noGrp="1"/>
          </p:cNvSpPr>
          <p:nvPr>
            <p:ph type="title"/>
          </p:nvPr>
        </p:nvSpPr>
        <p:spPr>
          <a:xfrm>
            <a:off x="381962" y="80063"/>
            <a:ext cx="8409213" cy="893235"/>
          </a:xfrm>
        </p:spPr>
        <p:txBody>
          <a:bodyPr>
            <a:normAutofit/>
          </a:bodyPr>
          <a:lstStyle/>
          <a:p>
            <a:pPr rtl="0" eaLnBrk="1" latinLnBrk="0" hangingPunct="1"/>
            <a:r>
              <a:rPr lang="fr-FR" dirty="0"/>
              <a:t>Des réformes…</a:t>
            </a:r>
          </a:p>
        </p:txBody>
      </p:sp>
      <p:pic>
        <p:nvPicPr>
          <p:cNvPr id="3" name="Image 2">
            <a:extLst>
              <a:ext uri="{FF2B5EF4-FFF2-40B4-BE49-F238E27FC236}">
                <a16:creationId xmlns:a16="http://schemas.microsoft.com/office/drawing/2014/main" id="{5C15DBAF-71EF-7645-809D-084EB3ADDA32}"/>
              </a:ext>
            </a:extLst>
          </p:cNvPr>
          <p:cNvPicPr>
            <a:picLocks noChangeAspect="1"/>
          </p:cNvPicPr>
          <p:nvPr/>
        </p:nvPicPr>
        <p:blipFill>
          <a:blip r:embed="rId3"/>
          <a:stretch>
            <a:fillRect/>
          </a:stretch>
        </p:blipFill>
        <p:spPr>
          <a:xfrm>
            <a:off x="0" y="1490661"/>
            <a:ext cx="9144000" cy="4958437"/>
          </a:xfrm>
          <a:prstGeom prst="rect">
            <a:avLst/>
          </a:prstGeom>
        </p:spPr>
      </p:pic>
    </p:spTree>
    <p:extLst>
      <p:ext uri="{BB962C8B-B14F-4D97-AF65-F5344CB8AC3E}">
        <p14:creationId xmlns:p14="http://schemas.microsoft.com/office/powerpoint/2010/main" val="541898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0" y="-235165"/>
            <a:ext cx="9143999" cy="893235"/>
          </a:xfrm>
        </p:spPr>
        <p:txBody>
          <a:bodyPr>
            <a:noAutofit/>
          </a:bodyPr>
          <a:lstStyle/>
          <a:p>
            <a:br>
              <a:rPr lang="fr-FR" sz="3200" dirty="0"/>
            </a:br>
            <a:r>
              <a:rPr lang="fr-FR" sz="3200" dirty="0"/>
              <a:t>Les grandes tendances de l’évolution</a:t>
            </a:r>
          </a:p>
        </p:txBody>
      </p:sp>
      <p:sp>
        <p:nvSpPr>
          <p:cNvPr id="3" name="Espace réservé du numéro de diapositive 2"/>
          <p:cNvSpPr>
            <a:spLocks noGrp="1"/>
          </p:cNvSpPr>
          <p:nvPr>
            <p:ph type="sldNum" sz="quarter" idx="11"/>
          </p:nvPr>
        </p:nvSpPr>
        <p:spPr/>
        <p:txBody>
          <a:bodyPr/>
          <a:lstStyle/>
          <a:p>
            <a:fld id="{B7726BB1-BEC8-5848-A8CE-38A28714AB50}" type="slidenum">
              <a:rPr lang="fr-FR" smtClean="0"/>
              <a:pPr/>
              <a:t>7</a:t>
            </a:fld>
            <a:endParaRPr lang="fr-FR" dirty="0"/>
          </a:p>
        </p:txBody>
      </p:sp>
      <p:sp>
        <p:nvSpPr>
          <p:cNvPr id="6" name="Rectangle 5"/>
          <p:cNvSpPr/>
          <p:nvPr/>
        </p:nvSpPr>
        <p:spPr>
          <a:xfrm>
            <a:off x="160822" y="769434"/>
            <a:ext cx="8048197" cy="5632310"/>
          </a:xfrm>
          <a:prstGeom prst="rect">
            <a:avLst/>
          </a:prstGeom>
        </p:spPr>
        <p:txBody>
          <a:bodyPr wrap="square">
            <a:spAutoFit/>
          </a:bodyPr>
          <a:lstStyle/>
          <a:p>
            <a:r>
              <a:rPr lang="fr-FR" sz="2400" b="1" dirty="0"/>
              <a:t>AUTONOMIE</a:t>
            </a:r>
            <a:r>
              <a:rPr lang="fr-FR" sz="2400" dirty="0"/>
              <a:t> des établissements (budget de fonctionnement, d’investissement et masse salariale) </a:t>
            </a:r>
            <a:r>
              <a:rPr lang="fr-FR" sz="2400" dirty="0">
                <a:solidFill>
                  <a:srgbClr val="800000"/>
                </a:solidFill>
              </a:rPr>
              <a:t>et gel du budget de l’ESR</a:t>
            </a:r>
            <a:r>
              <a:rPr lang="fr-FR" sz="2400" dirty="0"/>
              <a:t> =&gt; sélection, augmentation frais d’inscription, précarisation, secteur privé…</a:t>
            </a:r>
          </a:p>
          <a:p>
            <a:endParaRPr lang="fr-FR" sz="2400" b="1" dirty="0"/>
          </a:p>
          <a:p>
            <a:r>
              <a:rPr lang="fr-FR" sz="2400" b="1" dirty="0"/>
              <a:t>EXCELLENCE</a:t>
            </a:r>
            <a:r>
              <a:rPr lang="fr-FR" sz="2400" dirty="0"/>
              <a:t> Poursuite des programmes </a:t>
            </a:r>
            <a:r>
              <a:rPr lang="fr-FR" sz="2400" b="1" dirty="0"/>
              <a:t>« d’excellence » </a:t>
            </a:r>
            <a:r>
              <a:rPr lang="fr-FR" sz="2400" dirty="0"/>
              <a:t>(PIA, IDEX, LABEX…) =&gt; concurrence et inégalités entre les collègues, évaluation quantitative, resserrement des thématiques, appels à projet, temps court de recherche, ingénierie chronophage…</a:t>
            </a:r>
          </a:p>
          <a:p>
            <a:endParaRPr lang="fr-FR" sz="2400" b="1" dirty="0"/>
          </a:p>
          <a:p>
            <a:r>
              <a:rPr lang="fr-FR" sz="2400" b="1" dirty="0"/>
              <a:t>REGROUPEMENTS</a:t>
            </a:r>
            <a:r>
              <a:rPr lang="fr-FR" sz="2400" dirty="0"/>
              <a:t>, </a:t>
            </a:r>
            <a:r>
              <a:rPr lang="fr-FR" sz="2400" b="1" dirty="0"/>
              <a:t>fusions</a:t>
            </a:r>
            <a:r>
              <a:rPr lang="fr-FR" sz="2400" dirty="0"/>
              <a:t> : naissance de « mastodontes » dérogeant au code de l’éducation =&gt; recul démocratie universitaire, éloignement des personnels des centres de décision, mobilités forcées, modèle de gestion « new public management »…</a:t>
            </a:r>
          </a:p>
        </p:txBody>
      </p:sp>
      <p:sp>
        <p:nvSpPr>
          <p:cNvPr id="7" name="ZoneTexte 6"/>
          <p:cNvSpPr txBox="1"/>
          <p:nvPr/>
        </p:nvSpPr>
        <p:spPr>
          <a:xfrm>
            <a:off x="4398528" y="6109356"/>
            <a:ext cx="4233879" cy="584776"/>
          </a:xfrm>
          <a:prstGeom prst="rect">
            <a:avLst/>
          </a:prstGeom>
          <a:noFill/>
        </p:spPr>
        <p:txBody>
          <a:bodyPr wrap="square" rtlCol="0">
            <a:spAutoFit/>
          </a:bodyPr>
          <a:lstStyle/>
          <a:p>
            <a:r>
              <a:rPr lang="fr-FR" sz="3200" b="1" dirty="0">
                <a:solidFill>
                  <a:srgbClr val="800000"/>
                </a:solidFill>
              </a:rPr>
              <a:t>Libertés académiques?</a:t>
            </a:r>
          </a:p>
        </p:txBody>
      </p:sp>
    </p:spTree>
    <p:extLst>
      <p:ext uri="{BB962C8B-B14F-4D97-AF65-F5344CB8AC3E}">
        <p14:creationId xmlns:p14="http://schemas.microsoft.com/office/powerpoint/2010/main" val="1161568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p:txBody>
          <a:bodyPr/>
          <a:lstStyle/>
          <a:p>
            <a:fld id="{B7726BB1-BEC8-5848-A8CE-38A28714AB50}" type="slidenum">
              <a:rPr lang="fr-FR" smtClean="0"/>
              <a:pPr/>
              <a:t>8</a:t>
            </a:fld>
            <a:endParaRPr lang="fr-FR" dirty="0"/>
          </a:p>
        </p:txBody>
      </p:sp>
      <p:pic>
        <p:nvPicPr>
          <p:cNvPr id="6" name="Image 5" descr="Capture d’écran 2017-05-06 à 19.26.58.png"/>
          <p:cNvPicPr>
            <a:picLocks noChangeAspect="1"/>
          </p:cNvPicPr>
          <p:nvPr/>
        </p:nvPicPr>
        <p:blipFill>
          <a:blip r:embed="rId3">
            <a:clrChange>
              <a:clrFrom>
                <a:srgbClr val="E4E0DF"/>
              </a:clrFrom>
              <a:clrTo>
                <a:srgbClr val="E4E0DF">
                  <a:alpha val="0"/>
                </a:srgbClr>
              </a:clrTo>
            </a:clrChange>
          </a:blip>
          <a:stretch>
            <a:fillRect/>
          </a:stretch>
        </p:blipFill>
        <p:spPr>
          <a:xfrm>
            <a:off x="973042" y="221474"/>
            <a:ext cx="6837458" cy="642691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idx="10"/>
          </p:nvPr>
        </p:nvSpPr>
        <p:spPr/>
        <p:txBody>
          <a:bodyPr/>
          <a:lstStyle/>
          <a:p>
            <a:fld id="{B7726BB1-BEC8-5848-A8CE-38A28714AB50}" type="slidenum">
              <a:rPr lang="fr-FR" smtClean="0"/>
              <a:pPr/>
              <a:t>9</a:t>
            </a:fld>
            <a:endParaRPr lang="fr-FR" dirty="0"/>
          </a:p>
        </p:txBody>
      </p:sp>
      <p:sp>
        <p:nvSpPr>
          <p:cNvPr id="2" name="Titre 1"/>
          <p:cNvSpPr>
            <a:spLocks noGrp="1"/>
          </p:cNvSpPr>
          <p:nvPr>
            <p:ph type="title" idx="4294967295"/>
          </p:nvPr>
        </p:nvSpPr>
        <p:spPr>
          <a:xfrm>
            <a:off x="0" y="0"/>
            <a:ext cx="9144000" cy="893763"/>
          </a:xfrm>
        </p:spPr>
        <p:txBody>
          <a:bodyPr>
            <a:normAutofit/>
          </a:bodyPr>
          <a:lstStyle/>
          <a:p>
            <a:r>
              <a:rPr lang="fr-FR" dirty="0"/>
              <a:t>Les revendications du SNESUP-FSU</a:t>
            </a:r>
          </a:p>
        </p:txBody>
      </p:sp>
      <p:sp>
        <p:nvSpPr>
          <p:cNvPr id="4" name="Espace réservé du texte 3"/>
          <p:cNvSpPr>
            <a:spLocks noGrp="1"/>
          </p:cNvSpPr>
          <p:nvPr>
            <p:ph type="body" idx="4294967295"/>
          </p:nvPr>
        </p:nvSpPr>
        <p:spPr>
          <a:xfrm>
            <a:off x="292100" y="893763"/>
            <a:ext cx="8851900" cy="5915138"/>
          </a:xfrm>
        </p:spPr>
        <p:txBody>
          <a:bodyPr>
            <a:normAutofit fontScale="62500" lnSpcReduction="20000"/>
          </a:bodyPr>
          <a:lstStyle/>
          <a:p>
            <a:pPr>
              <a:buNone/>
            </a:pPr>
            <a:endParaRPr lang="fr-FR" dirty="0"/>
          </a:p>
          <a:p>
            <a:r>
              <a:rPr lang="fr-FR" b="1" dirty="0">
                <a:solidFill>
                  <a:srgbClr val="008000"/>
                </a:solidFill>
              </a:rPr>
              <a:t>défendre</a:t>
            </a:r>
            <a:r>
              <a:rPr lang="fr-FR" b="1" dirty="0">
                <a:solidFill>
                  <a:srgbClr val="FF0000"/>
                </a:solidFill>
              </a:rPr>
              <a:t> </a:t>
            </a:r>
            <a:r>
              <a:rPr lang="fr-FR" dirty="0"/>
              <a:t>les valeurs du </a:t>
            </a:r>
            <a:r>
              <a:rPr lang="fr-FR" b="1" dirty="0">
                <a:solidFill>
                  <a:srgbClr val="008000"/>
                </a:solidFill>
              </a:rPr>
              <a:t>service public </a:t>
            </a:r>
            <a:r>
              <a:rPr lang="fr-FR" dirty="0"/>
              <a:t>;</a:t>
            </a:r>
          </a:p>
          <a:p>
            <a:r>
              <a:rPr lang="fr-FR" b="1" dirty="0">
                <a:solidFill>
                  <a:srgbClr val="008000"/>
                </a:solidFill>
              </a:rPr>
              <a:t>revaloriser nos métiers</a:t>
            </a:r>
            <a:r>
              <a:rPr lang="fr-FR" dirty="0"/>
              <a:t>, nos conditions de travail et nos salaires ;</a:t>
            </a:r>
          </a:p>
          <a:p>
            <a:r>
              <a:rPr lang="fr-FR" b="1" dirty="0">
                <a:solidFill>
                  <a:srgbClr val="008000"/>
                </a:solidFill>
              </a:rPr>
              <a:t>s’opposer aux regroupements </a:t>
            </a:r>
            <a:r>
              <a:rPr lang="fr-FR" dirty="0"/>
              <a:t>imposés (COMUE et fusion) ;</a:t>
            </a:r>
          </a:p>
          <a:p>
            <a:r>
              <a:rPr lang="fr-FR" b="1" dirty="0">
                <a:solidFill>
                  <a:srgbClr val="008000"/>
                </a:solidFill>
              </a:rPr>
              <a:t>réussir la démocratisation </a:t>
            </a:r>
            <a:r>
              <a:rPr lang="fr-FR" dirty="0"/>
              <a:t>de l’enseignement supérieur (accueillir et faire réussir tous les publics, gratuité de l’accès aux études) ;</a:t>
            </a:r>
          </a:p>
          <a:p>
            <a:r>
              <a:rPr lang="fr-FR" b="1" dirty="0">
                <a:solidFill>
                  <a:srgbClr val="008000"/>
                </a:solidFill>
              </a:rPr>
              <a:t>reconnaitre le doctorat </a:t>
            </a:r>
            <a:r>
              <a:rPr lang="fr-FR" dirty="0"/>
              <a:t>dans la haute fonction publique et les conventions collectives</a:t>
            </a:r>
          </a:p>
          <a:p>
            <a:r>
              <a:rPr lang="fr-FR" b="1" dirty="0">
                <a:solidFill>
                  <a:srgbClr val="008000"/>
                </a:solidFill>
              </a:rPr>
              <a:t>conquérir de nouveaux droits </a:t>
            </a:r>
            <a:r>
              <a:rPr lang="fr-FR" dirty="0"/>
              <a:t>(reconnaissances et valorisation de nos différentes missions)</a:t>
            </a:r>
          </a:p>
          <a:p>
            <a:r>
              <a:rPr lang="fr-FR" b="1" dirty="0">
                <a:solidFill>
                  <a:srgbClr val="008000"/>
                </a:solidFill>
              </a:rPr>
              <a:t>s’opposer à l’évaluation </a:t>
            </a:r>
            <a:r>
              <a:rPr lang="fr-FR" dirty="0"/>
              <a:t>sanction</a:t>
            </a:r>
          </a:p>
          <a:p>
            <a:r>
              <a:rPr lang="fr-FR" b="1" dirty="0">
                <a:solidFill>
                  <a:srgbClr val="008000"/>
                </a:solidFill>
              </a:rPr>
              <a:t>s’opposer à la précarité </a:t>
            </a:r>
            <a:r>
              <a:rPr lang="fr-FR" dirty="0"/>
              <a:t>et à la précarisation de nos métiers</a:t>
            </a:r>
          </a:p>
          <a:p>
            <a:r>
              <a:rPr lang="fr-FR" b="1" dirty="0">
                <a:solidFill>
                  <a:srgbClr val="008000"/>
                </a:solidFill>
              </a:rPr>
              <a:t>obtenir un financement </a:t>
            </a:r>
            <a:r>
              <a:rPr lang="fr-FR" dirty="0"/>
              <a:t>pérenne de la recherche à la hauteur des besoins réels ;</a:t>
            </a:r>
          </a:p>
          <a:p>
            <a:r>
              <a:rPr lang="fr-FR" b="1" dirty="0">
                <a:solidFill>
                  <a:srgbClr val="008000"/>
                </a:solidFill>
              </a:rPr>
              <a:t>Recruter 6000 agents </a:t>
            </a:r>
            <a:r>
              <a:rPr lang="fr-FR" dirty="0"/>
              <a:t>par an pendant 10 ans dont 50% d’enseignants et d’enseignants chercheurs.</a:t>
            </a:r>
          </a:p>
          <a:p>
            <a:pPr>
              <a:buNone/>
            </a:pPr>
            <a:endParaRPr lang="fr-FR" dirty="0"/>
          </a:p>
          <a:p>
            <a:pPr>
              <a:buNone/>
            </a:pPr>
            <a:r>
              <a:rPr lang="fr-FR" sz="4211" dirty="0">
                <a:solidFill>
                  <a:srgbClr val="FF0000"/>
                </a:solidFill>
                <a:latin typeface="Wingdings"/>
                <a:ea typeface="Wingdings"/>
                <a:cs typeface="Wingdings"/>
              </a:rPr>
              <a:t></a:t>
            </a:r>
            <a:r>
              <a:rPr lang="fr-FR" sz="4211" dirty="0"/>
              <a:t> </a:t>
            </a:r>
            <a:r>
              <a:rPr lang="fr-FR" sz="4211" b="1" dirty="0">
                <a:solidFill>
                  <a:schemeClr val="bg2">
                    <a:lumMod val="50000"/>
                  </a:schemeClr>
                </a:solidFill>
              </a:rPr>
              <a:t>+ 3,5Md€/an pendant 10 ans </a:t>
            </a:r>
            <a:r>
              <a:rPr lang="fr-FR" sz="4211" dirty="0"/>
              <a:t>pour atteindre </a:t>
            </a:r>
            <a:r>
              <a:rPr lang="fr-FR" sz="4211" b="1" dirty="0">
                <a:solidFill>
                  <a:srgbClr val="948A54"/>
                </a:solidFill>
              </a:rPr>
              <a:t>2% PIB pour l’ES</a:t>
            </a:r>
            <a:r>
              <a:rPr lang="fr-FR" sz="4211" dirty="0"/>
              <a:t>, </a:t>
            </a:r>
            <a:r>
              <a:rPr lang="fr-FR" sz="4211" b="1" dirty="0">
                <a:solidFill>
                  <a:srgbClr val="948A54"/>
                </a:solidFill>
              </a:rPr>
              <a:t>1% de PIB pour la recherche publique</a:t>
            </a:r>
            <a:r>
              <a:rPr lang="fr-FR" sz="4211" dirty="0"/>
              <a:t> et 2% pour la recherche privée</a:t>
            </a:r>
          </a:p>
        </p:txBody>
      </p:sp>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5838</TotalTime>
  <Words>939</Words>
  <Application>Microsoft Macintosh PowerPoint</Application>
  <PresentationFormat>Affichage à l'écran (4:3)</PresentationFormat>
  <Paragraphs>135</Paragraphs>
  <Slides>9</Slides>
  <Notes>9</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9</vt:i4>
      </vt:variant>
    </vt:vector>
  </HeadingPairs>
  <TitlesOfParts>
    <vt:vector size="16" baseType="lpstr">
      <vt:lpstr>Arial</vt:lpstr>
      <vt:lpstr>Avenir Next Condensed Demi Bold</vt:lpstr>
      <vt:lpstr>Calibri</vt:lpstr>
      <vt:lpstr>Symbol</vt:lpstr>
      <vt:lpstr>Times New Roman</vt:lpstr>
      <vt:lpstr>Wingdings</vt:lpstr>
      <vt:lpstr>Thème Office</vt:lpstr>
      <vt:lpstr>Etat des lieux de l’ESR et des libertés académiques en France</vt:lpstr>
      <vt:lpstr>Quelques chiffres</vt:lpstr>
      <vt:lpstr>Évolution du nombre d’étudiants de 2009 à 2018</vt:lpstr>
      <vt:lpstr>Etudiants étrangers</vt:lpstr>
      <vt:lpstr>Financement de l’ESR</vt:lpstr>
      <vt:lpstr>Des réformes…</vt:lpstr>
      <vt:lpstr> Les grandes tendances de l’évolution</vt:lpstr>
      <vt:lpstr>Présentation PowerPoint</vt:lpstr>
      <vt:lpstr>Les revendications du SNESUP-FSU</vt:lpstr>
    </vt:vector>
  </TitlesOfParts>
  <Company>ISTIA INNOVATION - Université d'Angers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"organisation de l’administration de l’enseignement supérieur, missions et rôles des syndicats, le cas du Snesup-FSU »</dc:title>
  <dc:creator>Hervé CHRISTOFOL</dc:creator>
  <cp:lastModifiedBy>Hervé CHRISTOFOL</cp:lastModifiedBy>
  <cp:revision>140</cp:revision>
  <dcterms:created xsi:type="dcterms:W3CDTF">2017-09-13T07:34:46Z</dcterms:created>
  <dcterms:modified xsi:type="dcterms:W3CDTF">2019-08-26T18:37:28Z</dcterms:modified>
</cp:coreProperties>
</file>