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5" r:id="rId11"/>
    <p:sldId id="267" r:id="rId12"/>
    <p:sldId id="273" r:id="rId13"/>
    <p:sldId id="270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ophie\Documents\Mon%20travail\Mes%20publications\Livre%20La%20barri&#232;re%20ne%20fera%20pas%20le%20niveau\Graphiques%20liv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Feuil1!$A$31</c:f>
              <c:strCache>
                <c:ptCount val="1"/>
                <c:pt idx="0">
                  <c:v>Lettres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3.5832154644035899E-2"/>
                  <c:y val="2.19931319085709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Feuil1!$B$31</c:f>
              <c:numCache>
                <c:formatCode>General</c:formatCode>
                <c:ptCount val="1"/>
                <c:pt idx="0">
                  <c:v>72.410000000000025</c:v>
                </c:pt>
              </c:numCache>
            </c:numRef>
          </c:xVal>
          <c:yVal>
            <c:numRef>
              <c:f>Feuil1!$C$31</c:f>
              <c:numCache>
                <c:formatCode>General</c:formatCode>
                <c:ptCount val="1"/>
                <c:pt idx="0">
                  <c:v>64.14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1CE-40DA-96E3-A916018862C8}"/>
            </c:ext>
          </c:extLst>
        </c:ser>
        <c:ser>
          <c:idx val="1"/>
          <c:order val="1"/>
          <c:tx>
            <c:strRef>
              <c:f>Feuil1!$A$32</c:f>
              <c:strCache>
                <c:ptCount val="1"/>
                <c:pt idx="0">
                  <c:v>Langues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Feuil1!$B$32</c:f>
              <c:numCache>
                <c:formatCode>General</c:formatCode>
                <c:ptCount val="1"/>
                <c:pt idx="0">
                  <c:v>76.98</c:v>
                </c:pt>
              </c:numCache>
            </c:numRef>
          </c:xVal>
          <c:yVal>
            <c:numRef>
              <c:f>Feuil1!$C$32</c:f>
              <c:numCache>
                <c:formatCode>General</c:formatCode>
                <c:ptCount val="1"/>
                <c:pt idx="0">
                  <c:v>60.32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61CE-40DA-96E3-A916018862C8}"/>
            </c:ext>
          </c:extLst>
        </c:ser>
        <c:ser>
          <c:idx val="2"/>
          <c:order val="2"/>
          <c:tx>
            <c:strRef>
              <c:f>Feuil1!$A$33</c:f>
              <c:strCache>
                <c:ptCount val="1"/>
                <c:pt idx="0">
                  <c:v>Philosophie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9.0523338048090735E-2"/>
                  <c:y val="-3.024055637428501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Feuil1!$B$33</c:f>
              <c:numCache>
                <c:formatCode>General</c:formatCode>
                <c:ptCount val="1"/>
                <c:pt idx="0">
                  <c:v>70.58</c:v>
                </c:pt>
              </c:numCache>
            </c:numRef>
          </c:xVal>
          <c:yVal>
            <c:numRef>
              <c:f>Feuil1!$C$33</c:f>
              <c:numCache>
                <c:formatCode>General</c:formatCode>
                <c:ptCount val="1"/>
                <c:pt idx="0">
                  <c:v>70.59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61CE-40DA-96E3-A916018862C8}"/>
            </c:ext>
          </c:extLst>
        </c:ser>
        <c:ser>
          <c:idx val="3"/>
          <c:order val="3"/>
          <c:tx>
            <c:strRef>
              <c:f>Feuil1!$A$34</c:f>
              <c:strCache>
                <c:ptCount val="1"/>
                <c:pt idx="0">
                  <c:v>Psychologie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5.0919377652050922E-2"/>
                  <c:y val="2.474227339714227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Feuil1!$B$34</c:f>
              <c:numCache>
                <c:formatCode>General</c:formatCode>
                <c:ptCount val="1"/>
                <c:pt idx="0">
                  <c:v>62.5</c:v>
                </c:pt>
              </c:numCache>
            </c:numRef>
          </c:xVal>
          <c:yVal>
            <c:numRef>
              <c:f>Feuil1!$C$34</c:f>
              <c:numCache>
                <c:formatCode>General</c:formatCode>
                <c:ptCount val="1"/>
                <c:pt idx="0">
                  <c:v>59.38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61CE-40DA-96E3-A916018862C8}"/>
            </c:ext>
          </c:extLst>
        </c:ser>
        <c:ser>
          <c:idx val="4"/>
          <c:order val="4"/>
          <c:tx>
            <c:strRef>
              <c:f>Feuil1!$A$35</c:f>
              <c:strCache>
                <c:ptCount val="1"/>
                <c:pt idx="0">
                  <c:v>Sociologie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Feuil1!$B$35</c:f>
              <c:numCache>
                <c:formatCode>General</c:formatCode>
                <c:ptCount val="1"/>
                <c:pt idx="0">
                  <c:v>60</c:v>
                </c:pt>
              </c:numCache>
            </c:numRef>
          </c:xVal>
          <c:yVal>
            <c:numRef>
              <c:f>Feuil1!$C$35</c:f>
              <c:numCache>
                <c:formatCode>General</c:formatCode>
                <c:ptCount val="1"/>
                <c:pt idx="0">
                  <c:v>52.86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61CE-40DA-96E3-A916018862C8}"/>
            </c:ext>
          </c:extLst>
        </c:ser>
        <c:ser>
          <c:idx val="5"/>
          <c:order val="5"/>
          <c:tx>
            <c:strRef>
              <c:f>Feuil1!$A$36</c:f>
              <c:strCache>
                <c:ptCount val="1"/>
                <c:pt idx="0">
                  <c:v>Géographie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2.828854314002829E-2"/>
                  <c:y val="-2.749141488571370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Feuil1!$B$36</c:f>
              <c:numCache>
                <c:formatCode>General</c:formatCode>
                <c:ptCount val="1"/>
                <c:pt idx="0">
                  <c:v>78.260000000000005</c:v>
                </c:pt>
              </c:numCache>
            </c:numRef>
          </c:xVal>
          <c:yVal>
            <c:numRef>
              <c:f>Feuil1!$C$36</c:f>
              <c:numCache>
                <c:formatCode>General</c:formatCode>
                <c:ptCount val="1"/>
                <c:pt idx="0">
                  <c:v>71.739999999999995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61CE-40DA-96E3-A916018862C8}"/>
            </c:ext>
          </c:extLst>
        </c:ser>
        <c:ser>
          <c:idx val="6"/>
          <c:order val="6"/>
          <c:tx>
            <c:strRef>
              <c:f>Feuil1!$A$37</c:f>
              <c:strCache>
                <c:ptCount val="1"/>
                <c:pt idx="0">
                  <c:v>Histoire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5.2805280528052813E-2"/>
                  <c:y val="5.321209403984656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Feuil1!$B$37</c:f>
              <c:numCache>
                <c:formatCode>General</c:formatCode>
                <c:ptCount val="1"/>
                <c:pt idx="0">
                  <c:v>73.679999999999978</c:v>
                </c:pt>
              </c:numCache>
            </c:numRef>
          </c:xVal>
          <c:yVal>
            <c:numRef>
              <c:f>Feuil1!$C$37</c:f>
              <c:numCache>
                <c:formatCode>General</c:formatCode>
                <c:ptCount val="1"/>
                <c:pt idx="0">
                  <c:v>58.55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61CE-40DA-96E3-A916018862C8}"/>
            </c:ext>
          </c:extLst>
        </c:ser>
        <c:ser>
          <c:idx val="7"/>
          <c:order val="7"/>
          <c:tx>
            <c:strRef>
              <c:f>Feuil1!$A$38</c:f>
              <c:strCache>
                <c:ptCount val="1"/>
                <c:pt idx="0">
                  <c:v>Droit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1.6973125884016997E-2"/>
                  <c:y val="4.059629556981539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Feuil1!$B$38</c:f>
              <c:numCache>
                <c:formatCode>General</c:formatCode>
                <c:ptCount val="1"/>
                <c:pt idx="0">
                  <c:v>77.78</c:v>
                </c:pt>
              </c:numCache>
            </c:numRef>
          </c:xVal>
          <c:yVal>
            <c:numRef>
              <c:f>Feuil1!$C$38</c:f>
              <c:numCache>
                <c:formatCode>General</c:formatCode>
                <c:ptCount val="1"/>
                <c:pt idx="0">
                  <c:v>64.649999999999991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61CE-40DA-96E3-A916018862C8}"/>
            </c:ext>
          </c:extLst>
        </c:ser>
        <c:ser>
          <c:idx val="8"/>
          <c:order val="8"/>
          <c:tx>
            <c:strRef>
              <c:f>Feuil1!$A$39</c:f>
              <c:strCache>
                <c:ptCount val="1"/>
                <c:pt idx="0">
                  <c:v>Sciences économiques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6.2234794908062309E-2"/>
                  <c:y val="-4.72246663117288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Sciences </a:t>
                    </a:r>
                  </a:p>
                  <a:p>
                    <a:r>
                      <a:rPr lang="en-US"/>
                      <a:t>économiques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Feuil1!$B$39</c:f>
              <c:numCache>
                <c:formatCode>General</c:formatCode>
                <c:ptCount val="1"/>
                <c:pt idx="0">
                  <c:v>67.349999999999994</c:v>
                </c:pt>
              </c:numCache>
            </c:numRef>
          </c:xVal>
          <c:yVal>
            <c:numRef>
              <c:f>Feuil1!$C$39</c:f>
              <c:numCache>
                <c:formatCode>General</c:formatCode>
                <c:ptCount val="1"/>
                <c:pt idx="0">
                  <c:v>64.47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61CE-40DA-96E3-A916018862C8}"/>
            </c:ext>
          </c:extLst>
        </c:ser>
        <c:ser>
          <c:idx val="9"/>
          <c:order val="9"/>
          <c:tx>
            <c:strRef>
              <c:f>Feuil1!$A$40</c:f>
              <c:strCache>
                <c:ptCount val="1"/>
                <c:pt idx="0">
                  <c:v>AES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9.4295143800094544E-3"/>
                  <c:y val="-1.924399041999956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Feuil1!$B$40</c:f>
              <c:numCache>
                <c:formatCode>General</c:formatCode>
                <c:ptCount val="1"/>
                <c:pt idx="0">
                  <c:v>57.7</c:v>
                </c:pt>
              </c:numCache>
            </c:numRef>
          </c:xVal>
          <c:yVal>
            <c:numRef>
              <c:f>Feuil1!$C$40</c:f>
              <c:numCache>
                <c:formatCode>General</c:formatCode>
                <c:ptCount val="1"/>
                <c:pt idx="0">
                  <c:v>53.84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61CE-40DA-96E3-A916018862C8}"/>
            </c:ext>
          </c:extLst>
        </c:ser>
        <c:ser>
          <c:idx val="10"/>
          <c:order val="10"/>
          <c:tx>
            <c:strRef>
              <c:f>Feuil1!$A$41</c:f>
              <c:strCache>
                <c:ptCount val="1"/>
                <c:pt idx="0">
                  <c:v>Sciences de la matière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1.7291107088319043E-2"/>
                  <c:y val="-1.160324291453000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Feuil1!$B$41</c:f>
              <c:numCache>
                <c:formatCode>General</c:formatCode>
                <c:ptCount val="1"/>
                <c:pt idx="0">
                  <c:v>76.95</c:v>
                </c:pt>
              </c:numCache>
            </c:numRef>
          </c:xVal>
          <c:yVal>
            <c:numRef>
              <c:f>Feuil1!$C$41</c:f>
              <c:numCache>
                <c:formatCode>General</c:formatCode>
                <c:ptCount val="1"/>
                <c:pt idx="0">
                  <c:v>68.84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61CE-40DA-96E3-A916018862C8}"/>
            </c:ext>
          </c:extLst>
        </c:ser>
        <c:ser>
          <c:idx val="11"/>
          <c:order val="11"/>
          <c:tx>
            <c:strRef>
              <c:f>Feuil1!$A$42</c:f>
              <c:strCache>
                <c:ptCount val="1"/>
                <c:pt idx="0">
                  <c:v>Sciences de l'ingénieur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0.1263556411884158"/>
                  <c:y val="5.283529950215298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Sciences de </a:t>
                    </a:r>
                  </a:p>
                  <a:p>
                    <a:r>
                      <a:rPr lang="en-US"/>
                      <a:t>l'ingénieur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Feuil1!$B$42</c:f>
              <c:numCache>
                <c:formatCode>General</c:formatCode>
                <c:ptCount val="1"/>
                <c:pt idx="0">
                  <c:v>57.14</c:v>
                </c:pt>
              </c:numCache>
            </c:numRef>
          </c:xVal>
          <c:yVal>
            <c:numRef>
              <c:f>Feuil1!$C$42</c:f>
              <c:numCache>
                <c:formatCode>General</c:formatCode>
                <c:ptCount val="1"/>
                <c:pt idx="0">
                  <c:v>65.64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61CE-40DA-96E3-A916018862C8}"/>
            </c:ext>
          </c:extLst>
        </c:ser>
        <c:ser>
          <c:idx val="12"/>
          <c:order val="12"/>
          <c:tx>
            <c:strRef>
              <c:f>Feuil1!$A$43</c:f>
              <c:strCache>
                <c:ptCount val="1"/>
                <c:pt idx="0">
                  <c:v>Sciences de la nature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1.2269333908432708E-2"/>
                  <c:y val="-1.5358308141200688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Feuil1!$B$43</c:f>
              <c:numCache>
                <c:formatCode>General</c:formatCode>
                <c:ptCount val="1"/>
                <c:pt idx="0">
                  <c:v>77.31</c:v>
                </c:pt>
              </c:numCache>
            </c:numRef>
          </c:xVal>
          <c:yVal>
            <c:numRef>
              <c:f>Feuil1!$C$43</c:f>
              <c:numCache>
                <c:formatCode>General</c:formatCode>
                <c:ptCount val="1"/>
                <c:pt idx="0">
                  <c:v>64.98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61CE-40DA-96E3-A916018862C8}"/>
            </c:ext>
          </c:extLst>
        </c:ser>
        <c:ser>
          <c:idx val="13"/>
          <c:order val="13"/>
          <c:tx>
            <c:strRef>
              <c:f>Feuil1!$A$44</c:f>
              <c:strCache>
                <c:ptCount val="1"/>
                <c:pt idx="0">
                  <c:v>STAPS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3.3946251768033946E-2"/>
                  <c:y val="2.4742273397142231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solidFill>
                          <a:schemeClr val="tx1"/>
                        </a:solidFill>
                      </a:rPr>
                      <a:t>STAPS</a:t>
                    </a:r>
                    <a:endParaRPr lang="en-US" b="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Feuil1!$B$44</c:f>
              <c:numCache>
                <c:formatCode>General</c:formatCode>
                <c:ptCount val="1"/>
                <c:pt idx="0">
                  <c:v>60</c:v>
                </c:pt>
              </c:numCache>
            </c:numRef>
          </c:xVal>
          <c:yVal>
            <c:numRef>
              <c:f>Feuil1!$C$44</c:f>
              <c:numCache>
                <c:formatCode>General</c:formatCode>
                <c:ptCount val="1"/>
                <c:pt idx="0">
                  <c:v>66.319999999999993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61CE-40DA-96E3-A916018862C8}"/>
            </c:ext>
          </c:extLst>
        </c:ser>
        <c:ser>
          <c:idx val="14"/>
          <c:order val="14"/>
          <c:tx>
            <c:strRef>
              <c:f>Feuil1!$A$45</c:f>
              <c:strCache>
                <c:ptCount val="1"/>
                <c:pt idx="0">
                  <c:v>Médecine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5.6577086280056567E-2"/>
                  <c:y val="-2.474227339714227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Feuil1!$B$45</c:f>
              <c:numCache>
                <c:formatCode>General</c:formatCode>
                <c:ptCount val="1"/>
                <c:pt idx="0">
                  <c:v>90.86999999999999</c:v>
                </c:pt>
              </c:numCache>
            </c:numRef>
          </c:xVal>
          <c:yVal>
            <c:numRef>
              <c:f>Feuil1!$C$45</c:f>
              <c:numCache>
                <c:formatCode>General</c:formatCode>
                <c:ptCount val="1"/>
                <c:pt idx="0">
                  <c:v>78.459999999999994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B-61CE-40DA-96E3-A916018862C8}"/>
            </c:ext>
          </c:extLst>
        </c:ser>
        <c:ser>
          <c:idx val="15"/>
          <c:order val="15"/>
          <c:tx>
            <c:strRef>
              <c:f>Feuil1!$A$46</c:f>
              <c:strCache>
                <c:ptCount val="1"/>
                <c:pt idx="0">
                  <c:v>Pharmacie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5.6577086280056579E-3"/>
                  <c:y val="-5.4982829771427332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Feuil1!$B$46</c:f>
              <c:numCache>
                <c:formatCode>General</c:formatCode>
                <c:ptCount val="1"/>
                <c:pt idx="0">
                  <c:v>92.460000000000022</c:v>
                </c:pt>
              </c:numCache>
            </c:numRef>
          </c:xVal>
          <c:yVal>
            <c:numRef>
              <c:f>Feuil1!$C$46</c:f>
              <c:numCache>
                <c:formatCode>General</c:formatCode>
                <c:ptCount val="1"/>
                <c:pt idx="0">
                  <c:v>67.92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61CE-40DA-96E3-A916018862C8}"/>
            </c:ext>
          </c:extLst>
        </c:ser>
        <c:ser>
          <c:idx val="16"/>
          <c:order val="16"/>
          <c:tx>
            <c:strRef>
              <c:f>Feuil1!$A$47</c:f>
              <c:strCache>
                <c:ptCount val="1"/>
                <c:pt idx="0">
                  <c:v>IUT Industriel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0.11692597831211701"/>
                  <c:y val="1.099653468583332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IUT </a:t>
                    </a:r>
                  </a:p>
                  <a:p>
                    <a:r>
                      <a:rPr lang="en-US"/>
                      <a:t>Industriel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Feuil1!$B$47</c:f>
              <c:numCache>
                <c:formatCode>General</c:formatCode>
                <c:ptCount val="1"/>
                <c:pt idx="0">
                  <c:v>68.31</c:v>
                </c:pt>
              </c:numCache>
            </c:numRef>
          </c:xVal>
          <c:yVal>
            <c:numRef>
              <c:f>Feuil1!$C$47</c:f>
              <c:numCache>
                <c:formatCode>General</c:formatCode>
                <c:ptCount val="1"/>
                <c:pt idx="0">
                  <c:v>62.760000000000012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F-61CE-40DA-96E3-A916018862C8}"/>
            </c:ext>
          </c:extLst>
        </c:ser>
        <c:ser>
          <c:idx val="17"/>
          <c:order val="17"/>
          <c:tx>
            <c:strRef>
              <c:f>Feuil1!$A$48</c:f>
              <c:strCache>
                <c:ptCount val="1"/>
                <c:pt idx="0">
                  <c:v>IUT Tertiaire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7.355021216407355E-2"/>
                  <c:y val="3.385546557569987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Feuil1!$B$48</c:f>
              <c:numCache>
                <c:formatCode>General</c:formatCode>
                <c:ptCount val="1"/>
                <c:pt idx="0">
                  <c:v>72.28</c:v>
                </c:pt>
              </c:numCache>
            </c:numRef>
          </c:xVal>
          <c:yVal>
            <c:numRef>
              <c:f>Feuil1!$C$48</c:f>
              <c:numCache>
                <c:formatCode>General</c:formatCode>
                <c:ptCount val="1"/>
                <c:pt idx="0">
                  <c:v>60.9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1-61CE-40DA-96E3-A916018862C8}"/>
            </c:ext>
          </c:extLst>
        </c:ser>
        <c:ser>
          <c:idx val="18"/>
          <c:order val="18"/>
          <c:tx>
            <c:strRef>
              <c:f>Feuil1!$A$49</c:f>
              <c:strCache>
                <c:ptCount val="1"/>
                <c:pt idx="0">
                  <c:v>STS Industriel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0.10672125755090396"/>
                  <c:y val="-2.834845835842800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Feuil1!$B$49</c:f>
              <c:numCache>
                <c:formatCode>General</c:formatCode>
                <c:ptCount val="1"/>
                <c:pt idx="0">
                  <c:v>46.87</c:v>
                </c:pt>
              </c:numCache>
            </c:numRef>
          </c:xVal>
          <c:yVal>
            <c:numRef>
              <c:f>Feuil1!$C$49</c:f>
              <c:numCache>
                <c:formatCode>General</c:formatCode>
                <c:ptCount val="1"/>
                <c:pt idx="0">
                  <c:v>48.96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3-61CE-40DA-96E3-A916018862C8}"/>
            </c:ext>
          </c:extLst>
        </c:ser>
        <c:ser>
          <c:idx val="19"/>
          <c:order val="19"/>
          <c:tx>
            <c:strRef>
              <c:f>Feuil1!$A$50</c:f>
              <c:strCache>
                <c:ptCount val="1"/>
                <c:pt idx="0">
                  <c:v>STS Tertiaire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5.2805280528052813E-2"/>
                  <c:y val="3.0240556374285011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Feuil1!$B$50</c:f>
              <c:numCache>
                <c:formatCode>General</c:formatCode>
                <c:ptCount val="1"/>
                <c:pt idx="0">
                  <c:v>48.85</c:v>
                </c:pt>
              </c:numCache>
            </c:numRef>
          </c:xVal>
          <c:yVal>
            <c:numRef>
              <c:f>Feuil1!$C$50</c:f>
              <c:numCache>
                <c:formatCode>General</c:formatCode>
                <c:ptCount val="1"/>
                <c:pt idx="0">
                  <c:v>47.32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5-61CE-40DA-96E3-A916018862C8}"/>
            </c:ext>
          </c:extLst>
        </c:ser>
        <c:ser>
          <c:idx val="20"/>
          <c:order val="20"/>
          <c:tx>
            <c:strRef>
              <c:f>Feuil1!$A$51</c:f>
              <c:strCache>
                <c:ptCount val="1"/>
                <c:pt idx="0">
                  <c:v>CPGE Scientifique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0"/>
                  <c:y val="1.061992695752887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CPGE </a:t>
                    </a:r>
                  </a:p>
                  <a:p>
                    <a:r>
                      <a:rPr lang="en-US"/>
                      <a:t>Scientifique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Feuil1!$B$51</c:f>
              <c:numCache>
                <c:formatCode>General</c:formatCode>
                <c:ptCount val="1"/>
                <c:pt idx="0">
                  <c:v>94.710000000000022</c:v>
                </c:pt>
              </c:numCache>
            </c:numRef>
          </c:xVal>
          <c:yVal>
            <c:numRef>
              <c:f>Feuil1!$C$51</c:f>
              <c:numCache>
                <c:formatCode>General</c:formatCode>
                <c:ptCount val="1"/>
                <c:pt idx="0">
                  <c:v>78.27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7-61CE-40DA-96E3-A916018862C8}"/>
            </c:ext>
          </c:extLst>
        </c:ser>
        <c:ser>
          <c:idx val="21"/>
          <c:order val="21"/>
          <c:tx>
            <c:strRef>
              <c:f>Feuil1!$A$52</c:f>
              <c:strCache>
                <c:ptCount val="1"/>
                <c:pt idx="0">
                  <c:v>CPGE Littéraire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5.6577086280056579E-3"/>
                  <c:y val="-3.2989697862856424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Feuil1!$B$52</c:f>
              <c:numCache>
                <c:formatCode>General</c:formatCode>
                <c:ptCount val="1"/>
                <c:pt idx="0">
                  <c:v>95.179999999999978</c:v>
                </c:pt>
              </c:numCache>
            </c:numRef>
          </c:xVal>
          <c:yVal>
            <c:numRef>
              <c:f>Feuil1!$C$52</c:f>
              <c:numCache>
                <c:formatCode>General</c:formatCode>
                <c:ptCount val="1"/>
                <c:pt idx="0">
                  <c:v>85.54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9-61CE-40DA-96E3-A916018862C8}"/>
            </c:ext>
          </c:extLst>
        </c:ser>
        <c:ser>
          <c:idx val="22"/>
          <c:order val="22"/>
          <c:tx>
            <c:strRef>
              <c:f>Feuil1!$A$53</c:f>
              <c:strCache>
                <c:ptCount val="1"/>
                <c:pt idx="0">
                  <c:v>CPGE Economique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0"/>
                  <c:y val="-2.474227339714227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Feuil1!$B$53</c:f>
              <c:numCache>
                <c:formatCode>General</c:formatCode>
                <c:ptCount val="1"/>
                <c:pt idx="0">
                  <c:v>96.2</c:v>
                </c:pt>
              </c:numCache>
            </c:numRef>
          </c:xVal>
          <c:yVal>
            <c:numRef>
              <c:f>Feuil1!$C$53</c:f>
              <c:numCache>
                <c:formatCode>General</c:formatCode>
                <c:ptCount val="1"/>
                <c:pt idx="0">
                  <c:v>72.149999999999991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B-61CE-40DA-96E3-A916018862C8}"/>
            </c:ext>
          </c:extLst>
        </c:ser>
        <c:ser>
          <c:idx val="23"/>
          <c:order val="23"/>
          <c:tx>
            <c:strRef>
              <c:f>Feuil1!$A$54</c:f>
              <c:strCache>
                <c:ptCount val="1"/>
                <c:pt idx="0">
                  <c:v>IFSI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3.0174446016030185E-2"/>
                  <c:y val="2.749141488571370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Feuil1!$B$54</c:f>
              <c:numCache>
                <c:formatCode>General</c:formatCode>
                <c:ptCount val="1"/>
                <c:pt idx="0">
                  <c:v>54.91</c:v>
                </c:pt>
              </c:numCache>
            </c:numRef>
          </c:xVal>
          <c:yVal>
            <c:numRef>
              <c:f>Feuil1!$C$54</c:f>
              <c:numCache>
                <c:formatCode>General</c:formatCode>
                <c:ptCount val="1"/>
                <c:pt idx="0">
                  <c:v>52.720000000000013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D-61CE-40DA-96E3-A916018862C8}"/>
            </c:ext>
          </c:extLst>
        </c:ser>
        <c:ser>
          <c:idx val="24"/>
          <c:order val="24"/>
          <c:tx>
            <c:strRef>
              <c:f>Feuil1!$A$55</c:f>
              <c:strCache>
                <c:ptCount val="1"/>
                <c:pt idx="0">
                  <c:v>Ecoles de commerce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0.11315417256011329"/>
                  <c:y val="-2.7491414885713703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61CE-40DA-96E3-A916018862C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Feuil1!$B$55</c:f>
              <c:numCache>
                <c:formatCode>General</c:formatCode>
                <c:ptCount val="1"/>
                <c:pt idx="0">
                  <c:v>82.78</c:v>
                </c:pt>
              </c:numCache>
            </c:numRef>
          </c:xVal>
          <c:yVal>
            <c:numRef>
              <c:f>Feuil1!$C$55</c:f>
              <c:numCache>
                <c:formatCode>General</c:formatCode>
                <c:ptCount val="1"/>
                <c:pt idx="0">
                  <c:v>80.19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2F-61CE-40DA-96E3-A916018862C8}"/>
            </c:ext>
          </c:extLst>
        </c:ser>
        <c:ser>
          <c:idx val="25"/>
          <c:order val="25"/>
          <c:tx>
            <c:strRef>
              <c:f>Feuil1!$A$56</c:f>
              <c:strCache>
                <c:ptCount val="1"/>
                <c:pt idx="0">
                  <c:v>Ecoles d'architecture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Feuil1!$B$56</c:f>
              <c:numCache>
                <c:formatCode>General</c:formatCode>
                <c:ptCount val="1"/>
                <c:pt idx="0">
                  <c:v>79.45</c:v>
                </c:pt>
              </c:numCache>
            </c:numRef>
          </c:xVal>
          <c:yVal>
            <c:numRef>
              <c:f>Feuil1!$C$56</c:f>
              <c:numCache>
                <c:formatCode>General</c:formatCode>
                <c:ptCount val="1"/>
                <c:pt idx="0">
                  <c:v>76.72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30-61CE-40DA-96E3-A91601886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8167008"/>
        <c:axId val="1008163744"/>
      </c:scatterChart>
      <c:valAx>
        <c:axId val="1008167008"/>
        <c:scaling>
          <c:orientation val="minMax"/>
          <c:max val="100"/>
          <c:min val="3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Taux de bacheliers "à l'heure" (en %)</a:t>
                </a:r>
                <a:endParaRPr lang="fr-FR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crossAx val="1008163744"/>
        <c:crossesAt val="67.45"/>
        <c:crossBetween val="midCat"/>
      </c:valAx>
      <c:valAx>
        <c:axId val="1008163744"/>
        <c:scaling>
          <c:orientation val="minMax"/>
          <c:min val="4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Taux d'étudiants de classe moyenne ou supérieure (en 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crossAx val="1008167008"/>
        <c:crossesAt val="74.5"/>
        <c:crossBetween val="midCat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73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5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2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11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31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40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3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63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7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39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6D278-8347-4BAB-843A-12A75C99687D}" type="datetimeFigureOut">
              <a:rPr lang="fr-FR" smtClean="0"/>
              <a:t>14/01/2018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9E3AA-DA65-4FCC-AFED-DE576FDC7A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04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oquant.atheles.org/savoiragir/luniversitenestpasencrise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airn.info/revue-actes-de-la-recherche-en-sciences-sociales-2013-4-p-102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97811" y="1578633"/>
            <a:ext cx="797080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5"/>
                </a:solidFill>
              </a:rPr>
              <a:t>Quelques idées reçues sur la sélection</a:t>
            </a:r>
            <a:endParaRPr lang="fr-FR" sz="4000" b="1" dirty="0" smtClean="0">
              <a:solidFill>
                <a:schemeClr val="accent5"/>
              </a:solidFill>
            </a:endParaRP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400" b="1" dirty="0" smtClean="0"/>
              <a:t>Romuald Bodin</a:t>
            </a:r>
          </a:p>
          <a:p>
            <a:r>
              <a:rPr lang="fr-FR" dirty="0"/>
              <a:t>Maître de conférences en sociologie à l’Université de </a:t>
            </a:r>
            <a:r>
              <a:rPr lang="fr-FR" dirty="0" smtClean="0"/>
              <a:t>Poitiers</a:t>
            </a:r>
            <a:endParaRPr lang="fr-FR" dirty="0"/>
          </a:p>
          <a:p>
            <a:r>
              <a:rPr lang="fr-FR" sz="2400" b="1" dirty="0" smtClean="0"/>
              <a:t>Sophie </a:t>
            </a:r>
            <a:r>
              <a:rPr lang="fr-FR" sz="2400" b="1" dirty="0" smtClean="0"/>
              <a:t>Orange</a:t>
            </a:r>
          </a:p>
          <a:p>
            <a:r>
              <a:rPr lang="fr-FR" dirty="0" smtClean="0"/>
              <a:t>Maître de conférences en sociologie à l’Université de Nantes</a:t>
            </a:r>
          </a:p>
          <a:p>
            <a:endParaRPr lang="fr-FR" dirty="0"/>
          </a:p>
          <a:p>
            <a:r>
              <a:rPr lang="fr-FR" dirty="0" smtClean="0"/>
              <a:t>Janvier 2018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5251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79576" y="548680"/>
            <a:ext cx="763284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Graphique n°7. Taux  d’achèvement des formations de niveau universitaire suivant les pays de l’OCDE en 2005 (en pourcentages) :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1600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20481" name="Imag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2058348" y="1556792"/>
            <a:ext cx="8609652" cy="360040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423592" y="6108685"/>
            <a:ext cx="80283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Source: OCDE (2008), </a:t>
            </a:r>
            <a:r>
              <a:rPr lang="fr-FR" sz="16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Regards sur l’éducation 2008</a:t>
            </a:r>
            <a:r>
              <a:rPr lang="fr-FR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1250" y="416456"/>
            <a:ext cx="7406640" cy="1356360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/>
              <a:t>Evolution du devenir des étudiants à l’issue d’une première année de licence entre 1996 et 2010 (en pourcentages) :</a:t>
            </a:r>
          </a:p>
        </p:txBody>
      </p:sp>
      <p:pic>
        <p:nvPicPr>
          <p:cNvPr id="1025" name="Graphique 1"/>
          <p:cNvPicPr>
            <a:picLocks noChangeArrowheads="1"/>
          </p:cNvPicPr>
          <p:nvPr/>
        </p:nvPicPr>
        <p:blipFill>
          <a:blip r:embed="rId2" cstate="print"/>
          <a:srcRect b="-47"/>
          <a:stretch>
            <a:fillRect/>
          </a:stretch>
        </p:blipFill>
        <p:spPr bwMode="auto">
          <a:xfrm>
            <a:off x="2160134" y="1772816"/>
            <a:ext cx="784887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74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81340" y="502188"/>
            <a:ext cx="87129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600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Graphique n°5. Part des différents types de baccalauréats parmi les aspirants à la L1 STAPS (en %) :</a:t>
            </a:r>
            <a:endParaRPr lang="fr-FR" altLang="fr-FR" sz="1600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fr-FR" altLang="fr-FR" sz="1600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03513" y="6453337"/>
            <a:ext cx="32535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 : APB, Académie de Nantes, 2013.</a:t>
            </a: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1091646"/>
            <a:ext cx="8268624" cy="533553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60517" y="104420"/>
            <a:ext cx="10720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5"/>
                </a:solidFill>
              </a:rPr>
              <a:t>Quelques éléments sur le profit des candidats à l’entrée </a:t>
            </a:r>
            <a:r>
              <a:rPr lang="fr-FR" sz="2400" dirty="0" smtClean="0">
                <a:solidFill>
                  <a:schemeClr val="accent5"/>
                </a:solidFill>
              </a:rPr>
              <a:t>dans le supérieur</a:t>
            </a:r>
            <a:endParaRPr lang="fr-FR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4380" y="617547"/>
            <a:ext cx="84382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Âge au baccalauréat en fonction du premier vœu demandé dans APB (en %) : </a:t>
            </a: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47312" y="5855731"/>
            <a:ext cx="8134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APB 2013 Pays de la Loire, SAIO de l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acad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 de Nantes.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034" y="1252539"/>
            <a:ext cx="732193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3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84148" y="509296"/>
            <a:ext cx="81586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600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Graphique n°6. Part des différentes CSP chez les candidats à une L1 STAPS issus du baccalauréat technologique (en %) :</a:t>
            </a:r>
            <a:endParaRPr lang="fr-FR" altLang="fr-FR" sz="16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fr-FR" altLang="fr-FR" sz="1600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47529" y="6309321"/>
            <a:ext cx="32535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 : APB, Académie de Nantes, 2013.</a:t>
            </a:r>
            <a:endParaRPr lang="fr-FR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215" y="1196539"/>
            <a:ext cx="8704053" cy="472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4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31504" y="277199"/>
            <a:ext cx="842493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1600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Graphique n°7. Part des </a:t>
            </a:r>
            <a:r>
              <a:rPr lang="fr-FR" altLang="fr-FR" sz="1600" b="1" dirty="0" smtClean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non-boursiers </a:t>
            </a:r>
            <a:r>
              <a:rPr lang="fr-FR" altLang="fr-FR" sz="1600" b="1" dirty="0">
                <a:solidFill>
                  <a:schemeClr val="bg2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du secondaire en fonction des premiers vœux d’orientation post-bac (en %) :</a:t>
            </a:r>
            <a:endParaRPr lang="fr-FR" altLang="fr-FR" sz="1600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fr-FR" altLang="fr-FR" sz="1600" b="1" dirty="0">
              <a:solidFill>
                <a:schemeClr val="bg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31504" y="6111389"/>
            <a:ext cx="31140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 : APB, Académie de Nantes, 2013.</a:t>
            </a:r>
            <a:r>
              <a:rPr lang="fr-FR" alt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578995"/>
            <a:ext cx="8599424" cy="548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69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1476" y="1396538"/>
            <a:ext cx="6525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aller plus loin dans l’argumentation :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692" y="2279939"/>
            <a:ext cx="2366097" cy="345920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605250" y="2279939"/>
            <a:ext cx="492944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3"/>
              </a:rPr>
              <a:t>https://croquant.atheles.org/savoiragir/luniversitenestpasencrise</a:t>
            </a:r>
            <a:r>
              <a:rPr lang="fr-FR" dirty="0" smtClean="0">
                <a:hlinkClick r:id="rId3"/>
              </a:rPr>
              <a:t>/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www.cairn.info/revue-actes-de-la-recherche-en-sciences-sociales-2013-4-p-102.htm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264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9837" y="1383283"/>
            <a:ext cx="8798344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« Les </a:t>
            </a:r>
            <a:r>
              <a:rPr lang="fr-FR" sz="2800" i="1" dirty="0">
                <a:latin typeface="Calibri" panose="020F0502020204030204" pitchFamily="34" charset="0"/>
                <a:cs typeface="Calibri" panose="020F0502020204030204" pitchFamily="34" charset="0"/>
              </a:rPr>
              <a:t>examens de [1ère année d'Université] ont montré que beaucoup de bacheliers ne possèdent pas les connaissances et la formation intellectuelle qu'ils sont censés </a:t>
            </a:r>
            <a:r>
              <a:rPr lang="fr-FR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posséder ».</a:t>
            </a:r>
            <a:endParaRPr lang="fr-FR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9"/>
          <p:cNvSpPr txBox="1"/>
          <p:nvPr/>
        </p:nvSpPr>
        <p:spPr>
          <a:xfrm>
            <a:off x="5831457" y="3760316"/>
            <a:ext cx="4325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solidFill>
                  <a:schemeClr val="bg2">
                    <a:lumMod val="50000"/>
                  </a:schemeClr>
                </a:solidFill>
              </a:rPr>
              <a:t>Jean Bérard, 1949, </a:t>
            </a:r>
            <a:r>
              <a:rPr lang="fr-FR" sz="2400" b="1" i="1" dirty="0" smtClean="0">
                <a:solidFill>
                  <a:schemeClr val="bg2">
                    <a:lumMod val="50000"/>
                  </a:schemeClr>
                </a:solidFill>
              </a:rPr>
              <a:t>Le Monde</a:t>
            </a:r>
            <a:endParaRPr lang="fr-FR" sz="24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79986" y="940664"/>
            <a:ext cx="2533261" cy="2986266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Université (L1)</a:t>
            </a:r>
          </a:p>
          <a:p>
            <a:pPr algn="ctr"/>
            <a:endParaRPr lang="fr-FR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6 % </a:t>
            </a:r>
            <a:r>
              <a:rPr lang="fr-FR" sz="1200" dirty="0"/>
              <a:t>de bacheliers professionnels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15 %  </a:t>
            </a:r>
            <a:r>
              <a:rPr lang="fr-FR" sz="1200" dirty="0"/>
              <a:t>de bacheliers technologiques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1/3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dirty="0"/>
              <a:t>de bacheliers d’origine populaire (ouvriers, employés)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93649" y="3068960"/>
            <a:ext cx="2656890" cy="2986266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STS</a:t>
            </a:r>
          </a:p>
          <a:p>
            <a:pPr algn="ctr"/>
            <a:endParaRPr lang="fr-FR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1/3 </a:t>
            </a:r>
            <a:r>
              <a:rPr lang="fr-FR" sz="1200" dirty="0"/>
              <a:t>de bacheliers professionnels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50 % </a:t>
            </a:r>
            <a:r>
              <a:rPr lang="fr-FR" sz="1200" dirty="0"/>
              <a:t>de bacheliers technologiques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50 %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dirty="0"/>
              <a:t>de bacheliers d’origine populaire (ouvriers, employés)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30942" y="947099"/>
            <a:ext cx="2656890" cy="2986266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Ecoles du travail social</a:t>
            </a:r>
          </a:p>
          <a:p>
            <a:pPr algn="ctr"/>
            <a:endParaRPr lang="fr-FR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10 % </a:t>
            </a:r>
            <a:r>
              <a:rPr lang="fr-FR" sz="1200" dirty="0"/>
              <a:t>de bacheliers professionnels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1/3 </a:t>
            </a:r>
            <a:r>
              <a:rPr lang="fr-FR" sz="1200" dirty="0"/>
              <a:t>de bacheliers technologiques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50 %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dirty="0"/>
              <a:t>de bacheliers d’origine populaire (ouvriers, employés)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895642" y="2938994"/>
            <a:ext cx="2708210" cy="2986266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>
                <a:solidFill>
                  <a:schemeClr val="bg1"/>
                </a:solidFill>
              </a:rPr>
              <a:t>CPGE</a:t>
            </a:r>
          </a:p>
          <a:p>
            <a:pPr algn="ctr"/>
            <a:endParaRPr lang="fr-FR" sz="105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0,2 % </a:t>
            </a:r>
            <a:r>
              <a:rPr lang="fr-FR" sz="1200" dirty="0"/>
              <a:t>de bacheliers professionnels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6 %  </a:t>
            </a:r>
            <a:r>
              <a:rPr lang="fr-FR" sz="1200" dirty="0"/>
              <a:t>de bacheliers technologiques</a:t>
            </a:r>
          </a:p>
          <a:p>
            <a:pPr algn="ctr"/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rgbClr val="C00000"/>
                </a:solidFill>
              </a:rPr>
              <a:t>20 %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dirty="0"/>
              <a:t>de bacheliers d’origine populaire (ouvriers, employés)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5860" y="332656"/>
            <a:ext cx="7107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5"/>
                </a:solidFill>
              </a:rPr>
              <a:t>1. Rompre </a:t>
            </a:r>
            <a:r>
              <a:rPr lang="fr-FR" sz="2400" b="1" dirty="0">
                <a:solidFill>
                  <a:schemeClr val="accent5"/>
                </a:solidFill>
              </a:rPr>
              <a:t>avec l’amalgame sélection = élitisme</a:t>
            </a:r>
          </a:p>
        </p:txBody>
      </p:sp>
    </p:spTree>
    <p:extLst>
      <p:ext uri="{BB962C8B-B14F-4D97-AF65-F5344CB8AC3E}">
        <p14:creationId xmlns:p14="http://schemas.microsoft.com/office/powerpoint/2010/main" val="293790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919536" y="352789"/>
            <a:ext cx="831983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49263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Graphique n° 1. Distribution des nouveaux bacheliers professionnels à l’entrée dans l’enseignement supérieur depuis 1998 (en effectifs) :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lang="fr-FR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40961" name="Imag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20" y="1357298"/>
            <a:ext cx="8356414" cy="471490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666976" y="6357959"/>
            <a:ext cx="72152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49263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fr-FR" altLang="zh-CN" sz="1400" dirty="0">
                <a:latin typeface="+mj-lt"/>
                <a:ea typeface="Times New Roman" pitchFamily="18" charset="0"/>
                <a:cs typeface="Times New Roman" pitchFamily="18" charset="0"/>
              </a:rPr>
              <a:t>Source : MESR.</a:t>
            </a:r>
            <a:endParaRPr lang="fr-FR" altLang="zh-CN" sz="14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67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063552" y="285728"/>
            <a:ext cx="83901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zh-CN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Graphique n° 2. Espace de l’enseignement supérieur selon la composition scolaire des formations (en pourcentages) : </a:t>
            </a:r>
            <a:endParaRPr lang="fr-FR" altLang="zh-CN" b="1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282" y="1142984"/>
            <a:ext cx="8358246" cy="5622820"/>
          </a:xfrm>
          <a:prstGeom prst="rect">
            <a:avLst/>
          </a:prstGeom>
          <a:noFill/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9720" y="6485447"/>
            <a:ext cx="77152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altLang="zh-CN" sz="12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Source : OVE, Enquête Conditions de vie 2010.</a:t>
            </a:r>
            <a:endParaRPr lang="fr-FR" altLang="zh-CN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991544" y="76946"/>
            <a:ext cx="81439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fr-FR" altLang="zh-CN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Times New Roman" pitchFamily="18" charset="0"/>
                <a:cs typeface="Arial" panose="020B0604020202020204" pitchFamily="34" charset="0"/>
              </a:rPr>
              <a:t>Graphique n° 3. Espace de l’enseignement supérieur selon la composition scolaire et sociale des formations (en pourcentages) :</a:t>
            </a:r>
            <a:endParaRPr lang="fr-FR" altLang="zh-CN" b="1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zh-CN" sz="2000" dirty="0">
              <a:solidFill>
                <a:schemeClr val="accent5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809720" y="6485447"/>
            <a:ext cx="77152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altLang="zh-CN" sz="12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Source : OVE, Enquête Conditions de vie 2010.</a:t>
            </a:r>
            <a:endParaRPr lang="fr-FR" altLang="zh-CN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phique 4"/>
          <p:cNvGraphicFramePr/>
          <p:nvPr>
            <p:extLst/>
          </p:nvPr>
        </p:nvGraphicFramePr>
        <p:xfrm>
          <a:off x="2639616" y="836713"/>
          <a:ext cx="734481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30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58849" y="507388"/>
            <a:ext cx="7482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5"/>
                </a:solidFill>
              </a:rPr>
              <a:t>2. Rompre </a:t>
            </a:r>
            <a:r>
              <a:rPr lang="fr-FR" sz="2400" b="1" dirty="0">
                <a:solidFill>
                  <a:schemeClr val="accent5"/>
                </a:solidFill>
              </a:rPr>
              <a:t>avec l’amalgame sélection = élection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648" y="1124744"/>
            <a:ext cx="6002072" cy="400044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808" y="5373216"/>
            <a:ext cx="4231238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60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2586" y="384415"/>
            <a:ext cx="6792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5"/>
                </a:solidFill>
              </a:rPr>
              <a:t>3. Rompre </a:t>
            </a:r>
            <a:r>
              <a:rPr lang="fr-FR" sz="2400" b="1" dirty="0">
                <a:solidFill>
                  <a:schemeClr val="accent5"/>
                </a:solidFill>
              </a:rPr>
              <a:t>avec l’amalgame sélection = </a:t>
            </a:r>
            <a:r>
              <a:rPr lang="fr-FR" sz="2400" b="1" dirty="0" smtClean="0">
                <a:solidFill>
                  <a:schemeClr val="accent5"/>
                </a:solidFill>
              </a:rPr>
              <a:t>réussite</a:t>
            </a:r>
            <a:endParaRPr lang="fr-FR" sz="2400" b="1" dirty="0">
              <a:solidFill>
                <a:schemeClr val="accent5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355" y="1161091"/>
            <a:ext cx="8797290" cy="453581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492369" y="5960853"/>
            <a:ext cx="5684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i="1" dirty="0" smtClean="0"/>
              <a:t>Note d’information </a:t>
            </a:r>
            <a:r>
              <a:rPr lang="fr-FR" dirty="0" smtClean="0"/>
              <a:t>17.09, MESR.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552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207568" y="404665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Graphique n° 8. Devenir 1 an après des étudiants non réinscrits dans leur discipline d’origine (en %) :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47528" y="6309321"/>
            <a:ext cx="77152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altLang="zh-CN" sz="120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Source </a:t>
            </a:r>
            <a:r>
              <a:rPr lang="fr-FR" altLang="zh-CN" sz="120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MESR, 2013.</a:t>
            </a:r>
            <a:endParaRPr lang="fr-FR" altLang="zh-CN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140" y="993828"/>
            <a:ext cx="8402127" cy="522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2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398</Words>
  <Application>Microsoft Office PowerPoint</Application>
  <PresentationFormat>Grand écran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宋体</vt:lpstr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Evolution du devenir des étudiants à l’issue d’une première année de licence entre 1996 et 2010 (en pourcentages) :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orange-s</dc:creator>
  <cp:lastModifiedBy>orange-s</cp:lastModifiedBy>
  <cp:revision>13</cp:revision>
  <dcterms:created xsi:type="dcterms:W3CDTF">2018-01-11T09:16:41Z</dcterms:created>
  <dcterms:modified xsi:type="dcterms:W3CDTF">2018-01-14T19:54:15Z</dcterms:modified>
</cp:coreProperties>
</file>