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60" r:id="rId3"/>
    <p:sldId id="261" r:id="rId4"/>
    <p:sldId id="262" r:id="rId5"/>
    <p:sldId id="267" r:id="rId6"/>
    <p:sldId id="272" r:id="rId7"/>
    <p:sldId id="273" r:id="rId8"/>
    <p:sldId id="276" r:id="rId9"/>
    <p:sldId id="277" r:id="rId10"/>
    <p:sldId id="278" r:id="rId11"/>
    <p:sldId id="279" r:id="rId12"/>
    <p:sldId id="280" r:id="rId13"/>
    <p:sldId id="282" r:id="rId14"/>
    <p:sldId id="283" r:id="rId15"/>
    <p:sldId id="285" r:id="rId16"/>
    <p:sldId id="304" r:id="rId17"/>
    <p:sldId id="291" r:id="rId18"/>
    <p:sldId id="292" r:id="rId19"/>
    <p:sldId id="302" r:id="rId20"/>
  </p:sldIdLst>
  <p:sldSz cx="9144000" cy="6858000" type="screen4x3"/>
  <p:notesSz cx="6858000" cy="9144000"/>
  <p:embeddedFontLst>
    <p:embeddedFont>
      <p:font typeface="Arial Narrow" panose="020B060402020202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Helvetica Neue" panose="02000503000000020004" pitchFamily="2" charset="0"/>
      <p:regular r:id="rId30"/>
      <p:bold r:id="rId31"/>
      <p:italic r:id="rId32"/>
      <p:boldItalic r:id="rId33"/>
    </p:embeddedFont>
    <p:embeddedFont>
      <p:font typeface="Roboto" panose="02000000000000000000" pitchFamily="2" charset="0"/>
      <p:regular r:id="rId34"/>
      <p:bold r:id="rId35"/>
      <p:italic r:id="rId36"/>
      <p:boldItalic r:id="rId37"/>
    </p:embeddedFont>
    <p:embeddedFont>
      <p:font typeface="Ubuntu" panose="020B0504030602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p:restoredTop sz="81973"/>
  </p:normalViewPr>
  <p:slideViewPr>
    <p:cSldViewPr snapToGrid="0" snapToObjects="1">
      <p:cViewPr varScale="1">
        <p:scale>
          <a:sx n="99" d="100"/>
          <a:sy n="99" d="100"/>
        </p:scale>
        <p:origin x="275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lidarites-sante.gouv.fr/IMG/pdf/retraite_01-09_lege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618294a79f_2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57" name="Google Shape;57;g618294a79f_2_10: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lnSpc>
                <a:spcPct val="115000"/>
              </a:lnSpc>
              <a:spcBef>
                <a:spcPts val="0"/>
              </a:spcBef>
              <a:spcAft>
                <a:spcPts val="0"/>
              </a:spcAft>
              <a:buClr>
                <a:schemeClr val="dk1"/>
              </a:buClr>
              <a:buSzPts val="1100"/>
              <a:buFont typeface="Arial"/>
              <a:buNone/>
            </a:pPr>
            <a:r>
              <a:rPr lang="fr">
                <a:solidFill>
                  <a:schemeClr val="dk1"/>
                </a:solidFill>
              </a:rPr>
              <a:t>●Le 12 Juin, Edouard Philippe a confirmé la suppression des régimes spéciaux, dont celui des fonctionnaires, régi par le Code des pensions et la mise en place d’un « </a:t>
            </a:r>
            <a:r>
              <a:rPr lang="fr" i="1">
                <a:solidFill>
                  <a:schemeClr val="dk1"/>
                </a:solidFill>
              </a:rPr>
              <a:t>âge d’équilibre</a:t>
            </a:r>
            <a:r>
              <a:rPr lang="fr">
                <a:solidFill>
                  <a:schemeClr val="dk1"/>
                </a:solidFill>
              </a:rPr>
              <a:t> » (64 ans ?) en dessous duquel les pensions seraient minorées.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
                <a:solidFill>
                  <a:schemeClr val="dk1"/>
                </a:solidFill>
              </a:rPr>
              <a:t>●Le rapport Delevoye publié en Juillet confirme les options choisies. Il précise que </a:t>
            </a:r>
            <a:r>
              <a:rPr lang="fr" i="1">
                <a:solidFill>
                  <a:schemeClr val="dk1"/>
                </a:solidFill>
              </a:rPr>
              <a:t>« la pérennité du système universel de retraite suppose qu’il soit à l’équilibre en 2025 au moment de sa mise en place </a:t>
            </a:r>
            <a:r>
              <a:rPr lang="fr">
                <a:solidFill>
                  <a:schemeClr val="dk1"/>
                </a:solidFill>
              </a:rPr>
              <a:t>» et qu’« </a:t>
            </a:r>
            <a:r>
              <a:rPr lang="fr" i="1">
                <a:solidFill>
                  <a:schemeClr val="dk1"/>
                </a:solidFill>
              </a:rPr>
              <a:t>il conviendra de prendre les mesures nécessaires à ce retour à l’équilibre dans la loi instaurant le nouveau dispositif, et après concertations </a:t>
            </a:r>
            <a:r>
              <a:rPr lang="fr">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fr">
                <a:solidFill>
                  <a:schemeClr val="dk1"/>
                </a:solidFill>
              </a:rPr>
              <a:t>●Septembre 2019 : Delevoye est nommé ministre. Le Premier Ministre saisit le Conseil d’Orientation des Retraites (COR) pour de nouvelles projections à 10 ans concernant l’équilibre des retraites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1b9470937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58" name="Google Shape;358;g61b9470937_1_0: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850">
                <a:solidFill>
                  <a:schemeClr val="dk1"/>
                </a:solidFill>
              </a:rPr>
              <a:t>le taux moyen de remplacement actuel est 74,8 % dans le secteur prive et même de 76% pour les cadres</a:t>
            </a:r>
            <a:endParaRPr sz="8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1b9470937_1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71" name="Google Shape;371;g61b9470937_1_14: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61f2712dbd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84" name="Google Shape;384;g61f2712dbd_0_3: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61f2712dbd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01" name="Google Shape;401;g61f2712dbd_0_29: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457200" lvl="0" indent="-304800" algn="l" rtl="0">
              <a:lnSpc>
                <a:spcPct val="115000"/>
              </a:lnSpc>
              <a:spcBef>
                <a:spcPts val="0"/>
              </a:spcBef>
              <a:spcAft>
                <a:spcPts val="0"/>
              </a:spcAft>
              <a:buClr>
                <a:schemeClr val="dk1"/>
              </a:buClr>
              <a:buSzPts val="1200"/>
              <a:buFont typeface="Calibri"/>
              <a:buChar char="-"/>
            </a:pPr>
            <a:r>
              <a:rPr lang="fr" sz="1200">
                <a:solidFill>
                  <a:schemeClr val="dk1"/>
                </a:solidFill>
                <a:latin typeface="Calibri"/>
                <a:ea typeface="Calibri"/>
                <a:cs typeface="Calibri"/>
                <a:sym typeface="Calibri"/>
              </a:rPr>
              <a:t>Un seul exemple est donné pour un salarié du régime général. Plusieurs remarques: il n’est jamais précisé que les valeurs de point sont celles à l’âge du taux plein, donc 64 ans </a:t>
            </a:r>
            <a:r>
              <a:rPr lang="fr" sz="1200" b="1">
                <a:solidFill>
                  <a:schemeClr val="dk1"/>
                </a:solidFill>
                <a:latin typeface="Calibri"/>
                <a:ea typeface="Calibri"/>
                <a:cs typeface="Calibri"/>
                <a:sym typeface="Calibri"/>
              </a:rPr>
              <a:t>pour le moment</a:t>
            </a:r>
            <a:r>
              <a:rPr lang="fr" sz="1200">
                <a:solidFill>
                  <a:schemeClr val="dk1"/>
                </a:solidFill>
                <a:latin typeface="Calibri"/>
                <a:ea typeface="Calibri"/>
                <a:cs typeface="Calibri"/>
                <a:sym typeface="Calibri"/>
              </a:rPr>
              <a:t>. + on ne dit pas comment seront pris en compte les bonifications? Si Céline a eu des enfants, ceux ci valent 5% de majoration (règles du nouveau régime), donc a priori on ne lui prendrait aucune bonification ou majoration de durée d’assurance au moment du calcul de ses droits acquis…</a:t>
            </a:r>
            <a:endParaRPr sz="120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fr" sz="1200">
                <a:solidFill>
                  <a:schemeClr val="dk1"/>
                </a:solidFill>
              </a:rPr>
              <a:t>la pension mensuelle qui en découle s’établit à 1 379 € et à 1 276 € en net (x0,926 de CSG). Le taux de remplacement est 63,10 %. De plus si Céline se permettait de partir à 62 ans sa pension nette tomberait à 1 148,40€. Taux de remplacement 56,79 %.</a:t>
            </a:r>
            <a:endParaRPr sz="1200">
              <a:solidFill>
                <a:schemeClr val="dk1"/>
              </a:solidFill>
            </a:endParaRPr>
          </a:p>
          <a:p>
            <a:pPr marL="45720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619aee3446_0_138:notes"/>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619aee344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618294a79f_2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24" name="Google Shape;424;g618294a79f_2_249: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457200" lvl="0" indent="0" algn="l"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Malgré l'absence de revalorisation des pensions, le montant moyen de la retraite de droit direct s'est accru de 0,9%, à 1.389 euros brut mensuels, soit 1.294 euros net après prélèvements sociaux. </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Une hausse mécanique, les nouveaux retraités "disposant de carrières plus favorables" et donc de pensions plus élevées que ceux qui décèdent. </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L'écart entre femmes et hommes s'est légèrement réduit, de 39,2% à 38,8%, les premières percevant en moyenne 1.070 euros brut, contre 1.740 pour les seconds. </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Clr>
                <a:schemeClr val="dk1"/>
              </a:buClr>
              <a:buSzPts val="1100"/>
              <a:buFont typeface="Arial"/>
              <a:buNone/>
            </a:pPr>
            <a:r>
              <a:rPr lang="fr" sz="1200">
                <a:solidFill>
                  <a:schemeClr val="dk1"/>
                </a:solidFill>
                <a:latin typeface="Calibri"/>
                <a:ea typeface="Calibri"/>
                <a:cs typeface="Calibri"/>
                <a:sym typeface="Calibri"/>
              </a:rPr>
              <a:t>En incluant les pensions de réversion, le montant mensuel moyen servi aux retraités s'est établi à 1.532 euros brut (1.429 euros net) et l'écart entre femmes et hommes s'est trouvé réduit à 25%. </a:t>
            </a:r>
            <a:endParaRPr sz="120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1100"/>
              <a:buNone/>
            </a:pPr>
            <a:r>
              <a:rPr lang="fr" sz="1200" b="1">
                <a:solidFill>
                  <a:schemeClr val="dk1"/>
                </a:solidFill>
                <a:latin typeface="Calibri"/>
                <a:ea typeface="Calibri"/>
                <a:cs typeface="Calibri"/>
                <a:sym typeface="Calibri"/>
              </a:rPr>
              <a:t>Notons les inégalités H/F… aggravées au moment du passage à la retraite et du calcul des pensions.</a:t>
            </a:r>
            <a:endParaRPr sz="1800" b="1">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38450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618294a79f_2_3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0" name="Google Shape;480;g618294a79f_2_300: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400">
                <a:solidFill>
                  <a:schemeClr val="dk1"/>
                </a:solidFill>
              </a:rPr>
              <a:t>La part des profits réinvestis reste stable autour de 18,5% tandis que les dividendes attribués aux actionnaires sont passés depuis 1975 de 3 à 9%.</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619aee3446_0_1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489" name="Google Shape;489;g619aee3446_0_167: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457200" lvl="0" indent="0" algn="l" rtl="0">
              <a:lnSpc>
                <a:spcPct val="115000"/>
              </a:lnSpc>
              <a:spcBef>
                <a:spcPts val="0"/>
              </a:spcBef>
              <a:spcAft>
                <a:spcPts val="0"/>
              </a:spcAft>
              <a:buSzPts val="1100"/>
              <a:buNone/>
            </a:pPr>
            <a:r>
              <a:rPr lang="fr" sz="1200" b="1" i="1">
                <a:solidFill>
                  <a:srgbClr val="00000A"/>
                </a:solidFill>
                <a:latin typeface="Calibri"/>
                <a:ea typeface="Calibri"/>
                <a:cs typeface="Calibri"/>
                <a:sym typeface="Calibri"/>
              </a:rPr>
              <a:t>FSU estime qu’il ne devrait y avoir aucune pension inférieure au SMIC</a:t>
            </a:r>
            <a:r>
              <a:rPr lang="fr" sz="1200">
                <a:solidFill>
                  <a:srgbClr val="00000A"/>
                </a:solidFill>
                <a:latin typeface="Calibri"/>
                <a:ea typeface="Calibri"/>
                <a:cs typeface="Calibri"/>
                <a:sym typeface="Calibri"/>
              </a:rPr>
              <a:t> !</a:t>
            </a:r>
            <a:endParaRPr sz="1200">
              <a:solidFill>
                <a:srgbClr val="00000A"/>
              </a:solidFill>
              <a:latin typeface="Calibri"/>
              <a:ea typeface="Calibri"/>
              <a:cs typeface="Calibri"/>
              <a:sym typeface="Calibri"/>
            </a:endParaRPr>
          </a:p>
          <a:p>
            <a:pPr marL="457200" lvl="0" indent="0" algn="l" rtl="0">
              <a:lnSpc>
                <a:spcPct val="115000"/>
              </a:lnSpc>
              <a:spcBef>
                <a:spcPts val="0"/>
              </a:spcBef>
              <a:spcAft>
                <a:spcPts val="0"/>
              </a:spcAft>
              <a:buSzPts val="1100"/>
              <a:buNone/>
            </a:pPr>
            <a:r>
              <a:rPr lang="fr" sz="1200">
                <a:solidFill>
                  <a:srgbClr val="00000A"/>
                </a:solidFill>
                <a:latin typeface="Calibri"/>
                <a:ea typeface="Calibri"/>
                <a:cs typeface="Calibri"/>
                <a:sym typeface="Calibri"/>
              </a:rPr>
              <a:t>la FSU demande que les pensions soient revalorisées non pas selon l’inflation (ce qui est déjà prévu actuellement mais peu ou pas suivi), mais sur les salaires.</a:t>
            </a:r>
            <a:endParaRPr sz="1200">
              <a:solidFill>
                <a:srgbClr val="00000A"/>
              </a:solidFill>
              <a:latin typeface="Calibri"/>
              <a:ea typeface="Calibri"/>
              <a:cs typeface="Calibri"/>
              <a:sym typeface="Calibri"/>
            </a:endParaRPr>
          </a:p>
          <a:p>
            <a:pPr marL="457200" lvl="0" indent="0" algn="l" rtl="0">
              <a:lnSpc>
                <a:spcPct val="115000"/>
              </a:lnSpc>
              <a:spcBef>
                <a:spcPts val="0"/>
              </a:spcBef>
              <a:spcAft>
                <a:spcPts val="0"/>
              </a:spcAft>
              <a:buSzPts val="1100"/>
              <a:buNone/>
            </a:pPr>
            <a:endParaRPr sz="1200">
              <a:solidFill>
                <a:srgbClr val="00000A"/>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r>
              <a:rPr lang="fr" sz="2000" b="1">
                <a:solidFill>
                  <a:schemeClr val="dk1"/>
                </a:solidFill>
              </a:rPr>
              <a:t>Progrès</a:t>
            </a:r>
            <a:r>
              <a:rPr lang="fr" sz="2000">
                <a:solidFill>
                  <a:schemeClr val="dk1"/>
                </a:solidFill>
              </a:rPr>
              <a:t> : le fait de partir tôt en bonne santé n’est pas simplement une juste reconnaissance pour des travailleurs mais aussi un bienfait pour la société dans son ensemble (intégration dans la vie associative, culturelle et sportive…)</a:t>
            </a:r>
            <a:endParaRPr sz="2000">
              <a:solidFill>
                <a:schemeClr val="dk1"/>
              </a:solidFill>
            </a:endParaRPr>
          </a:p>
          <a:p>
            <a:pPr marL="457200" lvl="0" indent="0" algn="l" rtl="0">
              <a:lnSpc>
                <a:spcPct val="115000"/>
              </a:lnSpc>
              <a:spcBef>
                <a:spcPts val="1200"/>
              </a:spcBef>
              <a:spcAft>
                <a:spcPts val="0"/>
              </a:spcAft>
              <a:buSzPts val="1100"/>
              <a:buNone/>
            </a:pPr>
            <a:endParaRPr sz="1200">
              <a:solidFill>
                <a:srgbClr val="00000A"/>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fr" sz="1200">
                <a:solidFill>
                  <a:srgbClr val="00000A"/>
                </a:solidFill>
                <a:latin typeface="Calibri"/>
                <a:ea typeface="Calibri"/>
                <a:cs typeface="Calibri"/>
                <a:sym typeface="Calibri"/>
              </a:rPr>
              <a:t>Doit-on subir un perte de revenu telle que le ou la retraité ne puisse plus rembourser un prêt immobilier en cours ou voyager pour rencontrer sa famille ?</a:t>
            </a:r>
            <a:endParaRPr sz="1200">
              <a:solidFill>
                <a:srgbClr val="00000A"/>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fr" sz="1200">
                <a:solidFill>
                  <a:srgbClr val="00000A"/>
                </a:solidFill>
                <a:latin typeface="Calibri"/>
                <a:ea typeface="Calibri"/>
                <a:cs typeface="Calibri"/>
                <a:sym typeface="Calibri"/>
              </a:rPr>
              <a:t>le code des pension des fonctionnaire prévoit qu’avec un taux de remplacement de 75% le pensionné puisse continuer à vivre dans la dignité avec un niveau de vie comparable à celui des agents de sa fonction.</a:t>
            </a:r>
            <a:endParaRPr sz="1200">
              <a:solidFill>
                <a:srgbClr val="00000A"/>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3834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618294a79f_2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95" name="Google Shape;95;g618294a79f_2_37: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endParaRPr/>
          </a:p>
          <a:p>
            <a:pPr marL="457200" lvl="0" indent="-298450" algn="l" rtl="0">
              <a:spcBef>
                <a:spcPts val="0"/>
              </a:spcBef>
              <a:spcAft>
                <a:spcPts val="0"/>
              </a:spcAft>
              <a:buSzPts val="1100"/>
              <a:buChar char="-"/>
            </a:pPr>
            <a:r>
              <a:rPr lang="fr"/>
              <a:t>pour les cadre du privé le taux de remplacement est en moyenne de 76%</a:t>
            </a:r>
            <a:endParaRPr/>
          </a:p>
          <a:p>
            <a:pPr marL="457200" lvl="0" indent="-298450" algn="l" rtl="0">
              <a:spcBef>
                <a:spcPts val="0"/>
              </a:spcBef>
              <a:spcAft>
                <a:spcPts val="0"/>
              </a:spcAft>
              <a:buSzPts val="1100"/>
              <a:buChar char="-"/>
            </a:pPr>
            <a:r>
              <a:rPr lang="fr"/>
              <a:t>chacun cotise en fonction de ses moyens et en use en fonction de ses besoins</a:t>
            </a:r>
            <a:endParaRPr/>
          </a:p>
          <a:p>
            <a:pPr marL="457200" lvl="0" indent="-298450" algn="l" rtl="0">
              <a:spcBef>
                <a:spcPts val="0"/>
              </a:spcBef>
              <a:spcAft>
                <a:spcPts val="0"/>
              </a:spcAft>
              <a:buSzPts val="1100"/>
              <a:buChar char="-"/>
            </a:pPr>
            <a:r>
              <a:rPr lang="fr">
                <a:solidFill>
                  <a:schemeClr val="dk1"/>
                </a:solidFill>
              </a:rPr>
              <a:t>La cotisation de 11,33% est prélevée le 27 du mois et est reversé au pensionnés 5 jours plus tard.</a:t>
            </a:r>
            <a:endParaRPr>
              <a:solidFill>
                <a:schemeClr val="dk1"/>
              </a:solidFill>
            </a:endParaRPr>
          </a:p>
          <a:p>
            <a:pPr marL="0" lvl="0" indent="0" algn="l" rtl="0">
              <a:lnSpc>
                <a:spcPct val="115000"/>
              </a:lnSpc>
              <a:spcBef>
                <a:spcPts val="0"/>
              </a:spcBef>
              <a:spcAft>
                <a:spcPts val="0"/>
              </a:spcAft>
              <a:buNone/>
            </a:pPr>
            <a:endParaRPr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fr" b="1">
                <a:solidFill>
                  <a:schemeClr val="dk1"/>
                </a:solidFill>
                <a:latin typeface="Calibri"/>
                <a:ea typeface="Calibri"/>
                <a:cs typeface="Calibri"/>
                <a:sym typeface="Calibri"/>
              </a:rPr>
              <a:t>Le système est à l’équilibre avec 1,3% de croissance, pour financer les retraites jusqu’en 2070. Avec 1,8% de croissance, pour financer les retraites jusqu’en 2070 il suffit d’une augmentation de 0,16 points par an soit 5 points en 30 ans (ce que nous avons absorbé dans la FP en 10 ans en passant le </a:t>
            </a:r>
            <a:r>
              <a:rPr lang="fr" sz="1200">
                <a:solidFill>
                  <a:schemeClr val="dk1"/>
                </a:solidFill>
                <a:latin typeface="Calibri"/>
                <a:ea typeface="Calibri"/>
                <a:cs typeface="Calibri"/>
                <a:sym typeface="Calibri"/>
              </a:rPr>
              <a:t>CAS pension de 7,85% à 11,10%</a:t>
            </a:r>
            <a:r>
              <a:rPr lang="fr" b="1">
                <a:solidFill>
                  <a:schemeClr val="dk1"/>
                </a:solidFill>
                <a:latin typeface="Calibri"/>
                <a:ea typeface="Calibri"/>
                <a:cs typeface="Calibri"/>
                <a:sym typeface="Calibri"/>
              </a:rPr>
              <a:t> )</a:t>
            </a:r>
            <a:endParaRPr b="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619aee3446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619aee3446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revenu brut salarié : 4557,30</a:t>
            </a:r>
            <a:endParaRPr/>
          </a:p>
          <a:p>
            <a:pPr marL="0" lvl="0" indent="0" algn="l" rtl="0">
              <a:spcBef>
                <a:spcPts val="0"/>
              </a:spcBef>
              <a:spcAft>
                <a:spcPts val="0"/>
              </a:spcAft>
              <a:buNone/>
            </a:pPr>
            <a:r>
              <a:rPr lang="fr"/>
              <a:t>cotisations salariales : 884,23 = 19,32% du brut salarié et 10,80% du brut employeur</a:t>
            </a:r>
            <a:endParaRPr/>
          </a:p>
          <a:p>
            <a:pPr marL="0" lvl="0" indent="0" algn="l" rtl="0">
              <a:spcBef>
                <a:spcPts val="0"/>
              </a:spcBef>
              <a:spcAft>
                <a:spcPts val="0"/>
              </a:spcAft>
              <a:buNone/>
            </a:pPr>
            <a:r>
              <a:rPr lang="fr"/>
              <a:t>cotisations patronales : 3623,64€ = 44,3% des revenus brut employeur</a:t>
            </a:r>
            <a:endParaRPr/>
          </a:p>
          <a:p>
            <a:pPr marL="0" lvl="0" indent="0" algn="l" rtl="0">
              <a:spcBef>
                <a:spcPts val="0"/>
              </a:spcBef>
              <a:spcAft>
                <a:spcPts val="0"/>
              </a:spcAft>
              <a:buNone/>
            </a:pPr>
            <a:r>
              <a:rPr lang="fr"/>
              <a:t>brut employeur : 4557,30+3623,64 = 8180,94€</a:t>
            </a:r>
            <a:endParaRPr/>
          </a:p>
          <a:p>
            <a:pPr marL="0" lvl="0" indent="0" algn="l" rtl="0">
              <a:spcBef>
                <a:spcPts val="0"/>
              </a:spcBef>
              <a:spcAft>
                <a:spcPts val="0"/>
              </a:spcAft>
              <a:buNone/>
            </a:pPr>
            <a:r>
              <a:rPr lang="fr"/>
              <a:t>brut employeur hors primes : 7481 €</a:t>
            </a:r>
            <a:endParaRPr/>
          </a:p>
          <a:p>
            <a:pPr marL="0" lvl="0" indent="0" algn="l" rtl="0">
              <a:spcBef>
                <a:spcPts val="0"/>
              </a:spcBef>
              <a:spcAft>
                <a:spcPts val="0"/>
              </a:spcAft>
              <a:buNone/>
            </a:pPr>
            <a:r>
              <a:rPr lang="fr"/>
              <a:t>aujourd’hui la part du salaire total (7513€) cotisée pour les retraites de FPE </a:t>
            </a:r>
            <a:r>
              <a:rPr lang="fr">
                <a:solidFill>
                  <a:schemeClr val="dk1"/>
                </a:solidFill>
              </a:rPr>
              <a:t>(3310€) </a:t>
            </a:r>
            <a:r>
              <a:rPr lang="fr"/>
              <a:t>est de 44%</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18294a79f_2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28" name="Google Shape;128;g618294a79f_2_61: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fr" dirty="0"/>
              <a:t>42 caisses de retraite appelés à fusionner mais : pourquoi un nivellement vers le bas ?</a:t>
            </a:r>
            <a:endParaRPr dirty="0"/>
          </a:p>
          <a:p>
            <a:pPr marL="0" lvl="0" indent="0" algn="l" rtl="0">
              <a:spcBef>
                <a:spcPts val="0"/>
              </a:spcBef>
              <a:spcAft>
                <a:spcPts val="0"/>
              </a:spcAft>
              <a:buNone/>
            </a:pPr>
            <a:r>
              <a:rPr lang="fr" dirty="0"/>
              <a:t>186000 salariés de la RATP et de la SNCF (0,7%) / </a:t>
            </a:r>
            <a:r>
              <a:rPr lang="fr" b="1" dirty="0"/>
              <a:t>27,2 millions de cotisants</a:t>
            </a:r>
            <a:endParaRPr b="1" dirty="0"/>
          </a:p>
          <a:p>
            <a:pPr marL="0" lvl="0" indent="0" algn="l" rtl="0">
              <a:spcBef>
                <a:spcPts val="0"/>
              </a:spcBef>
              <a:spcAft>
                <a:spcPts val="0"/>
              </a:spcAft>
              <a:buNone/>
            </a:pPr>
            <a:endParaRPr b="1" dirty="0"/>
          </a:p>
          <a:p>
            <a:pPr marL="0" lvl="0" indent="0" algn="l" rtl="0">
              <a:spcBef>
                <a:spcPts val="0"/>
              </a:spcBef>
              <a:spcAft>
                <a:spcPts val="0"/>
              </a:spcAft>
              <a:buNone/>
            </a:pPr>
            <a:r>
              <a:rPr lang="fr" b="1" dirty="0"/>
              <a:t>CNRACL </a:t>
            </a:r>
            <a:r>
              <a:rPr lang="fr" i="1" dirty="0"/>
              <a:t>c’est la caisse pour la FPT ou FPH</a:t>
            </a:r>
            <a:endParaRPr i="1" dirty="0"/>
          </a:p>
          <a:p>
            <a:pPr marL="0" lvl="0" indent="0" algn="l" rtl="0">
              <a:spcBef>
                <a:spcPts val="0"/>
              </a:spcBef>
              <a:spcAft>
                <a:spcPts val="0"/>
              </a:spcAft>
              <a:buNone/>
            </a:pPr>
            <a:endParaRPr i="1" dirty="0"/>
          </a:p>
          <a:p>
            <a:pPr marL="0" lvl="0" indent="0" algn="l" rtl="0">
              <a:spcBef>
                <a:spcPts val="0"/>
              </a:spcBef>
              <a:spcAft>
                <a:spcPts val="0"/>
              </a:spcAft>
              <a:buNone/>
            </a:pPr>
            <a:r>
              <a:rPr lang="fr" i="1" dirty="0"/>
              <a:t>AGIC ARCO bascule dans une caisse unique</a:t>
            </a:r>
            <a:endParaRPr i="1"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619aee344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15" name="Google Shape;215;g619aee3446_0_0: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457200" lvl="0" indent="-298450" algn="l" rtl="0">
              <a:spcBef>
                <a:spcPts val="0"/>
              </a:spcBef>
              <a:spcAft>
                <a:spcPts val="0"/>
              </a:spcAft>
              <a:buSzPts val="1100"/>
              <a:buChar char="-"/>
            </a:pPr>
            <a:r>
              <a:rPr lang="fr" sz="1600" b="1" dirty="0">
                <a:solidFill>
                  <a:schemeClr val="dk1"/>
                </a:solidFill>
                <a:latin typeface="Times New Roman"/>
                <a:ea typeface="Times New Roman"/>
                <a:cs typeface="Times New Roman"/>
                <a:sym typeface="Times New Roman"/>
              </a:rPr>
              <a:t>plus simple : cela fait 75 ans que la gestion est effectuée sans problème, y compris manuellement pendant une longue période, et on ne pourrait pas continuer avec l’informatique ?!</a:t>
            </a:r>
            <a:endParaRPr sz="1600" b="1" dirty="0">
              <a:solidFill>
                <a:schemeClr val="dk1"/>
              </a:solidFill>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fr" sz="1600" b="1" dirty="0">
                <a:solidFill>
                  <a:schemeClr val="dk1"/>
                </a:solidFill>
                <a:latin typeface="Times New Roman"/>
                <a:ea typeface="Times New Roman"/>
                <a:cs typeface="Times New Roman"/>
                <a:sym typeface="Times New Roman"/>
              </a:rPr>
              <a:t>Et qui a complexifié le système, si ce n’est ceux qui ont introduit les décotes, surcotes, âge limite, </a:t>
            </a:r>
            <a:r>
              <a:rPr lang="fr" sz="1600" b="1" dirty="0" err="1">
                <a:solidFill>
                  <a:schemeClr val="dk1"/>
                </a:solidFill>
                <a:latin typeface="Times New Roman"/>
                <a:ea typeface="Times New Roman"/>
                <a:cs typeface="Times New Roman"/>
                <a:sym typeface="Times New Roman"/>
              </a:rPr>
              <a:t>etc</a:t>
            </a:r>
            <a:r>
              <a:rPr lang="fr" sz="1600" b="1" dirty="0">
                <a:solidFill>
                  <a:schemeClr val="dk1"/>
                </a:solidFill>
                <a:latin typeface="Times New Roman"/>
                <a:ea typeface="Times New Roman"/>
                <a:cs typeface="Times New Roman"/>
                <a:sym typeface="Times New Roman"/>
              </a:rPr>
              <a:t> ?</a:t>
            </a:r>
            <a:endParaRPr sz="16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b="1"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r>
              <a:rPr lang="fr" sz="1600" b="1" dirty="0">
                <a:solidFill>
                  <a:schemeClr val="dk1"/>
                </a:solidFill>
                <a:latin typeface="Times New Roman"/>
                <a:ea typeface="Times New Roman"/>
                <a:cs typeface="Times New Roman"/>
                <a:sym typeface="Times New Roman"/>
              </a:rPr>
              <a:t>le système à points de la RAFP : </a:t>
            </a:r>
            <a:r>
              <a:rPr lang="fr" sz="1600" dirty="0">
                <a:solidFill>
                  <a:schemeClr val="dk1"/>
                </a:solidFill>
                <a:latin typeface="Times New Roman"/>
                <a:ea typeface="Times New Roman"/>
                <a:cs typeface="Times New Roman"/>
                <a:sym typeface="Times New Roman"/>
              </a:rPr>
              <a:t>le rapport baisse de 4% à 3,6% entre 2005 et aujourd’hui.</a:t>
            </a:r>
          </a:p>
          <a:p>
            <a:pPr marL="0" lvl="0" indent="0" algn="l" rtl="0">
              <a:spcBef>
                <a:spcPts val="0"/>
              </a:spcBef>
              <a:spcAft>
                <a:spcPts val="0"/>
              </a:spcAft>
              <a:buNone/>
            </a:pPr>
            <a:endParaRPr lang="fr" sz="1600" dirty="0">
              <a:solidFill>
                <a:schemeClr val="dk1"/>
              </a:solidFill>
              <a:latin typeface="Times New Roman"/>
              <a:ea typeface="Times New Roman"/>
              <a:cs typeface="Times New Roman"/>
              <a:sym typeface="Times New Roman"/>
            </a:endParaRPr>
          </a:p>
          <a:p>
            <a:pPr lvl="1"/>
            <a:r>
              <a:rPr lang="fr-FR" sz="1100" b="0" i="0" u="none" strike="noStrike" cap="none" dirty="0">
                <a:solidFill>
                  <a:srgbClr val="000000"/>
                </a:solidFill>
                <a:effectLst/>
                <a:latin typeface="Arial"/>
                <a:ea typeface="Arial"/>
                <a:cs typeface="Arial"/>
                <a:sym typeface="Arial"/>
              </a:rPr>
              <a:t>la </a:t>
            </a:r>
            <a:r>
              <a:rPr lang="fr-FR" sz="1100" b="1" i="0" u="none" strike="noStrike" cap="none" dirty="0">
                <a:solidFill>
                  <a:srgbClr val="000000"/>
                </a:solidFill>
                <a:effectLst/>
                <a:latin typeface="Arial"/>
                <a:ea typeface="Arial"/>
                <a:cs typeface="Arial"/>
                <a:sym typeface="Arial"/>
              </a:rPr>
              <a:t>lisibilité</a:t>
            </a:r>
            <a:r>
              <a:rPr lang="fr-FR" sz="1100" b="0" i="0" u="none" strike="noStrike" cap="none" dirty="0">
                <a:solidFill>
                  <a:srgbClr val="000000"/>
                </a:solidFill>
                <a:effectLst/>
                <a:latin typeface="Arial"/>
                <a:ea typeface="Arial"/>
                <a:cs typeface="Arial"/>
                <a:sym typeface="Arial"/>
              </a:rPr>
              <a:t> est donc un argument</a:t>
            </a:r>
          </a:p>
          <a:p>
            <a:pPr lvl="2"/>
            <a:r>
              <a:rPr lang="fr-FR" sz="1100" b="0" i="0" u="none" strike="noStrike" cap="none" dirty="0">
                <a:solidFill>
                  <a:srgbClr val="000000"/>
                </a:solidFill>
                <a:effectLst/>
                <a:latin typeface="Arial"/>
                <a:ea typeface="Arial"/>
                <a:cs typeface="Arial"/>
                <a:sym typeface="Arial"/>
              </a:rPr>
              <a:t>même si nombre de collègue ne savent pas aujourd’hui quelle sera leur retraité</a:t>
            </a:r>
          </a:p>
          <a:p>
            <a:pPr lvl="2"/>
            <a:r>
              <a:rPr lang="fr-FR" sz="1100" b="0" i="0" u="none" strike="noStrike" cap="none" dirty="0">
                <a:solidFill>
                  <a:srgbClr val="000000"/>
                </a:solidFill>
                <a:effectLst/>
                <a:latin typeface="Arial"/>
                <a:ea typeface="Arial"/>
                <a:cs typeface="Arial"/>
                <a:sym typeface="Arial"/>
              </a:rPr>
              <a:t>le système par point ne se donne plus comme objectif de rémunéré dignement les agents à la hauteur de la qualification acquise. C’est un conquis !</a:t>
            </a:r>
          </a:p>
          <a:p>
            <a:pPr lvl="2"/>
            <a:r>
              <a:rPr lang="fr-FR" sz="1100" b="0" i="0" u="none" strike="noStrike" cap="none" dirty="0">
                <a:solidFill>
                  <a:srgbClr val="000000"/>
                </a:solidFill>
                <a:effectLst/>
                <a:latin typeface="Arial"/>
                <a:ea typeface="Arial"/>
                <a:cs typeface="Arial"/>
                <a:sym typeface="Arial"/>
              </a:rPr>
              <a:t>c’est une réforme antidémocratique car les ajustements ne seront plus soumis à débat (comment mobiliser contre une variation de 1% de la valeur du point) les ajustement ne se feront plus lors du PLFSS mais par un conseil d’administration (sic)</a:t>
            </a:r>
          </a:p>
          <a:p>
            <a:pPr lvl="1"/>
            <a:r>
              <a:rPr lang="fr-FR" sz="1100" b="0" i="0" u="none" strike="noStrike" cap="none" dirty="0">
                <a:solidFill>
                  <a:srgbClr val="000000"/>
                </a:solidFill>
                <a:effectLst/>
                <a:latin typeface="Arial"/>
                <a:ea typeface="Arial"/>
                <a:cs typeface="Arial"/>
                <a:sym typeface="Arial"/>
              </a:rPr>
              <a:t>quid de la </a:t>
            </a:r>
            <a:r>
              <a:rPr lang="fr-FR" sz="1100" b="1" i="0" u="none" strike="noStrike" cap="none" dirty="0">
                <a:solidFill>
                  <a:srgbClr val="000000"/>
                </a:solidFill>
                <a:effectLst/>
                <a:latin typeface="Arial"/>
                <a:ea typeface="Arial"/>
                <a:cs typeface="Arial"/>
                <a:sym typeface="Arial"/>
              </a:rPr>
              <a:t>solidarité</a:t>
            </a:r>
            <a:r>
              <a:rPr lang="fr-FR" sz="1100" b="0" i="0" u="none" strike="noStrike" cap="none" dirty="0">
                <a:solidFill>
                  <a:srgbClr val="000000"/>
                </a:solidFill>
                <a:effectLst/>
                <a:latin typeface="Arial"/>
                <a:ea typeface="Arial"/>
                <a:cs typeface="Arial"/>
                <a:sym typeface="Arial"/>
              </a:rPr>
              <a:t> ?</a:t>
            </a:r>
          </a:p>
          <a:p>
            <a:pPr lvl="2"/>
            <a:r>
              <a:rPr lang="fr-FR" sz="1100" b="0" i="0" u="none" strike="noStrike" cap="none" dirty="0">
                <a:solidFill>
                  <a:srgbClr val="000000"/>
                </a:solidFill>
                <a:effectLst/>
                <a:latin typeface="Arial"/>
                <a:ea typeface="Arial"/>
                <a:cs typeface="Arial"/>
                <a:sym typeface="Arial"/>
              </a:rPr>
              <a:t>c’est chacun pour soi</a:t>
            </a:r>
          </a:p>
          <a:p>
            <a:pPr lvl="2"/>
            <a:r>
              <a:rPr lang="fr-FR" sz="1100" b="0" i="0" u="none" strike="noStrike" cap="none" dirty="0">
                <a:solidFill>
                  <a:srgbClr val="000000"/>
                </a:solidFill>
                <a:effectLst/>
                <a:latin typeface="Arial"/>
                <a:ea typeface="Arial"/>
                <a:cs typeface="Arial"/>
                <a:sym typeface="Arial"/>
              </a:rPr>
              <a:t>les temps partiels imposés ?</a:t>
            </a:r>
          </a:p>
          <a:p>
            <a:pPr lvl="2"/>
            <a:r>
              <a:rPr lang="fr-FR" sz="1100" b="0" i="0" u="none" strike="noStrike" cap="none" dirty="0">
                <a:solidFill>
                  <a:srgbClr val="000000"/>
                </a:solidFill>
                <a:effectLst/>
                <a:latin typeface="Arial"/>
                <a:ea typeface="Arial"/>
                <a:cs typeface="Arial"/>
                <a:sym typeface="Arial"/>
              </a:rPr>
              <a:t>les minimas ne sont pas assurés</a:t>
            </a:r>
          </a:p>
          <a:p>
            <a:pPr lvl="1"/>
            <a:r>
              <a:rPr lang="fr-FR" sz="1100" b="0" i="0" u="none" strike="noStrike" cap="none" dirty="0">
                <a:solidFill>
                  <a:srgbClr val="000000"/>
                </a:solidFill>
                <a:effectLst/>
                <a:latin typeface="Arial"/>
                <a:ea typeface="Arial"/>
                <a:cs typeface="Arial"/>
                <a:sym typeface="Arial"/>
              </a:rPr>
              <a:t>quid de la </a:t>
            </a:r>
            <a:r>
              <a:rPr lang="fr-FR" sz="1100" b="1" i="0" u="none" strike="noStrike" cap="none" dirty="0">
                <a:solidFill>
                  <a:srgbClr val="000000"/>
                </a:solidFill>
                <a:effectLst/>
                <a:latin typeface="Arial"/>
                <a:ea typeface="Arial"/>
                <a:cs typeface="Arial"/>
                <a:sym typeface="Arial"/>
              </a:rPr>
              <a:t>justice</a:t>
            </a:r>
            <a:r>
              <a:rPr lang="fr-FR" sz="1100" b="0" i="0" u="none" strike="noStrike" cap="none" dirty="0">
                <a:solidFill>
                  <a:srgbClr val="000000"/>
                </a:solidFill>
                <a:effectLst/>
                <a:latin typeface="Arial"/>
                <a:ea typeface="Arial"/>
                <a:cs typeface="Arial"/>
                <a:sym typeface="Arial"/>
              </a:rPr>
              <a:t> ?</a:t>
            </a:r>
          </a:p>
          <a:p>
            <a:pPr lvl="2"/>
            <a:r>
              <a:rPr lang="fr-FR" sz="1100" b="0" i="0" u="none" strike="noStrike" cap="none">
                <a:solidFill>
                  <a:srgbClr val="000000"/>
                </a:solidFill>
                <a:effectLst/>
                <a:latin typeface="Arial"/>
                <a:ea typeface="Arial"/>
                <a:cs typeface="Arial"/>
                <a:sym typeface="Arial"/>
              </a:rPr>
              <a:t>la </a:t>
            </a:r>
            <a:r>
              <a:rPr lang="fr-FR" sz="1100" b="0" i="0" u="none" strike="noStrike" cap="none" dirty="0">
                <a:solidFill>
                  <a:srgbClr val="000000"/>
                </a:solidFill>
                <a:effectLst/>
                <a:latin typeface="Arial"/>
                <a:ea typeface="Arial"/>
                <a:cs typeface="Arial"/>
                <a:sym typeface="Arial"/>
              </a:rPr>
              <a:t>justice peut-elle se résumer à « je récupère ce que j’ai mis au pot »</a:t>
            </a:r>
          </a:p>
          <a:p>
            <a:pPr lvl="2"/>
            <a:r>
              <a:rPr lang="fr-FR" sz="1100" b="0" i="0" u="none" strike="noStrike" cap="none" dirty="0">
                <a:solidFill>
                  <a:srgbClr val="000000"/>
                </a:solidFill>
                <a:effectLst/>
                <a:latin typeface="Arial"/>
                <a:ea typeface="Arial"/>
                <a:cs typeface="Arial"/>
                <a:sym typeface="Arial"/>
              </a:rPr>
              <a:t>la sécurité sociale ce n’est pas un droit de tirage, ou récupérer ce que j’ai mis</a:t>
            </a:r>
          </a:p>
          <a:p>
            <a:pPr lvl="3"/>
            <a:r>
              <a:rPr lang="fr-FR" sz="1100" b="0" i="0" u="none" strike="noStrike" cap="none" dirty="0">
                <a:solidFill>
                  <a:srgbClr val="000000"/>
                </a:solidFill>
                <a:effectLst/>
                <a:latin typeface="Arial"/>
                <a:ea typeface="Arial"/>
                <a:cs typeface="Arial"/>
                <a:sym typeface="Arial"/>
              </a:rPr>
              <a:t>c’est je travaille, j’acquière des droits et ces droits me permette d’en bénéficier selon mes besoins</a:t>
            </a:r>
          </a:p>
          <a:p>
            <a:pPr lvl="3"/>
            <a:r>
              <a:rPr lang="fr-FR" sz="1100" b="0" i="0" u="none" strike="noStrike" cap="none" dirty="0">
                <a:solidFill>
                  <a:srgbClr val="000000"/>
                </a:solidFill>
                <a:effectLst/>
                <a:latin typeface="Arial"/>
                <a:ea typeface="Arial"/>
                <a:cs typeface="Arial"/>
                <a:sym typeface="Arial"/>
              </a:rPr>
              <a:t>ce retournement est fait uniquement pour ajuster comptablement les recettes et les dépenses</a:t>
            </a:r>
          </a:p>
          <a:p>
            <a:pPr lvl="1"/>
            <a:r>
              <a:rPr lang="fr-FR" sz="1100" b="0" i="0" u="none" strike="noStrike" cap="none" dirty="0">
                <a:solidFill>
                  <a:srgbClr val="000000"/>
                </a:solidFill>
                <a:effectLst/>
                <a:latin typeface="Arial"/>
                <a:ea typeface="Arial"/>
                <a:cs typeface="Arial"/>
                <a:sym typeface="Arial"/>
              </a:rPr>
              <a:t>quid de l’universalité?</a:t>
            </a:r>
          </a:p>
          <a:p>
            <a:pPr lvl="2"/>
            <a:r>
              <a:rPr lang="fr-FR" sz="1100" b="0" i="0" u="none" strike="noStrike" cap="none" dirty="0">
                <a:solidFill>
                  <a:srgbClr val="000000"/>
                </a:solidFill>
                <a:effectLst/>
                <a:latin typeface="Arial"/>
                <a:ea typeface="Arial"/>
                <a:cs typeface="Arial"/>
                <a:sym typeface="Arial"/>
              </a:rPr>
              <a:t>Cela n’est pas juste car les carrières sont différentes</a:t>
            </a:r>
          </a:p>
          <a:p>
            <a:pPr lvl="2"/>
            <a:r>
              <a:rPr lang="fr-FR" sz="1100" b="0" i="0" u="none" strike="noStrike" cap="none" dirty="0">
                <a:solidFill>
                  <a:srgbClr val="000000"/>
                </a:solidFill>
                <a:effectLst/>
                <a:latin typeface="Arial"/>
                <a:ea typeface="Arial"/>
                <a:cs typeface="Arial"/>
                <a:sym typeface="Arial"/>
              </a:rPr>
              <a:t>Le système unique, cela v</a:t>
            </a:r>
          </a:p>
          <a:p>
            <a:pPr lvl="2"/>
            <a:r>
              <a:rPr lang="fr-FR" sz="1100" b="0" i="0" u="none" strike="noStrike" cap="none" dirty="0">
                <a:solidFill>
                  <a:srgbClr val="000000"/>
                </a:solidFill>
                <a:effectLst/>
                <a:latin typeface="Arial"/>
                <a:ea typeface="Arial"/>
                <a:cs typeface="Arial"/>
                <a:sym typeface="Arial"/>
              </a:rPr>
              <a:t>En 45 ceux qui s’oppose au système unique ce sont</a:t>
            </a:r>
          </a:p>
          <a:p>
            <a:pPr lvl="3"/>
            <a:r>
              <a:rPr lang="fr-FR" sz="1100" b="0" i="0" u="none" strike="noStrike" cap="none" dirty="0">
                <a:solidFill>
                  <a:srgbClr val="000000"/>
                </a:solidFill>
                <a:effectLst/>
                <a:latin typeface="Arial"/>
                <a:ea typeface="Arial"/>
                <a:cs typeface="Arial"/>
                <a:sym typeface="Arial"/>
              </a:rPr>
              <a:t>Les libéraux</a:t>
            </a:r>
          </a:p>
          <a:p>
            <a:pPr lvl="3"/>
            <a:r>
              <a:rPr lang="fr-FR" sz="1100" b="0" i="0" u="none" strike="noStrike" cap="none" dirty="0">
                <a:solidFill>
                  <a:srgbClr val="000000"/>
                </a:solidFill>
                <a:effectLst/>
                <a:latin typeface="Arial"/>
                <a:ea typeface="Arial"/>
                <a:cs typeface="Arial"/>
                <a:sym typeface="Arial"/>
              </a:rPr>
              <a:t>Les agriculteurs qui disaient qu’avec leur terre</a:t>
            </a:r>
          </a:p>
          <a:p>
            <a:pPr lvl="3"/>
            <a:r>
              <a:rPr lang="fr-FR" sz="1100" b="0" i="0" u="none" strike="noStrike" cap="none" dirty="0">
                <a:solidFill>
                  <a:srgbClr val="000000"/>
                </a:solidFill>
                <a:effectLst/>
                <a:latin typeface="Arial"/>
                <a:ea typeface="Arial"/>
                <a:cs typeface="Arial"/>
                <a:sym typeface="Arial"/>
              </a:rPr>
              <a:t>Les fonctionnaires avaient déjà 75% de taux de remplacement</a:t>
            </a:r>
          </a:p>
          <a:p>
            <a:pPr lvl="3"/>
            <a:r>
              <a:rPr lang="fr-FR" sz="1100" b="0" i="0" u="none" strike="noStrike" cap="none" dirty="0">
                <a:solidFill>
                  <a:srgbClr val="000000"/>
                </a:solidFill>
                <a:effectLst/>
                <a:latin typeface="Arial"/>
                <a:ea typeface="Arial"/>
                <a:cs typeface="Arial"/>
                <a:sym typeface="Arial"/>
              </a:rPr>
              <a:t>Le privé avait à l’époque 40% des meilleurs salaires</a:t>
            </a:r>
          </a:p>
          <a:p>
            <a:pPr lvl="2"/>
            <a:r>
              <a:rPr lang="fr-FR" sz="1100" b="0" i="0" u="none" strike="noStrike" cap="none" dirty="0">
                <a:solidFill>
                  <a:srgbClr val="000000"/>
                </a:solidFill>
                <a:effectLst/>
                <a:latin typeface="Arial"/>
                <a:ea typeface="Arial"/>
                <a:cs typeface="Arial"/>
                <a:sym typeface="Arial"/>
              </a:rPr>
              <a:t>Par la suite</a:t>
            </a:r>
          </a:p>
          <a:p>
            <a:pPr lvl="3"/>
            <a:r>
              <a:rPr lang="fr-FR" sz="1100" b="0" i="0" u="none" strike="noStrike" cap="none" dirty="0">
                <a:solidFill>
                  <a:srgbClr val="000000"/>
                </a:solidFill>
                <a:effectLst/>
                <a:latin typeface="Arial"/>
                <a:ea typeface="Arial"/>
                <a:cs typeface="Arial"/>
                <a:sym typeface="Arial"/>
              </a:rPr>
              <a:t>Les régimes complémentaires permettent d’avoir un taux de remplacement en 1970 autour de 75%</a:t>
            </a:r>
          </a:p>
          <a:p>
            <a:pPr lvl="3"/>
            <a:r>
              <a:rPr lang="fr-FR" sz="1100" b="0" i="0" u="none" strike="noStrike" cap="none" dirty="0">
                <a:solidFill>
                  <a:srgbClr val="000000"/>
                </a:solidFill>
                <a:effectLst/>
                <a:latin typeface="Arial"/>
                <a:ea typeface="Arial"/>
                <a:cs typeface="Arial"/>
                <a:sym typeface="Arial"/>
              </a:rPr>
              <a:t>Le code des pensions de la FP est intégré dans le statut</a:t>
            </a:r>
          </a:p>
          <a:p>
            <a:pPr lvl="4"/>
            <a:r>
              <a:rPr lang="fr-FR" sz="1100" b="0" i="0" u="none" strike="noStrike" cap="none" dirty="0">
                <a:solidFill>
                  <a:srgbClr val="000000"/>
                </a:solidFill>
                <a:effectLst/>
                <a:latin typeface="Arial"/>
                <a:ea typeface="Arial"/>
                <a:cs typeface="Arial"/>
                <a:sym typeface="Arial"/>
              </a:rPr>
              <a:t>Qui garantit une progression de carrière</a:t>
            </a:r>
          </a:p>
          <a:p>
            <a:pPr lvl="4"/>
            <a:r>
              <a:rPr lang="fr-FR" sz="1100" b="0" i="0" u="none" strike="noStrike" cap="none" dirty="0">
                <a:solidFill>
                  <a:srgbClr val="000000"/>
                </a:solidFill>
                <a:effectLst/>
                <a:latin typeface="Arial"/>
                <a:ea typeface="Arial"/>
                <a:cs typeface="Arial"/>
                <a:sym typeface="Arial"/>
              </a:rPr>
              <a:t>C’est un pacte social (qui permet d’accepter les très bas salaires en début de carrière) alors que dans le privé les salaires de début sont beaucoup plus élevés</a:t>
            </a:r>
          </a:p>
          <a:p>
            <a:pPr lvl="4"/>
            <a:r>
              <a:rPr lang="fr-FR" sz="1100" b="0" i="0" u="none" strike="noStrike" cap="none" dirty="0">
                <a:solidFill>
                  <a:srgbClr val="000000"/>
                </a:solidFill>
                <a:effectLst/>
                <a:latin typeface="Arial"/>
                <a:ea typeface="Arial"/>
                <a:cs typeface="Arial"/>
                <a:sym typeface="Arial"/>
              </a:rPr>
              <a:t>C’est tout l’édifice statutaire qui est remis en cause</a:t>
            </a:r>
          </a:p>
          <a:p>
            <a:pPr lvl="3"/>
            <a:r>
              <a:rPr lang="fr-FR" sz="1100" b="0" i="0" u="none" strike="noStrike" cap="none" dirty="0">
                <a:solidFill>
                  <a:srgbClr val="000000"/>
                </a:solidFill>
                <a:effectLst/>
                <a:latin typeface="Arial"/>
                <a:ea typeface="Arial"/>
                <a:cs typeface="Arial"/>
                <a:sym typeface="Arial"/>
              </a:rPr>
              <a:t>Aujourd’hui le taux de remplacement public et privé est autour </a:t>
            </a:r>
            <a:r>
              <a:rPr lang="fr-FR" sz="1100" b="1" i="0" u="none" strike="noStrike" cap="none" dirty="0">
                <a:solidFill>
                  <a:srgbClr val="000000"/>
                </a:solidFill>
                <a:effectLst/>
                <a:latin typeface="Arial"/>
                <a:ea typeface="Arial"/>
                <a:cs typeface="Arial"/>
                <a:sym typeface="Arial"/>
              </a:rPr>
              <a:t>de 66%</a:t>
            </a:r>
            <a:endParaRPr lang="fr-F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sz="16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600" b="1"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19e97bc87_2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74" name="Google Shape;274;g619e97bc87_2_3: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fr"/>
              <a:t>La valeur de restitution du point sera calculée chaque année en fonction du nombre d’année d’espérance de vie de la génération </a:t>
            </a:r>
            <a:endParaRPr/>
          </a:p>
          <a:p>
            <a:pPr marL="0" lvl="0" indent="0" algn="l" rtl="0">
              <a:spcBef>
                <a:spcPts val="0"/>
              </a:spcBef>
              <a:spcAft>
                <a:spcPts val="0"/>
              </a:spcAft>
              <a:buNone/>
            </a:pPr>
            <a:r>
              <a:rPr lang="fr"/>
              <a:t>De plus afin d’équilibrer le système, la valeur d’acquisition du point pourra elle aussi varié : plus besoin de réforme, les pensions et les cotisations varieront sans que les salariés ne s’en aperçoivent jusqu’à leur départ en retraite …</a:t>
            </a:r>
            <a:endParaRPr/>
          </a:p>
          <a:p>
            <a:pPr marL="0" lvl="0" indent="0" algn="l" rtl="0">
              <a:lnSpc>
                <a:spcPct val="98181"/>
              </a:lnSpc>
              <a:spcBef>
                <a:spcPts val="0"/>
              </a:spcBef>
              <a:spcAft>
                <a:spcPts val="0"/>
              </a:spcAft>
              <a:buSzPts val="1100"/>
              <a:buNone/>
            </a:pPr>
            <a:r>
              <a:rPr lang="fr" sz="2800">
                <a:solidFill>
                  <a:schemeClr val="dk1"/>
                </a:solidFill>
              </a:rPr>
              <a:t>-</a:t>
            </a:r>
            <a:r>
              <a:rPr lang="fr" sz="2800">
                <a:solidFill>
                  <a:schemeClr val="dk1"/>
                </a:solidFill>
                <a:latin typeface="Calibri"/>
                <a:ea typeface="Calibri"/>
                <a:cs typeface="Calibri"/>
                <a:sym typeface="Calibri"/>
              </a:rPr>
              <a:t>dans la Fonction publique, une transition longue est prévue pour porter les cotisations à 28% sur les primes (aujourd’hui cotisation RAFP 10% pour les primes jusqu’à 20% du traitement indiciaire brut et  0% au delà)</a:t>
            </a:r>
            <a:endParaRPr sz="2800">
              <a:solidFill>
                <a:schemeClr val="dk1"/>
              </a:solidFill>
              <a:latin typeface="Calibri"/>
              <a:ea typeface="Calibri"/>
              <a:cs typeface="Calibri"/>
              <a:sym typeface="Calibri"/>
            </a:endParaRPr>
          </a:p>
          <a:p>
            <a:pPr marL="0" lvl="0" indent="0" algn="l" rtl="0">
              <a:lnSpc>
                <a:spcPct val="98181"/>
              </a:lnSpc>
              <a:spcBef>
                <a:spcPts val="0"/>
              </a:spcBef>
              <a:spcAft>
                <a:spcPts val="0"/>
              </a:spcAft>
              <a:buSzPts val="1100"/>
              <a:buNone/>
            </a:pPr>
            <a:r>
              <a:rPr lang="fr" sz="2800">
                <a:solidFill>
                  <a:schemeClr val="dk1"/>
                </a:solidFill>
              </a:rPr>
              <a:t>-</a:t>
            </a:r>
            <a:r>
              <a:rPr lang="fr" sz="2800">
                <a:solidFill>
                  <a:schemeClr val="dk1"/>
                </a:solidFill>
                <a:latin typeface="Calibri"/>
                <a:ea typeface="Calibri"/>
                <a:cs typeface="Calibri"/>
                <a:sym typeface="Calibri"/>
              </a:rPr>
              <a:t>Au régime général, aujourd’hui seuls les revenus jusqu’à 1 PASS sont soumis à cotisations mais jusqu’à 8 PASS pour les complémentaires obligatoires</a:t>
            </a:r>
            <a:endParaRPr sz="28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 sz="2800">
                <a:solidFill>
                  <a:schemeClr val="dk1"/>
                </a:solidFill>
                <a:latin typeface="Calibri"/>
                <a:ea typeface="Calibri"/>
                <a:cs typeface="Calibri"/>
                <a:sym typeface="Calibri"/>
              </a:rPr>
              <a:t>Calcul basé sur les taux proposés par le rapport  </a:t>
            </a:r>
            <a:r>
              <a:rPr lang="fr" sz="800" u="sng">
                <a:solidFill>
                  <a:schemeClr val="accent5"/>
                </a:solidFill>
                <a:hlinkClick r:id="rId3"/>
              </a:rPr>
              <a:t>https://solidarites-sante.gouv.fr/IMG/pdf/retraite_01-09_leger.pdf</a:t>
            </a:r>
            <a:endParaRPr sz="800">
              <a:solidFill>
                <a:schemeClr val="dk1"/>
              </a:solidFill>
            </a:endParaRPr>
          </a:p>
          <a:p>
            <a:pPr marL="0" lvl="0" indent="0" algn="l" rtl="0">
              <a:lnSpc>
                <a:spcPct val="98181"/>
              </a:lnSpc>
              <a:spcBef>
                <a:spcPts val="0"/>
              </a:spcBef>
              <a:spcAft>
                <a:spcPts val="0"/>
              </a:spcAft>
              <a:buSzPts val="1100"/>
              <a:buNone/>
            </a:pPr>
            <a:endParaRPr sz="2800">
              <a:solidFill>
                <a:schemeClr val="dk1"/>
              </a:solidFill>
              <a:latin typeface="Calibri"/>
              <a:ea typeface="Calibri"/>
              <a:cs typeface="Calibri"/>
              <a:sym typeface="Calibri"/>
            </a:endParaRPr>
          </a:p>
          <a:p>
            <a:pPr marL="0" lvl="0" indent="0" algn="l" rtl="0">
              <a:lnSpc>
                <a:spcPct val="101454"/>
              </a:lnSpc>
              <a:spcBef>
                <a:spcPts val="0"/>
              </a:spcBef>
              <a:spcAft>
                <a:spcPts val="0"/>
              </a:spcAft>
              <a:buSzPts val="1100"/>
              <a:buNone/>
            </a:pPr>
            <a:endParaRPr sz="3200">
              <a:solidFill>
                <a:schemeClr val="dk1"/>
              </a:solidFill>
            </a:endParaRPr>
          </a:p>
          <a:p>
            <a:pPr marL="0" lvl="0" indent="0" algn="l" rtl="0">
              <a:spcBef>
                <a:spcPts val="13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618294a79f_2_1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284" name="Google Shape;284;g618294a79f_2_125: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fr"/>
              <a:t>La valeur de restitution du point sera calculée chaque année en fonction du nombre d’année d’espérance de vie de la génération </a:t>
            </a:r>
            <a:endParaRPr/>
          </a:p>
          <a:p>
            <a:pPr marL="0" lvl="0" indent="0" algn="l" rtl="0">
              <a:spcBef>
                <a:spcPts val="0"/>
              </a:spcBef>
              <a:spcAft>
                <a:spcPts val="0"/>
              </a:spcAft>
              <a:buNone/>
            </a:pPr>
            <a:r>
              <a:rPr lang="fr"/>
              <a:t>De plus afin d’équilibrer le système, la valeur d’acquisition du point pourra elle aussi varié : plus besoin de réforme, les pensions et les cotisations varieront sans que les salariés ne s’en aperçoivent jusqu’à leur départ en retraite …</a:t>
            </a:r>
            <a:endParaRPr/>
          </a:p>
          <a:p>
            <a:pPr marL="0" lvl="0" indent="0" algn="l" rtl="0">
              <a:lnSpc>
                <a:spcPct val="101454"/>
              </a:lnSpc>
              <a:spcBef>
                <a:spcPts val="0"/>
              </a:spcBef>
              <a:spcAft>
                <a:spcPts val="0"/>
              </a:spcAft>
              <a:buClr>
                <a:schemeClr val="dk1"/>
              </a:buClr>
              <a:buSzPts val="1100"/>
              <a:buFont typeface="Arial"/>
              <a:buNone/>
            </a:pPr>
            <a:r>
              <a:rPr lang="fr" sz="3200">
                <a:solidFill>
                  <a:schemeClr val="dk1"/>
                </a:solidFill>
              </a:rPr>
              <a:t>une </a:t>
            </a:r>
            <a:r>
              <a:rPr lang="fr" sz="3200" b="1">
                <a:solidFill>
                  <a:schemeClr val="dk1"/>
                </a:solidFill>
              </a:rPr>
              <a:t>valeur d’achat, </a:t>
            </a:r>
            <a:r>
              <a:rPr lang="fr" sz="3200">
                <a:solidFill>
                  <a:schemeClr val="dk1"/>
                </a:solidFill>
              </a:rPr>
              <a:t>fixée pour le moment à 10 euros.</a:t>
            </a:r>
            <a:endParaRPr sz="3200">
              <a:solidFill>
                <a:schemeClr val="dk1"/>
              </a:solidFill>
            </a:endParaRPr>
          </a:p>
          <a:p>
            <a:pPr marL="0" lvl="0" indent="0" algn="l" rtl="0">
              <a:lnSpc>
                <a:spcPct val="101454"/>
              </a:lnSpc>
              <a:spcBef>
                <a:spcPts val="1300"/>
              </a:spcBef>
              <a:spcAft>
                <a:spcPts val="0"/>
              </a:spcAft>
              <a:buClr>
                <a:schemeClr val="dk1"/>
              </a:buClr>
              <a:buSzPts val="1100"/>
              <a:buFont typeface="Arial"/>
              <a:buNone/>
            </a:pPr>
            <a:r>
              <a:rPr lang="fr" sz="3200">
                <a:solidFill>
                  <a:schemeClr val="dk1"/>
                </a:solidFill>
              </a:rPr>
              <a:t>La pension est déterminée par une </a:t>
            </a:r>
            <a:r>
              <a:rPr lang="fr" sz="3200" b="1">
                <a:solidFill>
                  <a:schemeClr val="dk1"/>
                </a:solidFill>
              </a:rPr>
              <a:t>valeur de service</a:t>
            </a:r>
            <a:r>
              <a:rPr lang="fr" sz="3200">
                <a:solidFill>
                  <a:schemeClr val="dk1"/>
                </a:solidFill>
              </a:rPr>
              <a:t>, fixée pour le moment à 0,55 euros.</a:t>
            </a:r>
            <a:endParaRPr sz="3200">
              <a:solidFill>
                <a:schemeClr val="dk1"/>
              </a:solidFill>
            </a:endParaRPr>
          </a:p>
          <a:p>
            <a:pPr marL="0" lvl="0" indent="0" algn="l" rtl="0">
              <a:spcBef>
                <a:spcPts val="13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619e97bc87_2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38" name="Google Shape;338;g619e97bc87_2_70: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fr"/>
              <a:t>hypothèse pour les PRCE et les PRAG d’une carrière PPCR avec passage des rendez-vous de carrière au grand Choix</a:t>
            </a:r>
            <a:endParaRPr/>
          </a:p>
          <a:p>
            <a:pPr marL="0" lvl="0" indent="0" algn="l" rtl="0">
              <a:spcBef>
                <a:spcPts val="0"/>
              </a:spcBef>
              <a:spcAft>
                <a:spcPts val="0"/>
              </a:spcAft>
              <a:buNone/>
            </a:pPr>
            <a:r>
              <a:rPr lang="fr"/>
              <a:t>hypothèse pour les MCF d’un recrutement au 4ème échelon ( reclassement avec 7 années d’ancienneté reconnue sur 10)</a:t>
            </a:r>
            <a:endParaRPr/>
          </a:p>
          <a:p>
            <a:pPr marL="0" lvl="0" indent="0" algn="l" rtl="0">
              <a:spcBef>
                <a:spcPts val="0"/>
              </a:spcBef>
              <a:spcAft>
                <a:spcPts val="0"/>
              </a:spcAft>
              <a:buNone/>
            </a:pPr>
            <a:endParaRPr/>
          </a:p>
          <a:p>
            <a:pPr marL="0" lvl="0" indent="0" algn="l" rtl="0">
              <a:spcBef>
                <a:spcPts val="0"/>
              </a:spcBef>
              <a:spcAft>
                <a:spcPts val="0"/>
              </a:spcAft>
              <a:buNone/>
            </a:pPr>
            <a:r>
              <a:rPr lang="fr"/>
              <a:t>MCF CN n’aura jamais la retraite d’un PRAG CN (ce qui n’existe plus d’après PPCR) : </a:t>
            </a:r>
            <a:r>
              <a:rPr lang="fr">
                <a:solidFill>
                  <a:schemeClr val="dk1"/>
                </a:solidFill>
              </a:rPr>
              <a:t>les courbes ne se croisent pas avant 71 ans</a:t>
            </a:r>
            <a:endParaRPr/>
          </a:p>
          <a:p>
            <a:pPr marL="0" lvl="0" indent="0" algn="l" rtl="0">
              <a:spcBef>
                <a:spcPts val="0"/>
              </a:spcBef>
              <a:spcAft>
                <a:spcPts val="0"/>
              </a:spcAft>
              <a:buNone/>
            </a:pPr>
            <a:r>
              <a:rPr lang="fr"/>
              <a:t>MCF HC et PR2 n’auront jamais une retraite supérieur à celle d’un PRAG HC : les courbes ne se croisent pas avant 71 ans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619e97bc87_2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348" name="Google Shape;348;g619e97bc87_2_81:notes"/>
          <p:cNvSpPr txBox="1">
            <a:spLocks noGrp="1"/>
          </p:cNvSpPr>
          <p:nvPr>
            <p:ph type="body" idx="1"/>
          </p:nvPr>
        </p:nvSpPr>
        <p:spPr>
          <a:xfrm>
            <a:off x="914400" y="4343400"/>
            <a:ext cx="5029200" cy="4114800"/>
          </a:xfrm>
          <a:prstGeom prst="rect">
            <a:avLst/>
          </a:prstGeom>
          <a:noFill/>
          <a:ln>
            <a:noFill/>
          </a:ln>
        </p:spPr>
        <p:txBody>
          <a:bodyPr spcFirstLastPara="1" wrap="square" lIns="90000" tIns="46800" rIns="90000" bIns="46800" anchor="ctr" anchorCtr="0">
            <a:noAutofit/>
          </a:bodyPr>
          <a:lstStyle/>
          <a:p>
            <a:pPr marL="0" lvl="0" indent="0" algn="l" rtl="0">
              <a:spcBef>
                <a:spcPts val="0"/>
              </a:spcBef>
              <a:spcAft>
                <a:spcPts val="0"/>
              </a:spcAft>
              <a:buNone/>
            </a:pPr>
            <a:r>
              <a:rPr lang="fr"/>
              <a:t>cette comparaison est plus précise pour les PRAG et PRCE car pour les MCF et les PR, les 10 années avant recrutement devrait actuellement donné droit à une retraite au régime général qui est estimée dans le calcul de la retraite actuel à 337 euros par mois et pour le calcul de la perte, elle est intégrée à hauteur de 202500€ soit 18225 points et 235€ de droits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fr" dirty="0"/>
              <a:t>Mais le passage de 44% de cotisation retraite à 28% permettrait de dégager une augmentation du salaire net de 1000 à 1200€ par mois “pour la construction d’une retraite par capitalisation!” (et ce sans augmenter la masse salariale des universités!)</a:t>
            </a: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sz="1400">
                <a:latin typeface="Helvetica Neue"/>
                <a:ea typeface="Helvetica Neue"/>
                <a:cs typeface="Helvetica Neue"/>
                <a:sym typeface="Helvetica Neue"/>
              </a:defRPr>
            </a:lvl1pPr>
            <a:lvl2pPr lvl="1">
              <a:buNone/>
              <a:defRPr sz="1400">
                <a:latin typeface="Helvetica Neue"/>
                <a:ea typeface="Helvetica Neue"/>
                <a:cs typeface="Helvetica Neue"/>
                <a:sym typeface="Helvetica Neue"/>
              </a:defRPr>
            </a:lvl2pPr>
            <a:lvl3pPr lvl="2">
              <a:buNone/>
              <a:defRPr sz="1400">
                <a:latin typeface="Helvetica Neue"/>
                <a:ea typeface="Helvetica Neue"/>
                <a:cs typeface="Helvetica Neue"/>
                <a:sym typeface="Helvetica Neue"/>
              </a:defRPr>
            </a:lvl3pPr>
            <a:lvl4pPr lvl="3">
              <a:buNone/>
              <a:defRPr sz="1400">
                <a:latin typeface="Helvetica Neue"/>
                <a:ea typeface="Helvetica Neue"/>
                <a:cs typeface="Helvetica Neue"/>
                <a:sym typeface="Helvetica Neue"/>
              </a:defRPr>
            </a:lvl4pPr>
            <a:lvl5pPr lvl="4">
              <a:buNone/>
              <a:defRPr sz="1400">
                <a:latin typeface="Helvetica Neue"/>
                <a:ea typeface="Helvetica Neue"/>
                <a:cs typeface="Helvetica Neue"/>
                <a:sym typeface="Helvetica Neue"/>
              </a:defRPr>
            </a:lvl5pPr>
            <a:lvl6pPr lvl="5">
              <a:buNone/>
              <a:defRPr sz="1400">
                <a:latin typeface="Helvetica Neue"/>
                <a:ea typeface="Helvetica Neue"/>
                <a:cs typeface="Helvetica Neue"/>
                <a:sym typeface="Helvetica Neue"/>
              </a:defRPr>
            </a:lvl6pPr>
            <a:lvl7pPr lvl="6">
              <a:buNone/>
              <a:defRPr sz="1400">
                <a:latin typeface="Helvetica Neue"/>
                <a:ea typeface="Helvetica Neue"/>
                <a:cs typeface="Helvetica Neue"/>
                <a:sym typeface="Helvetica Neue"/>
              </a:defRPr>
            </a:lvl7pPr>
            <a:lvl8pPr lvl="7">
              <a:buNone/>
              <a:defRPr sz="1400">
                <a:latin typeface="Helvetica Neue"/>
                <a:ea typeface="Helvetica Neue"/>
                <a:cs typeface="Helvetica Neue"/>
                <a:sym typeface="Helvetica Neue"/>
              </a:defRPr>
            </a:lvl8pPr>
            <a:lvl9pPr lvl="8">
              <a:buNone/>
              <a:defRPr sz="1400">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0" y="0"/>
            <a:ext cx="9144000" cy="57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430400" y="10340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0" y="0"/>
            <a:ext cx="9144000" cy="57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0" y="0"/>
            <a:ext cx="9144000" cy="5754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6"/>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9" name="Google Shape;39;p8"/>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5" name="Google Shape;45;p9"/>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rot="123607">
            <a:off x="8754955" y="6560335"/>
            <a:ext cx="375543" cy="26117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rot="169564">
            <a:off x="8665725" y="6554091"/>
            <a:ext cx="401588" cy="273648"/>
          </a:xfrm>
          <a:prstGeom prst="rect">
            <a:avLst/>
          </a:prstGeom>
          <a:solidFill>
            <a:srgbClr val="3333CC"/>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rot="-451">
            <a:off x="0" y="6477555"/>
            <a:ext cx="9144000" cy="376500"/>
          </a:xfrm>
          <a:prstGeom prst="rect">
            <a:avLst/>
          </a:prstGeom>
          <a:solidFill>
            <a:srgbClr val="CC0000"/>
          </a:solidFill>
          <a:ln>
            <a:noFill/>
          </a:ln>
          <a:effectLst>
            <a:outerShdw blurRad="57150" dist="38100" dir="2760000" algn="bl" rotWithShape="0">
              <a:srgbClr val="000000">
                <a:alpha val="6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0" y="0"/>
            <a:ext cx="9144000" cy="575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CC0000"/>
              </a:buClr>
              <a:buSzPts val="2800"/>
              <a:buNone/>
              <a:defRPr sz="2800" b="1">
                <a:solidFill>
                  <a:srgbClr val="CC0000"/>
                </a:solidFill>
              </a:defRPr>
            </a:lvl1pPr>
            <a:lvl2pPr lvl="1">
              <a:spcBef>
                <a:spcPts val="0"/>
              </a:spcBef>
              <a:spcAft>
                <a:spcPts val="0"/>
              </a:spcAft>
              <a:buClr>
                <a:srgbClr val="CC0000"/>
              </a:buClr>
              <a:buSzPts val="2800"/>
              <a:buNone/>
              <a:defRPr sz="2800" b="1">
                <a:solidFill>
                  <a:srgbClr val="CC0000"/>
                </a:solidFill>
              </a:defRPr>
            </a:lvl2pPr>
            <a:lvl3pPr lvl="2">
              <a:spcBef>
                <a:spcPts val="0"/>
              </a:spcBef>
              <a:spcAft>
                <a:spcPts val="0"/>
              </a:spcAft>
              <a:buClr>
                <a:srgbClr val="CC0000"/>
              </a:buClr>
              <a:buSzPts val="2800"/>
              <a:buNone/>
              <a:defRPr sz="2800" b="1">
                <a:solidFill>
                  <a:srgbClr val="CC0000"/>
                </a:solidFill>
              </a:defRPr>
            </a:lvl3pPr>
            <a:lvl4pPr lvl="3">
              <a:spcBef>
                <a:spcPts val="0"/>
              </a:spcBef>
              <a:spcAft>
                <a:spcPts val="0"/>
              </a:spcAft>
              <a:buClr>
                <a:srgbClr val="CC0000"/>
              </a:buClr>
              <a:buSzPts val="2800"/>
              <a:buNone/>
              <a:defRPr sz="2800" b="1">
                <a:solidFill>
                  <a:srgbClr val="CC0000"/>
                </a:solidFill>
              </a:defRPr>
            </a:lvl4pPr>
            <a:lvl5pPr lvl="4">
              <a:spcBef>
                <a:spcPts val="0"/>
              </a:spcBef>
              <a:spcAft>
                <a:spcPts val="0"/>
              </a:spcAft>
              <a:buClr>
                <a:srgbClr val="CC0000"/>
              </a:buClr>
              <a:buSzPts val="2800"/>
              <a:buNone/>
              <a:defRPr sz="2800" b="1">
                <a:solidFill>
                  <a:srgbClr val="CC0000"/>
                </a:solidFill>
              </a:defRPr>
            </a:lvl5pPr>
            <a:lvl6pPr lvl="5">
              <a:spcBef>
                <a:spcPts val="0"/>
              </a:spcBef>
              <a:spcAft>
                <a:spcPts val="0"/>
              </a:spcAft>
              <a:buClr>
                <a:srgbClr val="CC0000"/>
              </a:buClr>
              <a:buSzPts val="2800"/>
              <a:buNone/>
              <a:defRPr sz="2800" b="1">
                <a:solidFill>
                  <a:srgbClr val="CC0000"/>
                </a:solidFill>
              </a:defRPr>
            </a:lvl6pPr>
            <a:lvl7pPr lvl="6">
              <a:spcBef>
                <a:spcPts val="0"/>
              </a:spcBef>
              <a:spcAft>
                <a:spcPts val="0"/>
              </a:spcAft>
              <a:buClr>
                <a:srgbClr val="CC0000"/>
              </a:buClr>
              <a:buSzPts val="2800"/>
              <a:buNone/>
              <a:defRPr sz="2800" b="1">
                <a:solidFill>
                  <a:srgbClr val="CC0000"/>
                </a:solidFill>
              </a:defRPr>
            </a:lvl7pPr>
            <a:lvl8pPr lvl="7">
              <a:spcBef>
                <a:spcPts val="0"/>
              </a:spcBef>
              <a:spcAft>
                <a:spcPts val="0"/>
              </a:spcAft>
              <a:buClr>
                <a:srgbClr val="CC0000"/>
              </a:buClr>
              <a:buSzPts val="2800"/>
              <a:buNone/>
              <a:defRPr sz="2800" b="1">
                <a:solidFill>
                  <a:srgbClr val="CC0000"/>
                </a:solidFill>
              </a:defRPr>
            </a:lvl8pPr>
            <a:lvl9pPr lvl="8">
              <a:spcBef>
                <a:spcPts val="0"/>
              </a:spcBef>
              <a:spcAft>
                <a:spcPts val="0"/>
              </a:spcAft>
              <a:buClr>
                <a:srgbClr val="CC0000"/>
              </a:buClr>
              <a:buSzPts val="2800"/>
              <a:buNone/>
              <a:defRPr sz="2800" b="1">
                <a:solidFill>
                  <a:srgbClr val="CC0000"/>
                </a:solidFill>
              </a:defRPr>
            </a:lvl9pPr>
          </a:lstStyle>
          <a:p>
            <a:endParaRPr/>
          </a:p>
        </p:txBody>
      </p:sp>
      <p:sp>
        <p:nvSpPr>
          <p:cNvPr id="9" name="Google Shape;9;p1"/>
          <p:cNvSpPr txBox="1">
            <a:spLocks noGrp="1"/>
          </p:cNvSpPr>
          <p:nvPr>
            <p:ph type="body" idx="1"/>
          </p:nvPr>
        </p:nvSpPr>
        <p:spPr>
          <a:xfrm>
            <a:off x="430400" y="1034033"/>
            <a:ext cx="85206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pic>
        <p:nvPicPr>
          <p:cNvPr id="10" name="Google Shape;10;p1"/>
          <p:cNvPicPr preferRelativeResize="0"/>
          <p:nvPr/>
        </p:nvPicPr>
        <p:blipFill>
          <a:blip r:embed="rId13">
            <a:alphaModFix/>
          </a:blip>
          <a:stretch>
            <a:fillRect/>
          </a:stretch>
        </p:blipFill>
        <p:spPr>
          <a:xfrm>
            <a:off x="7627225" y="6337797"/>
            <a:ext cx="1046851" cy="483125"/>
          </a:xfrm>
          <a:prstGeom prst="rect">
            <a:avLst/>
          </a:prstGeom>
          <a:noFill/>
          <a:ln>
            <a:noFill/>
          </a:ln>
          <a:effectLst>
            <a:outerShdw blurRad="57150" dist="38100" dir="2700000" algn="bl" rotWithShape="0">
              <a:srgbClr val="000000">
                <a:alpha val="50000"/>
              </a:srgbClr>
            </a:outerShdw>
          </a:effectLst>
        </p:spPr>
      </p:pic>
      <p:sp>
        <p:nvSpPr>
          <p:cNvPr id="11" name="Google Shape;11;p1"/>
          <p:cNvSpPr txBox="1"/>
          <p:nvPr/>
        </p:nvSpPr>
        <p:spPr>
          <a:xfrm rot="-448">
            <a:off x="1597399" y="6477206"/>
            <a:ext cx="4599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FFFF"/>
                </a:solidFill>
                <a:latin typeface="Arial Narrow"/>
                <a:ea typeface="Arial Narrow"/>
                <a:cs typeface="Arial Narrow"/>
                <a:sym typeface="Arial Narrow"/>
              </a:rPr>
              <a:t>RETRAITES PAR POINTS : LE PROJET DELEVOYE</a:t>
            </a:r>
            <a:endParaRPr b="1">
              <a:solidFill>
                <a:srgbClr val="FFFFFF"/>
              </a:solidFill>
              <a:latin typeface="Arial Narrow"/>
              <a:ea typeface="Arial Narrow"/>
              <a:cs typeface="Arial Narrow"/>
              <a:sym typeface="Arial Narrow"/>
            </a:endParaRPr>
          </a:p>
        </p:txBody>
      </p:sp>
      <p:pic>
        <p:nvPicPr>
          <p:cNvPr id="12" name="Google Shape;12;p1"/>
          <p:cNvPicPr preferRelativeResize="0"/>
          <p:nvPr/>
        </p:nvPicPr>
        <p:blipFill>
          <a:blip r:embed="rId14">
            <a:alphaModFix/>
          </a:blip>
          <a:stretch>
            <a:fillRect/>
          </a:stretch>
        </p:blipFill>
        <p:spPr>
          <a:xfrm>
            <a:off x="27500" y="6261600"/>
            <a:ext cx="1468051" cy="669475"/>
          </a:xfrm>
          <a:prstGeom prst="rect">
            <a:avLst/>
          </a:prstGeom>
          <a:noFill/>
          <a:ln>
            <a:noFill/>
          </a:ln>
        </p:spPr>
      </p:pic>
      <p:sp>
        <p:nvSpPr>
          <p:cNvPr id="13" name="Google Shape;13;p1"/>
          <p:cNvSpPr txBox="1">
            <a:spLocks noGrp="1"/>
          </p:cNvSpPr>
          <p:nvPr>
            <p:ph type="sldNum" idx="12"/>
          </p:nvPr>
        </p:nvSpPr>
        <p:spPr>
          <a:xfrm rot="123607">
            <a:off x="8754955" y="6560335"/>
            <a:ext cx="375543" cy="261176"/>
          </a:xfrm>
          <a:prstGeom prst="rect">
            <a:avLst/>
          </a:prstGeom>
          <a:noFill/>
          <a:ln>
            <a:noFill/>
          </a:ln>
        </p:spPr>
        <p:txBody>
          <a:bodyPr spcFirstLastPara="1" wrap="square" lIns="91425" tIns="91425" rIns="91425" bIns="91425" anchor="ctr" anchorCtr="0">
            <a:noAutofit/>
          </a:bodyPr>
          <a:lstStyle>
            <a:lvl1pPr lvl="0" algn="ctr">
              <a:buNone/>
              <a:defRPr b="1">
                <a:solidFill>
                  <a:srgbClr val="FFFFFF"/>
                </a:solidFill>
                <a:latin typeface="Helvetica Neue"/>
                <a:ea typeface="Helvetica Neue"/>
                <a:cs typeface="Helvetica Neue"/>
                <a:sym typeface="Helvetica Neue"/>
              </a:defRPr>
            </a:lvl1pPr>
            <a:lvl2pPr lvl="1" algn="ctr">
              <a:buNone/>
              <a:defRPr b="1">
                <a:solidFill>
                  <a:srgbClr val="FFFFFF"/>
                </a:solidFill>
                <a:latin typeface="Helvetica Neue"/>
                <a:ea typeface="Helvetica Neue"/>
                <a:cs typeface="Helvetica Neue"/>
                <a:sym typeface="Helvetica Neue"/>
              </a:defRPr>
            </a:lvl2pPr>
            <a:lvl3pPr lvl="2" algn="ctr">
              <a:buNone/>
              <a:defRPr b="1">
                <a:solidFill>
                  <a:srgbClr val="FFFFFF"/>
                </a:solidFill>
                <a:latin typeface="Helvetica Neue"/>
                <a:ea typeface="Helvetica Neue"/>
                <a:cs typeface="Helvetica Neue"/>
                <a:sym typeface="Helvetica Neue"/>
              </a:defRPr>
            </a:lvl3pPr>
            <a:lvl4pPr lvl="3" algn="ctr">
              <a:buNone/>
              <a:defRPr b="1">
                <a:solidFill>
                  <a:srgbClr val="FFFFFF"/>
                </a:solidFill>
                <a:latin typeface="Helvetica Neue"/>
                <a:ea typeface="Helvetica Neue"/>
                <a:cs typeface="Helvetica Neue"/>
                <a:sym typeface="Helvetica Neue"/>
              </a:defRPr>
            </a:lvl4pPr>
            <a:lvl5pPr lvl="4" algn="ctr">
              <a:buNone/>
              <a:defRPr b="1">
                <a:solidFill>
                  <a:srgbClr val="FFFFFF"/>
                </a:solidFill>
                <a:latin typeface="Helvetica Neue"/>
                <a:ea typeface="Helvetica Neue"/>
                <a:cs typeface="Helvetica Neue"/>
                <a:sym typeface="Helvetica Neue"/>
              </a:defRPr>
            </a:lvl5pPr>
            <a:lvl6pPr lvl="5" algn="ctr">
              <a:buNone/>
              <a:defRPr b="1">
                <a:solidFill>
                  <a:srgbClr val="FFFFFF"/>
                </a:solidFill>
                <a:latin typeface="Helvetica Neue"/>
                <a:ea typeface="Helvetica Neue"/>
                <a:cs typeface="Helvetica Neue"/>
                <a:sym typeface="Helvetica Neue"/>
              </a:defRPr>
            </a:lvl6pPr>
            <a:lvl7pPr lvl="6" algn="ctr">
              <a:buNone/>
              <a:defRPr b="1">
                <a:solidFill>
                  <a:srgbClr val="FFFFFF"/>
                </a:solidFill>
                <a:latin typeface="Helvetica Neue"/>
                <a:ea typeface="Helvetica Neue"/>
                <a:cs typeface="Helvetica Neue"/>
                <a:sym typeface="Helvetica Neue"/>
              </a:defRPr>
            </a:lvl7pPr>
            <a:lvl8pPr lvl="7" algn="ctr">
              <a:buNone/>
              <a:defRPr b="1">
                <a:solidFill>
                  <a:srgbClr val="FFFFFF"/>
                </a:solidFill>
                <a:latin typeface="Helvetica Neue"/>
                <a:ea typeface="Helvetica Neue"/>
                <a:cs typeface="Helvetica Neue"/>
                <a:sym typeface="Helvetica Neue"/>
              </a:defRPr>
            </a:lvl8pPr>
            <a:lvl9pPr lvl="8" algn="ctr">
              <a:buNone/>
              <a:defRPr b="1">
                <a:solidFill>
                  <a:srgbClr val="FFFFF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8"/>
        <p:cNvGrpSpPr/>
        <p:nvPr/>
      </p:nvGrpSpPr>
      <p:grpSpPr>
        <a:xfrm>
          <a:off x="0" y="0"/>
          <a:ext cx="0" cy="0"/>
          <a:chOff x="0" y="0"/>
          <a:chExt cx="0" cy="0"/>
        </a:xfrm>
      </p:grpSpPr>
      <p:sp>
        <p:nvSpPr>
          <p:cNvPr id="59" name="Google Shape;59;p13"/>
          <p:cNvSpPr txBox="1"/>
          <p:nvPr/>
        </p:nvSpPr>
        <p:spPr>
          <a:xfrm>
            <a:off x="8667525" y="6553200"/>
            <a:ext cx="3723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i="0" u="none">
                <a:solidFill>
                  <a:srgbClr val="FFFFFF"/>
                </a:solidFill>
                <a:latin typeface="Helvetica Neue"/>
                <a:ea typeface="Helvetica Neue"/>
                <a:cs typeface="Helvetica Neue"/>
                <a:sym typeface="Helvetica Neue"/>
              </a:rPr>
              <a:t>1</a:t>
            </a:fld>
            <a:endParaRPr b="1">
              <a:solidFill>
                <a:srgbClr val="FFFFFF"/>
              </a:solidFill>
              <a:latin typeface="Helvetica Neue"/>
              <a:ea typeface="Helvetica Neue"/>
              <a:cs typeface="Helvetica Neue"/>
              <a:sym typeface="Helvetica Neue"/>
            </a:endParaRPr>
          </a:p>
        </p:txBody>
      </p:sp>
      <p:sp>
        <p:nvSpPr>
          <p:cNvPr id="60" name="Google Shape;60;p13"/>
          <p:cNvSpPr txBox="1">
            <a:spLocks noGrp="1"/>
          </p:cNvSpPr>
          <p:nvPr>
            <p:ph type="ctrTitle"/>
          </p:nvPr>
        </p:nvSpPr>
        <p:spPr>
          <a:xfrm>
            <a:off x="0" y="237750"/>
            <a:ext cx="9144000" cy="60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r" dirty="0"/>
              <a:t>RETRAITES À POINTS ATTENTION DANGER!</a:t>
            </a: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sz="2800" dirty="0">
              <a:solidFill>
                <a:srgbClr val="3333CC"/>
              </a:solidFill>
            </a:endParaRPr>
          </a:p>
          <a:p>
            <a:pPr marL="0" lvl="0" indent="0" algn="ctr" rtl="0">
              <a:spcBef>
                <a:spcPts val="0"/>
              </a:spcBef>
              <a:spcAft>
                <a:spcPts val="0"/>
              </a:spcAft>
              <a:buNone/>
            </a:pPr>
            <a:r>
              <a:rPr lang="fr" sz="2400" dirty="0">
                <a:solidFill>
                  <a:srgbClr val="3333CC"/>
                </a:solidFill>
              </a:rPr>
              <a:t>Réunion d’information syndicale</a:t>
            </a:r>
            <a:endParaRPr sz="2400" dirty="0">
              <a:solidFill>
                <a:srgbClr val="3333CC"/>
              </a:solidFill>
            </a:endParaRPr>
          </a:p>
        </p:txBody>
      </p:sp>
      <p:pic>
        <p:nvPicPr>
          <p:cNvPr id="61" name="Google Shape;61;p13"/>
          <p:cNvPicPr preferRelativeResize="0"/>
          <p:nvPr/>
        </p:nvPicPr>
        <p:blipFill>
          <a:blip r:embed="rId3">
            <a:alphaModFix/>
          </a:blip>
          <a:stretch>
            <a:fillRect/>
          </a:stretch>
        </p:blipFill>
        <p:spPr>
          <a:xfrm>
            <a:off x="0" y="2326927"/>
            <a:ext cx="9144000" cy="30451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59"/>
        <p:cNvGrpSpPr/>
        <p:nvPr/>
      </p:nvGrpSpPr>
      <p:grpSpPr>
        <a:xfrm>
          <a:off x="0" y="0"/>
          <a:ext cx="0" cy="0"/>
          <a:chOff x="0" y="0"/>
          <a:chExt cx="0" cy="0"/>
        </a:xfrm>
      </p:grpSpPr>
      <p:pic>
        <p:nvPicPr>
          <p:cNvPr id="360" name="Google Shape;360;p35"/>
          <p:cNvPicPr preferRelativeResize="0"/>
          <p:nvPr/>
        </p:nvPicPr>
        <p:blipFill>
          <a:blip r:embed="rId3">
            <a:alphaModFix/>
          </a:blip>
          <a:stretch>
            <a:fillRect/>
          </a:stretch>
        </p:blipFill>
        <p:spPr>
          <a:xfrm>
            <a:off x="472491" y="777950"/>
            <a:ext cx="8335759" cy="4605249"/>
          </a:xfrm>
          <a:prstGeom prst="rect">
            <a:avLst/>
          </a:prstGeom>
          <a:noFill/>
          <a:ln>
            <a:noFill/>
          </a:ln>
        </p:spPr>
      </p:pic>
      <p:sp>
        <p:nvSpPr>
          <p:cNvPr id="361" name="Google Shape;361;p35"/>
          <p:cNvSpPr/>
          <p:nvPr/>
        </p:nvSpPr>
        <p:spPr>
          <a:xfrm>
            <a:off x="552099" y="5289575"/>
            <a:ext cx="4074900" cy="953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4921650" y="5305950"/>
            <a:ext cx="4074900" cy="953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10</a:t>
            </a:fld>
            <a:endParaRPr b="1">
              <a:solidFill>
                <a:srgbClr val="FFFFFF"/>
              </a:solidFill>
              <a:latin typeface="Arial Narrow"/>
              <a:ea typeface="Arial Narrow"/>
              <a:cs typeface="Arial Narrow"/>
              <a:sym typeface="Arial Narrow"/>
            </a:endParaRPr>
          </a:p>
        </p:txBody>
      </p:sp>
      <p:sp>
        <p:nvSpPr>
          <p:cNvPr id="364" name="Google Shape;364;p35"/>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a:t>
            </a:r>
            <a:endParaRPr sz="2400">
              <a:solidFill>
                <a:srgbClr val="980000"/>
              </a:solidFill>
            </a:endParaRPr>
          </a:p>
        </p:txBody>
      </p:sp>
      <p:sp>
        <p:nvSpPr>
          <p:cNvPr id="365" name="Google Shape;365;p35"/>
          <p:cNvSpPr txBox="1"/>
          <p:nvPr/>
        </p:nvSpPr>
        <p:spPr>
          <a:xfrm>
            <a:off x="762000" y="409562"/>
            <a:ext cx="8382000" cy="3684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800"/>
              <a:buFont typeface="Times New Roman"/>
              <a:buNone/>
            </a:pPr>
            <a:r>
              <a:rPr lang="fr" sz="1800" b="1">
                <a:solidFill>
                  <a:srgbClr val="FF0000"/>
                </a:solidFill>
              </a:rPr>
              <a:t>…</a:t>
            </a:r>
            <a:r>
              <a:rPr lang="fr" sz="1800" b="1" i="0">
                <a:solidFill>
                  <a:srgbClr val="FF0000"/>
                </a:solidFill>
              </a:rPr>
              <a:t> pour </a:t>
            </a:r>
            <a:r>
              <a:rPr lang="fr" sz="1800" b="1">
                <a:solidFill>
                  <a:srgbClr val="FF0000"/>
                </a:solidFill>
              </a:rPr>
              <a:t>des cadres ou enseignants contractuels</a:t>
            </a:r>
            <a:r>
              <a:rPr lang="fr" sz="1800" b="1" i="0">
                <a:solidFill>
                  <a:srgbClr val="FF0000"/>
                </a:solidFill>
              </a:rPr>
              <a:t> :</a:t>
            </a:r>
            <a:endParaRPr>
              <a:solidFill>
                <a:srgbClr val="FF0000"/>
              </a:solidFill>
            </a:endParaRPr>
          </a:p>
        </p:txBody>
      </p:sp>
      <p:sp>
        <p:nvSpPr>
          <p:cNvPr id="366" name="Google Shape;366;p35"/>
          <p:cNvSpPr txBox="1"/>
          <p:nvPr/>
        </p:nvSpPr>
        <p:spPr>
          <a:xfrm>
            <a:off x="591522" y="5307000"/>
            <a:ext cx="4032000" cy="95130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3333CC"/>
              </a:buClr>
              <a:buSzPts val="1800"/>
              <a:buFont typeface="Times New Roman"/>
              <a:buNone/>
            </a:pPr>
            <a:r>
              <a:rPr lang="fr"/>
              <a:t>Mathieu (Cadre A du privé ou enseignant contractuel du public partira à la retraite à 64 ans (42 ans de carrière à avec 73% de son dernier salaire</a:t>
            </a:r>
            <a:endParaRPr>
              <a:solidFill>
                <a:schemeClr val="accent5"/>
              </a:solidFill>
            </a:endParaRPr>
          </a:p>
          <a:p>
            <a:pPr marL="0" marR="0" lvl="0" indent="0" algn="just" rtl="0">
              <a:lnSpc>
                <a:spcPct val="100000"/>
              </a:lnSpc>
              <a:spcBef>
                <a:spcPts val="0"/>
              </a:spcBef>
              <a:spcAft>
                <a:spcPts val="0"/>
              </a:spcAft>
              <a:buClr>
                <a:srgbClr val="3333CC"/>
              </a:buClr>
              <a:buSzPts val="1800"/>
              <a:buFont typeface="Times New Roman"/>
              <a:buNone/>
            </a:pPr>
            <a:endParaRPr sz="1800">
              <a:solidFill>
                <a:srgbClr val="FF0000"/>
              </a:solidFill>
            </a:endParaRPr>
          </a:p>
        </p:txBody>
      </p:sp>
      <p:sp>
        <p:nvSpPr>
          <p:cNvPr id="367" name="Google Shape;367;p35"/>
          <p:cNvSpPr txBox="1"/>
          <p:nvPr/>
        </p:nvSpPr>
        <p:spPr>
          <a:xfrm>
            <a:off x="4943100" y="5307000"/>
            <a:ext cx="4032000" cy="95130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3333CC"/>
              </a:buClr>
              <a:buSzPts val="1800"/>
              <a:buFont typeface="Times New Roman"/>
              <a:buNone/>
            </a:pPr>
            <a:r>
              <a:rPr lang="fr"/>
              <a:t>Pour Mathias seul un départ à 67 ans (</a:t>
            </a:r>
            <a:r>
              <a:rPr lang="fr">
                <a:solidFill>
                  <a:schemeClr val="dk1"/>
                </a:solidFill>
              </a:rPr>
              <a:t>45 ans de carrière)</a:t>
            </a:r>
            <a:r>
              <a:rPr lang="fr"/>
              <a:t> lui assurera un taux comparable à celui de Mathieu (un départ à 65 ans lui assurera seulement 61% de son dernier salaire.</a:t>
            </a:r>
            <a:endParaRPr>
              <a:solidFill>
                <a:schemeClr val="accent5"/>
              </a:solidFill>
            </a:endParaRPr>
          </a:p>
          <a:p>
            <a:pPr marL="0" marR="0" lvl="0" indent="0" algn="just" rtl="0">
              <a:lnSpc>
                <a:spcPct val="100000"/>
              </a:lnSpc>
              <a:spcBef>
                <a:spcPts val="0"/>
              </a:spcBef>
              <a:spcAft>
                <a:spcPts val="0"/>
              </a:spcAft>
              <a:buClr>
                <a:srgbClr val="3333CC"/>
              </a:buClr>
              <a:buSzPts val="1800"/>
              <a:buFont typeface="Times New Roman"/>
              <a:buNone/>
            </a:pPr>
            <a:endParaRPr sz="1800">
              <a:solidFill>
                <a:srgbClr val="FF0000"/>
              </a:solidFill>
            </a:endParaRPr>
          </a:p>
        </p:txBody>
      </p:sp>
      <p:sp>
        <p:nvSpPr>
          <p:cNvPr id="368" name="Google Shape;368;p35"/>
          <p:cNvSpPr txBox="1"/>
          <p:nvPr/>
        </p:nvSpPr>
        <p:spPr>
          <a:xfrm rot="-5400000">
            <a:off x="-2607150" y="3283800"/>
            <a:ext cx="55827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rgbClr val="B7B7B7"/>
                </a:solidFill>
              </a:rPr>
              <a:t>collectif@nos retraites - crédit icones : Freepik</a:t>
            </a:r>
            <a:r>
              <a:rPr lang="fr" sz="1200"/>
              <a:t> www.</a:t>
            </a:r>
            <a:r>
              <a:rPr lang="fr" sz="1200" b="1"/>
              <a:t>ReformeDesRetraites.fr</a:t>
            </a:r>
            <a:endParaRPr sz="1200" b="1"/>
          </a:p>
        </p:txBody>
      </p:sp>
      <p:sp>
        <p:nvSpPr>
          <p:cNvPr id="2" name="Ellipse 1">
            <a:extLst>
              <a:ext uri="{FF2B5EF4-FFF2-40B4-BE49-F238E27FC236}">
                <a16:creationId xmlns:a16="http://schemas.microsoft.com/office/drawing/2014/main" id="{8ACBB6BB-3E97-CA4D-874E-7C81F0BF2ECD}"/>
              </a:ext>
            </a:extLst>
          </p:cNvPr>
          <p:cNvSpPr/>
          <p:nvPr/>
        </p:nvSpPr>
        <p:spPr>
          <a:xfrm>
            <a:off x="4401519" y="4463512"/>
            <a:ext cx="826063" cy="826063"/>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2400" b="1" dirty="0">
                <a:solidFill>
                  <a:schemeClr val="tx1"/>
                </a:solidFill>
              </a:rPr>
              <a:t>-17%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72"/>
        <p:cNvGrpSpPr/>
        <p:nvPr/>
      </p:nvGrpSpPr>
      <p:grpSpPr>
        <a:xfrm>
          <a:off x="0" y="0"/>
          <a:ext cx="0" cy="0"/>
          <a:chOff x="0" y="0"/>
          <a:chExt cx="0" cy="0"/>
        </a:xfrm>
      </p:grpSpPr>
      <p:pic>
        <p:nvPicPr>
          <p:cNvPr id="373" name="Google Shape;373;p36"/>
          <p:cNvPicPr preferRelativeResize="0"/>
          <p:nvPr/>
        </p:nvPicPr>
        <p:blipFill>
          <a:blip r:embed="rId3">
            <a:alphaModFix/>
          </a:blip>
          <a:stretch>
            <a:fillRect/>
          </a:stretch>
        </p:blipFill>
        <p:spPr>
          <a:xfrm>
            <a:off x="520800" y="655572"/>
            <a:ext cx="8475749" cy="4710202"/>
          </a:xfrm>
          <a:prstGeom prst="rect">
            <a:avLst/>
          </a:prstGeom>
          <a:noFill/>
          <a:ln>
            <a:noFill/>
          </a:ln>
        </p:spPr>
      </p:pic>
      <p:sp>
        <p:nvSpPr>
          <p:cNvPr id="374" name="Google Shape;374;p36"/>
          <p:cNvSpPr/>
          <p:nvPr/>
        </p:nvSpPr>
        <p:spPr>
          <a:xfrm>
            <a:off x="536601" y="5289575"/>
            <a:ext cx="4074900" cy="953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4921650" y="5305950"/>
            <a:ext cx="4074900" cy="953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11</a:t>
            </a:fld>
            <a:endParaRPr b="1">
              <a:solidFill>
                <a:srgbClr val="FFFFFF"/>
              </a:solidFill>
              <a:latin typeface="Arial Narrow"/>
              <a:ea typeface="Arial Narrow"/>
              <a:cs typeface="Arial Narrow"/>
              <a:sym typeface="Arial Narrow"/>
            </a:endParaRPr>
          </a:p>
        </p:txBody>
      </p:sp>
      <p:sp>
        <p:nvSpPr>
          <p:cNvPr id="377" name="Google Shape;377;p36"/>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a:t>
            </a:r>
            <a:endParaRPr sz="2400">
              <a:solidFill>
                <a:srgbClr val="980000"/>
              </a:solidFill>
            </a:endParaRPr>
          </a:p>
        </p:txBody>
      </p:sp>
      <p:sp>
        <p:nvSpPr>
          <p:cNvPr id="378" name="Google Shape;378;p36"/>
          <p:cNvSpPr txBox="1"/>
          <p:nvPr/>
        </p:nvSpPr>
        <p:spPr>
          <a:xfrm>
            <a:off x="762000" y="409562"/>
            <a:ext cx="8382000" cy="3684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800"/>
              <a:buFont typeface="Times New Roman"/>
              <a:buNone/>
            </a:pPr>
            <a:r>
              <a:rPr lang="fr" sz="1800" b="1">
                <a:solidFill>
                  <a:srgbClr val="FF0000"/>
                </a:solidFill>
              </a:rPr>
              <a:t>…</a:t>
            </a:r>
            <a:r>
              <a:rPr lang="fr" sz="1800" b="1" i="0">
                <a:solidFill>
                  <a:srgbClr val="FF0000"/>
                </a:solidFill>
              </a:rPr>
              <a:t> pour </a:t>
            </a:r>
            <a:r>
              <a:rPr lang="fr" sz="1800" b="1">
                <a:solidFill>
                  <a:srgbClr val="FF0000"/>
                </a:solidFill>
              </a:rPr>
              <a:t>des fonctionnaires de catégorie B</a:t>
            </a:r>
            <a:r>
              <a:rPr lang="fr" sz="1800" b="1" i="0">
                <a:solidFill>
                  <a:srgbClr val="FF0000"/>
                </a:solidFill>
              </a:rPr>
              <a:t> :</a:t>
            </a:r>
            <a:endParaRPr>
              <a:solidFill>
                <a:srgbClr val="FF0000"/>
              </a:solidFill>
            </a:endParaRPr>
          </a:p>
        </p:txBody>
      </p:sp>
      <p:sp>
        <p:nvSpPr>
          <p:cNvPr id="379" name="Google Shape;379;p36"/>
          <p:cNvSpPr txBox="1"/>
          <p:nvPr/>
        </p:nvSpPr>
        <p:spPr>
          <a:xfrm>
            <a:off x="576024" y="5307000"/>
            <a:ext cx="4032000" cy="95130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3333CC"/>
              </a:buClr>
              <a:buSzPts val="1800"/>
              <a:buFont typeface="Times New Roman"/>
              <a:buNone/>
            </a:pPr>
            <a:r>
              <a:rPr lang="fr" dirty="0">
                <a:solidFill>
                  <a:srgbClr val="434343"/>
                </a:solidFill>
              </a:rPr>
              <a:t>Marie pourra bénéficier d’une retraite « à taux plein » (42 annuités validées) à 64 ans. Sa retraite nette représentera 64,1% de son dernier salaire net (primes comprises).</a:t>
            </a:r>
            <a:endParaRPr dirty="0">
              <a:solidFill>
                <a:srgbClr val="434343"/>
              </a:solidFill>
            </a:endParaRPr>
          </a:p>
          <a:p>
            <a:pPr marL="0" marR="0" lvl="0" indent="0" algn="just" rtl="0">
              <a:lnSpc>
                <a:spcPct val="100000"/>
              </a:lnSpc>
              <a:spcBef>
                <a:spcPts val="0"/>
              </a:spcBef>
              <a:spcAft>
                <a:spcPts val="0"/>
              </a:spcAft>
              <a:buClr>
                <a:srgbClr val="3333CC"/>
              </a:buClr>
              <a:buSzPts val="1800"/>
              <a:buFont typeface="Times New Roman"/>
              <a:buNone/>
            </a:pPr>
            <a:endParaRPr dirty="0"/>
          </a:p>
          <a:p>
            <a:pPr marL="0" marR="0" lvl="0" indent="0" algn="just" rtl="0">
              <a:lnSpc>
                <a:spcPct val="100000"/>
              </a:lnSpc>
              <a:spcBef>
                <a:spcPts val="0"/>
              </a:spcBef>
              <a:spcAft>
                <a:spcPts val="0"/>
              </a:spcAft>
              <a:buClr>
                <a:srgbClr val="3333CC"/>
              </a:buClr>
              <a:buSzPts val="1800"/>
              <a:buFont typeface="Times New Roman"/>
              <a:buNone/>
            </a:pPr>
            <a:endParaRPr sz="1800" dirty="0">
              <a:solidFill>
                <a:srgbClr val="FF0000"/>
              </a:solidFill>
            </a:endParaRPr>
          </a:p>
        </p:txBody>
      </p:sp>
      <p:sp>
        <p:nvSpPr>
          <p:cNvPr id="380" name="Google Shape;380;p36"/>
          <p:cNvSpPr txBox="1"/>
          <p:nvPr/>
        </p:nvSpPr>
        <p:spPr>
          <a:xfrm>
            <a:off x="4943100" y="5307000"/>
            <a:ext cx="4032000" cy="951300"/>
          </a:xfrm>
          <a:prstGeom prst="rect">
            <a:avLst/>
          </a:prstGeom>
          <a:noFill/>
          <a:ln>
            <a:noFill/>
          </a:ln>
        </p:spPr>
        <p:txBody>
          <a:bodyPr spcFirstLastPara="1" wrap="square" lIns="90000" tIns="46800" rIns="90000" bIns="46800" anchor="t" anchorCtr="0">
            <a:noAutofit/>
          </a:bodyPr>
          <a:lstStyle/>
          <a:p>
            <a:pPr marL="0" marR="0" lvl="0" indent="0" algn="just" rtl="0">
              <a:lnSpc>
                <a:spcPct val="100000"/>
              </a:lnSpc>
              <a:spcBef>
                <a:spcPts val="0"/>
              </a:spcBef>
              <a:spcAft>
                <a:spcPts val="0"/>
              </a:spcAft>
              <a:buClr>
                <a:srgbClr val="3333CC"/>
              </a:buClr>
              <a:buSzPts val="1800"/>
              <a:buFont typeface="Times New Roman"/>
              <a:buNone/>
            </a:pPr>
            <a:r>
              <a:rPr lang="fr">
                <a:solidFill>
                  <a:srgbClr val="434343"/>
                </a:solidFill>
              </a:rPr>
              <a:t>Maryam, née en 1990 recevrait une retraite représentant 54,4% de son dernier salaire, soit une baisse de son taux de remplacement de 15 % par rapport à la situation actuelle.</a:t>
            </a:r>
            <a:endParaRPr>
              <a:solidFill>
                <a:schemeClr val="accent5"/>
              </a:solidFill>
            </a:endParaRPr>
          </a:p>
          <a:p>
            <a:pPr marL="0" marR="0" lvl="0" indent="0" algn="just" rtl="0">
              <a:lnSpc>
                <a:spcPct val="100000"/>
              </a:lnSpc>
              <a:spcBef>
                <a:spcPts val="0"/>
              </a:spcBef>
              <a:spcAft>
                <a:spcPts val="0"/>
              </a:spcAft>
              <a:buClr>
                <a:srgbClr val="3333CC"/>
              </a:buClr>
              <a:buSzPts val="1800"/>
              <a:buFont typeface="Times New Roman"/>
              <a:buNone/>
            </a:pPr>
            <a:endParaRPr sz="1800">
              <a:solidFill>
                <a:srgbClr val="FF0000"/>
              </a:solidFill>
            </a:endParaRPr>
          </a:p>
        </p:txBody>
      </p:sp>
      <p:sp>
        <p:nvSpPr>
          <p:cNvPr id="381" name="Google Shape;381;p36"/>
          <p:cNvSpPr txBox="1"/>
          <p:nvPr/>
        </p:nvSpPr>
        <p:spPr>
          <a:xfrm rot="-5400000">
            <a:off x="-2607150" y="3283800"/>
            <a:ext cx="5582700" cy="3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200">
                <a:solidFill>
                  <a:srgbClr val="999999"/>
                </a:solidFill>
              </a:rPr>
              <a:t>collectif@nos retraites - crédit icones : Freepik </a:t>
            </a:r>
            <a:r>
              <a:rPr lang="fr" sz="1200"/>
              <a:t>www.</a:t>
            </a:r>
            <a:r>
              <a:rPr lang="fr" sz="1200" b="1"/>
              <a:t>ReformeDesRetraites.fr</a:t>
            </a:r>
            <a:endParaRPr sz="1200" b="1"/>
          </a:p>
        </p:txBody>
      </p:sp>
      <p:sp>
        <p:nvSpPr>
          <p:cNvPr id="11" name="Ellipse 10">
            <a:extLst>
              <a:ext uri="{FF2B5EF4-FFF2-40B4-BE49-F238E27FC236}">
                <a16:creationId xmlns:a16="http://schemas.microsoft.com/office/drawing/2014/main" id="{63DB021A-3CF5-B04D-8214-D1FDF22807E4}"/>
              </a:ext>
            </a:extLst>
          </p:cNvPr>
          <p:cNvSpPr/>
          <p:nvPr/>
        </p:nvSpPr>
        <p:spPr>
          <a:xfrm>
            <a:off x="4401519" y="4463512"/>
            <a:ext cx="826063" cy="826063"/>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2400" b="1" dirty="0">
                <a:solidFill>
                  <a:schemeClr val="tx1"/>
                </a:solidFill>
              </a:rPr>
              <a:t>-10%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85"/>
        <p:cNvGrpSpPr/>
        <p:nvPr/>
      </p:nvGrpSpPr>
      <p:grpSpPr>
        <a:xfrm>
          <a:off x="0" y="0"/>
          <a:ext cx="0" cy="0"/>
          <a:chOff x="0" y="0"/>
          <a:chExt cx="0" cy="0"/>
        </a:xfrm>
      </p:grpSpPr>
      <p:sp>
        <p:nvSpPr>
          <p:cNvPr id="386" name="Google Shape;386;p37"/>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12</a:t>
            </a:fld>
            <a:endParaRPr b="1">
              <a:solidFill>
                <a:srgbClr val="FFFFFF"/>
              </a:solidFill>
              <a:latin typeface="Arial Narrow"/>
              <a:ea typeface="Arial Narrow"/>
              <a:cs typeface="Arial Narrow"/>
              <a:sym typeface="Arial Narrow"/>
            </a:endParaRPr>
          </a:p>
        </p:txBody>
      </p:sp>
      <p:sp>
        <p:nvSpPr>
          <p:cNvPr id="387" name="Google Shape;387;p37"/>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a:t>
            </a:r>
            <a:endParaRPr sz="2400">
              <a:solidFill>
                <a:srgbClr val="980000"/>
              </a:solidFill>
            </a:endParaRPr>
          </a:p>
        </p:txBody>
      </p:sp>
      <p:sp>
        <p:nvSpPr>
          <p:cNvPr id="388" name="Google Shape;388;p37"/>
          <p:cNvSpPr txBox="1"/>
          <p:nvPr/>
        </p:nvSpPr>
        <p:spPr>
          <a:xfrm>
            <a:off x="762000" y="409562"/>
            <a:ext cx="8382000" cy="3684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800"/>
              <a:buFont typeface="Times New Roman"/>
              <a:buNone/>
            </a:pPr>
            <a:r>
              <a:rPr lang="fr" sz="1800" b="1">
                <a:solidFill>
                  <a:srgbClr val="FF0000"/>
                </a:solidFill>
              </a:rPr>
              <a:t>…</a:t>
            </a:r>
            <a:r>
              <a:rPr lang="fr" sz="1800" b="1" i="0">
                <a:solidFill>
                  <a:srgbClr val="FF0000"/>
                </a:solidFill>
              </a:rPr>
              <a:t> </a:t>
            </a:r>
            <a:r>
              <a:rPr lang="fr" sz="1800" b="1">
                <a:solidFill>
                  <a:srgbClr val="FF0000"/>
                </a:solidFill>
              </a:rPr>
              <a:t>des mesures de solidarité</a:t>
            </a:r>
            <a:r>
              <a:rPr lang="fr" sz="1800" b="1" i="0">
                <a:solidFill>
                  <a:srgbClr val="FF0000"/>
                </a:solidFill>
              </a:rPr>
              <a:t> </a:t>
            </a:r>
            <a:r>
              <a:rPr lang="fr" sz="1800" b="1">
                <a:solidFill>
                  <a:srgbClr val="FF0000"/>
                </a:solidFill>
              </a:rPr>
              <a:t>?</a:t>
            </a:r>
            <a:endParaRPr>
              <a:solidFill>
                <a:srgbClr val="FF0000"/>
              </a:solidFill>
            </a:endParaRPr>
          </a:p>
        </p:txBody>
      </p:sp>
      <p:sp>
        <p:nvSpPr>
          <p:cNvPr id="389" name="Google Shape;389;p37"/>
          <p:cNvSpPr txBox="1"/>
          <p:nvPr/>
        </p:nvSpPr>
        <p:spPr>
          <a:xfrm>
            <a:off x="225675" y="941513"/>
            <a:ext cx="8994300" cy="5346000"/>
          </a:xfrm>
          <a:prstGeom prst="rect">
            <a:avLst/>
          </a:prstGeom>
          <a:noFill/>
          <a:ln>
            <a:noFill/>
          </a:ln>
        </p:spPr>
        <p:txBody>
          <a:bodyPr spcFirstLastPara="1" wrap="square" lIns="90000" tIns="46800" rIns="90000" bIns="46800" anchor="t" anchorCtr="0">
            <a:noAutofit/>
          </a:bodyPr>
          <a:lstStyle/>
          <a:p>
            <a:pPr marL="457200" marR="0" lvl="0" indent="-342900" algn="l" rtl="0">
              <a:lnSpc>
                <a:spcPct val="100000"/>
              </a:lnSpc>
              <a:spcBef>
                <a:spcPts val="0"/>
              </a:spcBef>
              <a:spcAft>
                <a:spcPts val="0"/>
              </a:spcAft>
              <a:buClr>
                <a:schemeClr val="dk1"/>
              </a:buClr>
              <a:buSzPts val="1800"/>
              <a:buChar char="-"/>
            </a:pPr>
            <a:r>
              <a:rPr lang="fr" sz="2400" b="1">
                <a:solidFill>
                  <a:srgbClr val="009900"/>
                </a:solidFill>
              </a:rPr>
              <a:t>Un minimum porté à 85% du SMIC</a:t>
            </a:r>
            <a:endParaRPr sz="1800">
              <a:solidFill>
                <a:schemeClr val="dk1"/>
              </a:solidFill>
            </a:endParaRPr>
          </a:p>
          <a:p>
            <a:pPr marL="914400" marR="0" lvl="1" indent="-342900" algn="l" rtl="0">
              <a:lnSpc>
                <a:spcPct val="100000"/>
              </a:lnSpc>
              <a:spcBef>
                <a:spcPts val="0"/>
              </a:spcBef>
              <a:spcAft>
                <a:spcPts val="0"/>
              </a:spcAft>
              <a:buClr>
                <a:schemeClr val="dk1"/>
              </a:buClr>
              <a:buSzPts val="1800"/>
              <a:buChar char="-"/>
            </a:pPr>
            <a:r>
              <a:rPr lang="fr" sz="1800" b="1">
                <a:solidFill>
                  <a:srgbClr val="FF0000"/>
                </a:solidFill>
              </a:rPr>
              <a:t>Pour une carrière complète</a:t>
            </a:r>
            <a:r>
              <a:rPr lang="fr" sz="1800">
                <a:solidFill>
                  <a:schemeClr val="dk1"/>
                </a:solidFill>
              </a:rPr>
              <a:t> c’est-à-dire avec un nombre d’annuité de + en + difficile à atteindre</a:t>
            </a:r>
            <a:endParaRPr sz="1800">
              <a:solidFill>
                <a:schemeClr val="dk1"/>
              </a:solidFill>
            </a:endParaRPr>
          </a:p>
          <a:p>
            <a:pPr marL="0" marR="0" lvl="0" indent="0" algn="l" rtl="0">
              <a:lnSpc>
                <a:spcPct val="100000"/>
              </a:lnSpc>
              <a:spcBef>
                <a:spcPts val="0"/>
              </a:spcBef>
              <a:spcAft>
                <a:spcPts val="0"/>
              </a:spcAft>
              <a:buNone/>
            </a:pPr>
            <a:endParaRPr sz="900">
              <a:solidFill>
                <a:schemeClr val="dk1"/>
              </a:solidFill>
            </a:endParaRPr>
          </a:p>
          <a:p>
            <a:pPr marL="457200" lvl="0" indent="-381000" algn="l" rtl="0">
              <a:lnSpc>
                <a:spcPct val="100000"/>
              </a:lnSpc>
              <a:spcBef>
                <a:spcPts val="0"/>
              </a:spcBef>
              <a:spcAft>
                <a:spcPts val="0"/>
              </a:spcAft>
              <a:buClr>
                <a:schemeClr val="dk1"/>
              </a:buClr>
              <a:buSzPts val="2400"/>
              <a:buChar char="-"/>
            </a:pPr>
            <a:r>
              <a:rPr lang="fr" sz="2400" b="1">
                <a:solidFill>
                  <a:srgbClr val="009900"/>
                </a:solidFill>
              </a:rPr>
              <a:t>Des carrières longues</a:t>
            </a:r>
            <a:r>
              <a:rPr lang="fr" sz="2400">
                <a:solidFill>
                  <a:schemeClr val="dk1"/>
                </a:solidFill>
              </a:rPr>
              <a:t> : avoir validé au moins 4 ou 5 trimestres </a:t>
            </a:r>
            <a:endParaRPr sz="2400">
              <a:solidFill>
                <a:schemeClr val="dk1"/>
              </a:solidFill>
            </a:endParaRPr>
          </a:p>
          <a:p>
            <a:pPr marL="914400" lvl="1" indent="-342900" algn="l" rtl="0">
              <a:lnSpc>
                <a:spcPct val="98181"/>
              </a:lnSpc>
              <a:spcBef>
                <a:spcPts val="0"/>
              </a:spcBef>
              <a:spcAft>
                <a:spcPts val="0"/>
              </a:spcAft>
              <a:buClr>
                <a:schemeClr val="dk1"/>
              </a:buClr>
              <a:buSzPts val="1800"/>
              <a:buChar char="-"/>
            </a:pPr>
            <a:r>
              <a:rPr lang="fr" sz="1800">
                <a:solidFill>
                  <a:schemeClr val="dk1"/>
                </a:solidFill>
              </a:rPr>
              <a:t>avant 16 ans, pour un départ en retraite anticipée avant 60 ans, </a:t>
            </a:r>
            <a:endParaRPr sz="1800">
              <a:solidFill>
                <a:schemeClr val="dk1"/>
              </a:solidFill>
            </a:endParaRPr>
          </a:p>
          <a:p>
            <a:pPr marL="914400" lvl="1" indent="-342900" algn="l" rtl="0">
              <a:lnSpc>
                <a:spcPct val="150000"/>
              </a:lnSpc>
              <a:spcBef>
                <a:spcPts val="0"/>
              </a:spcBef>
              <a:spcAft>
                <a:spcPts val="0"/>
              </a:spcAft>
              <a:buClr>
                <a:schemeClr val="dk1"/>
              </a:buClr>
              <a:buSzPts val="1800"/>
              <a:buChar char="-"/>
            </a:pPr>
            <a:r>
              <a:rPr lang="fr" sz="1800">
                <a:solidFill>
                  <a:schemeClr val="dk1"/>
                </a:solidFill>
              </a:rPr>
              <a:t>avant ses 20 ans, pour un départ en retraite anticipée avant 62 ans</a:t>
            </a:r>
            <a:endParaRPr sz="180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fr" sz="2400" b="1">
                <a:solidFill>
                  <a:srgbClr val="FF0000"/>
                </a:solidFill>
              </a:rPr>
              <a:t>Les femmes premières victimes de la réforme</a:t>
            </a:r>
            <a:r>
              <a:rPr lang="fr" sz="1800">
                <a:solidFill>
                  <a:srgbClr val="B80008"/>
                </a:solidFill>
              </a:rPr>
              <a:t> </a:t>
            </a:r>
            <a:endParaRPr sz="1800">
              <a:solidFill>
                <a:schemeClr val="dk1"/>
              </a:solidFill>
            </a:endParaRPr>
          </a:p>
          <a:p>
            <a:pPr marL="914400" lvl="0" indent="-342900" algn="l" rtl="0">
              <a:lnSpc>
                <a:spcPct val="115000"/>
              </a:lnSpc>
              <a:spcBef>
                <a:spcPts val="0"/>
              </a:spcBef>
              <a:spcAft>
                <a:spcPts val="0"/>
              </a:spcAft>
              <a:buSzPts val="1800"/>
              <a:buChar char="-"/>
            </a:pPr>
            <a:r>
              <a:rPr lang="fr" sz="1800" b="1">
                <a:solidFill>
                  <a:schemeClr val="dk1"/>
                </a:solidFill>
              </a:rPr>
              <a:t>Diminution des droits à réversion </a:t>
            </a:r>
            <a:r>
              <a:rPr lang="fr" sz="1800">
                <a:solidFill>
                  <a:schemeClr val="dk1"/>
                </a:solidFill>
              </a:rPr>
              <a:t>: aujourd’hui, 40 % d’écart sur la pension de droit direct, cet écart tombe à 24% avec la pension de réversion</a:t>
            </a:r>
            <a:endParaRPr sz="1800">
              <a:solidFill>
                <a:schemeClr val="dk1"/>
              </a:solidFill>
            </a:endParaRPr>
          </a:p>
          <a:p>
            <a:pPr marL="914400" lvl="0" indent="-342900" algn="l" rtl="0">
              <a:lnSpc>
                <a:spcPct val="115000"/>
              </a:lnSpc>
              <a:spcBef>
                <a:spcPts val="0"/>
              </a:spcBef>
              <a:spcAft>
                <a:spcPts val="0"/>
              </a:spcAft>
              <a:buSzPts val="1800"/>
              <a:buChar char="-"/>
            </a:pPr>
            <a:r>
              <a:rPr lang="fr" sz="1800" b="1">
                <a:solidFill>
                  <a:schemeClr val="dk1"/>
                </a:solidFill>
              </a:rPr>
              <a:t>Prise en compte de l’ensemble des carrières et plus les meilleures années </a:t>
            </a:r>
            <a:r>
              <a:rPr lang="fr" sz="1800">
                <a:solidFill>
                  <a:schemeClr val="dk1"/>
                </a:solidFill>
              </a:rPr>
              <a:t>: les femmes ont les carrières les plus hachées</a:t>
            </a:r>
            <a:endParaRPr sz="1800">
              <a:solidFill>
                <a:schemeClr val="dk1"/>
              </a:solidFill>
            </a:endParaRPr>
          </a:p>
          <a:p>
            <a:pPr marL="914400" lvl="0" indent="-342900" algn="l" rtl="0">
              <a:lnSpc>
                <a:spcPct val="115000"/>
              </a:lnSpc>
              <a:spcBef>
                <a:spcPts val="0"/>
              </a:spcBef>
              <a:spcAft>
                <a:spcPts val="0"/>
              </a:spcAft>
              <a:buSzPts val="1800"/>
              <a:buChar char="-"/>
            </a:pPr>
            <a:r>
              <a:rPr lang="fr" sz="1800" b="1">
                <a:solidFill>
                  <a:schemeClr val="dk1"/>
                </a:solidFill>
              </a:rPr>
              <a:t>Diminution des droits familiaux </a:t>
            </a:r>
            <a:r>
              <a:rPr lang="fr" sz="1800">
                <a:solidFill>
                  <a:schemeClr val="dk1"/>
                </a:solidFill>
              </a:rPr>
              <a:t>qui aujourd’hui compensent déjà mal les inégalités de carrière</a:t>
            </a:r>
            <a:endParaRPr sz="1800">
              <a:solidFill>
                <a:schemeClr val="dk1"/>
              </a:solidFill>
            </a:endParaRPr>
          </a:p>
          <a:p>
            <a:pPr marL="914400" lvl="0" indent="-342900" algn="l" rtl="0">
              <a:lnSpc>
                <a:spcPct val="115000"/>
              </a:lnSpc>
              <a:spcBef>
                <a:spcPts val="0"/>
              </a:spcBef>
              <a:spcAft>
                <a:spcPts val="0"/>
              </a:spcAft>
              <a:buSzPts val="1800"/>
              <a:buChar char="-"/>
            </a:pPr>
            <a:r>
              <a:rPr lang="fr" sz="1800" b="1">
                <a:solidFill>
                  <a:schemeClr val="dk1"/>
                </a:solidFill>
              </a:rPr>
              <a:t>Intégration des primes dans la Fonction publique </a:t>
            </a:r>
            <a:r>
              <a:rPr lang="fr" sz="1800">
                <a:solidFill>
                  <a:schemeClr val="dk1"/>
                </a:solidFill>
              </a:rPr>
              <a:t>: les femmes sont celles qui en perçoivent le moins.</a:t>
            </a:r>
            <a:endParaRPr sz="1800">
              <a:solidFill>
                <a:schemeClr val="dk1"/>
              </a:solidFill>
            </a:endParaRPr>
          </a:p>
          <a:p>
            <a:pPr marL="0" marR="0" lvl="0" indent="0" algn="l" rtl="0">
              <a:lnSpc>
                <a:spcPct val="100000"/>
              </a:lnSpc>
              <a:spcBef>
                <a:spcPts val="0"/>
              </a:spcBef>
              <a:spcAft>
                <a:spcPts val="0"/>
              </a:spcAft>
              <a:buNone/>
            </a:pPr>
            <a:endParaRPr sz="1800" b="1">
              <a:solidFill>
                <a:srgbClr val="980000"/>
              </a:solidFill>
            </a:endParaRPr>
          </a:p>
          <a:p>
            <a:pPr marL="0" marR="0" lvl="0" indent="0" algn="l" rtl="0">
              <a:lnSpc>
                <a:spcPct val="100000"/>
              </a:lnSpc>
              <a:spcBef>
                <a:spcPts val="0"/>
              </a:spcBef>
              <a:spcAft>
                <a:spcPts val="0"/>
              </a:spcAft>
              <a:buClr>
                <a:srgbClr val="3333CC"/>
              </a:buClr>
              <a:buSzPts val="1800"/>
              <a:buFont typeface="Times New Roman"/>
              <a:buNone/>
            </a:pPr>
            <a:endParaRPr sz="1800"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02"/>
        <p:cNvGrpSpPr/>
        <p:nvPr/>
      </p:nvGrpSpPr>
      <p:grpSpPr>
        <a:xfrm>
          <a:off x="0" y="0"/>
          <a:ext cx="0" cy="0"/>
          <a:chOff x="0" y="0"/>
          <a:chExt cx="0" cy="0"/>
        </a:xfrm>
      </p:grpSpPr>
      <p:sp>
        <p:nvSpPr>
          <p:cNvPr id="403" name="Google Shape;403;p39"/>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13</a:t>
            </a:fld>
            <a:endParaRPr b="1">
              <a:solidFill>
                <a:srgbClr val="FFFFFF"/>
              </a:solidFill>
              <a:latin typeface="Arial Narrow"/>
              <a:ea typeface="Arial Narrow"/>
              <a:cs typeface="Arial Narrow"/>
              <a:sym typeface="Arial Narrow"/>
            </a:endParaRPr>
          </a:p>
        </p:txBody>
      </p:sp>
      <p:sp>
        <p:nvSpPr>
          <p:cNvPr id="404" name="Google Shape;404;p39"/>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en période de transition</a:t>
            </a:r>
            <a:endParaRPr sz="2400">
              <a:solidFill>
                <a:srgbClr val="980000"/>
              </a:solidFill>
            </a:endParaRPr>
          </a:p>
        </p:txBody>
      </p:sp>
      <p:sp>
        <p:nvSpPr>
          <p:cNvPr id="405" name="Google Shape;405;p39"/>
          <p:cNvSpPr txBox="1"/>
          <p:nvPr/>
        </p:nvSpPr>
        <p:spPr>
          <a:xfrm>
            <a:off x="0" y="409523"/>
            <a:ext cx="9143999" cy="457200"/>
          </a:xfrm>
          <a:prstGeom prst="rect">
            <a:avLst/>
          </a:prstGeom>
          <a:noFill/>
          <a:ln>
            <a:noFill/>
          </a:ln>
        </p:spPr>
        <p:txBody>
          <a:bodyPr spcFirstLastPara="1" wrap="square" lIns="90000" tIns="46800" rIns="90000" bIns="46800" anchor="t" anchorCtr="0">
            <a:noAutofit/>
          </a:bodyPr>
          <a:lstStyle/>
          <a:p>
            <a:pPr>
              <a:buClr>
                <a:srgbClr val="3333CC"/>
              </a:buClr>
              <a:buSzPts val="1800"/>
            </a:pPr>
            <a:r>
              <a:rPr lang="fr-FR" sz="1800" b="1" dirty="0">
                <a:solidFill>
                  <a:srgbClr val="FF0000"/>
                </a:solidFill>
              </a:rPr>
              <a:t>Pour les générations 1975 et au-delà de  </a:t>
            </a:r>
            <a:r>
              <a:rPr lang="fr" sz="1800" b="1" dirty="0">
                <a:solidFill>
                  <a:srgbClr val="FF0000"/>
                </a:solidFill>
              </a:rPr>
              <a:t>…</a:t>
            </a:r>
            <a:r>
              <a:rPr lang="fr" sz="1800" b="1" i="0" dirty="0">
                <a:solidFill>
                  <a:srgbClr val="FF0000"/>
                </a:solidFill>
              </a:rPr>
              <a:t> </a:t>
            </a:r>
            <a:r>
              <a:rPr lang="fr" sz="1800" b="1" dirty="0">
                <a:solidFill>
                  <a:srgbClr val="FF0000"/>
                </a:solidFill>
              </a:rPr>
              <a:t>contractuels et pour le régime général</a:t>
            </a:r>
            <a:endParaRPr sz="1800" b="1" dirty="0">
              <a:solidFill>
                <a:srgbClr val="FF0000"/>
              </a:solidFill>
            </a:endParaRPr>
          </a:p>
        </p:txBody>
      </p:sp>
      <p:pic>
        <p:nvPicPr>
          <p:cNvPr id="406" name="Google Shape;406;p39"/>
          <p:cNvPicPr preferRelativeResize="0"/>
          <p:nvPr/>
        </p:nvPicPr>
        <p:blipFill>
          <a:blip r:embed="rId3">
            <a:alphaModFix/>
          </a:blip>
          <a:stretch>
            <a:fillRect/>
          </a:stretch>
        </p:blipFill>
        <p:spPr>
          <a:xfrm>
            <a:off x="2968500" y="702750"/>
            <a:ext cx="6112700" cy="5686475"/>
          </a:xfrm>
          <a:prstGeom prst="rect">
            <a:avLst/>
          </a:prstGeom>
          <a:noFill/>
          <a:ln>
            <a:noFill/>
          </a:ln>
        </p:spPr>
      </p:pic>
      <p:sp>
        <p:nvSpPr>
          <p:cNvPr id="407" name="Google Shape;407;p39"/>
          <p:cNvSpPr txBox="1"/>
          <p:nvPr/>
        </p:nvSpPr>
        <p:spPr>
          <a:xfrm>
            <a:off x="0" y="1755250"/>
            <a:ext cx="3171900" cy="3949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fr" sz="1800" b="1" dirty="0">
                <a:solidFill>
                  <a:srgbClr val="FF0000"/>
                </a:solidFill>
              </a:rPr>
              <a:t>… fonctionnaires </a:t>
            </a:r>
            <a:r>
              <a:rPr lang="fr" sz="1800" b="1" dirty="0">
                <a:solidFill>
                  <a:schemeClr val="dk1"/>
                </a:solidFill>
              </a:rPr>
              <a:t>ce serait </a:t>
            </a:r>
            <a:r>
              <a:rPr lang="fr" sz="1800" b="1" dirty="0">
                <a:solidFill>
                  <a:srgbClr val="0070C0"/>
                </a:solidFill>
              </a:rPr>
              <a:t>75% du salaire correspondant à l’indice brut </a:t>
            </a:r>
            <a:r>
              <a:rPr lang="fr" sz="1800" b="1" dirty="0">
                <a:solidFill>
                  <a:schemeClr val="dk1"/>
                </a:solidFill>
              </a:rPr>
              <a:t>détenu au 31 décembre 2024 </a:t>
            </a:r>
            <a:r>
              <a:rPr lang="fr" sz="1800" b="1" dirty="0">
                <a:solidFill>
                  <a:srgbClr val="7F7F7F"/>
                </a:solidFill>
              </a:rPr>
              <a:t>au prorata des trimestres validés et des trimestres dus pour une pension complète </a:t>
            </a:r>
            <a:r>
              <a:rPr lang="fr" sz="1800" b="1" dirty="0">
                <a:solidFill>
                  <a:schemeClr val="dk1"/>
                </a:solidFill>
              </a:rPr>
              <a:t>qui serait annualisé et transformé en points</a:t>
            </a:r>
            <a:endParaRPr sz="1800" b="1"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40"/>
          <p:cNvPicPr preferRelativeResize="0"/>
          <p:nvPr/>
        </p:nvPicPr>
        <p:blipFill rotWithShape="1">
          <a:blip r:embed="rId3">
            <a:alphaModFix/>
          </a:blip>
          <a:srcRect l="-14669" r="14670"/>
          <a:stretch/>
        </p:blipFill>
        <p:spPr>
          <a:xfrm>
            <a:off x="-381000" y="1185863"/>
            <a:ext cx="7162800" cy="5095875"/>
          </a:xfrm>
          <a:prstGeom prst="rect">
            <a:avLst/>
          </a:prstGeom>
          <a:noFill/>
          <a:ln>
            <a:noFill/>
          </a:ln>
        </p:spPr>
      </p:pic>
      <p:sp>
        <p:nvSpPr>
          <p:cNvPr id="413" name="Google Shape;413;p40"/>
          <p:cNvSpPr txBox="1"/>
          <p:nvPr/>
        </p:nvSpPr>
        <p:spPr>
          <a:xfrm>
            <a:off x="0" y="545325"/>
            <a:ext cx="9144000" cy="942900"/>
          </a:xfrm>
          <a:prstGeom prst="rect">
            <a:avLst/>
          </a:prstGeom>
          <a:noFill/>
          <a:ln>
            <a:noFill/>
          </a:ln>
        </p:spPr>
        <p:txBody>
          <a:bodyPr spcFirstLastPara="1" wrap="square" lIns="90000" tIns="46800" rIns="90000" bIns="46800" anchor="t" anchorCtr="0">
            <a:noAutofit/>
          </a:bodyPr>
          <a:lstStyle/>
          <a:p>
            <a:pPr marL="1587" marR="0" lvl="0" indent="0" algn="r" rtl="0">
              <a:lnSpc>
                <a:spcPct val="100000"/>
              </a:lnSpc>
              <a:spcBef>
                <a:spcPts val="0"/>
              </a:spcBef>
              <a:spcAft>
                <a:spcPts val="0"/>
              </a:spcAft>
              <a:buClr>
                <a:srgbClr val="000000"/>
              </a:buClr>
              <a:buSzPts val="1600"/>
              <a:buFont typeface="Noto Sans Symbols"/>
              <a:buNone/>
            </a:pPr>
            <a:r>
              <a:rPr lang="fr" sz="1750" b="1">
                <a:solidFill>
                  <a:srgbClr val="FF0000"/>
                </a:solidFill>
                <a:latin typeface="Roboto"/>
                <a:ea typeface="Roboto"/>
                <a:cs typeface="Roboto"/>
                <a:sym typeface="Roboto"/>
              </a:rPr>
              <a:t>”En copiant le modèle suédois on va pouvoir doubler le taux de pauvreté chez les vieux. Remarquez, ça aurait pu être pire : pour une fois, ils n'ont pas proposé de le modèle allemand..” </a:t>
            </a:r>
            <a:r>
              <a:rPr lang="fr" sz="1750" b="1">
                <a:latin typeface="Roboto"/>
                <a:ea typeface="Roboto"/>
                <a:cs typeface="Roboto"/>
                <a:sym typeface="Roboto"/>
              </a:rPr>
              <a:t>[Guillaume Duval]</a:t>
            </a:r>
            <a:endParaRPr b="1"/>
          </a:p>
        </p:txBody>
      </p:sp>
      <p:sp>
        <p:nvSpPr>
          <p:cNvPr id="414" name="Google Shape;414;p40"/>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Les joies du modèle suédois de retraites</a:t>
            </a:r>
            <a:endParaRPr sz="2400" b="1">
              <a:solidFill>
                <a:srgbClr val="98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25"/>
        <p:cNvGrpSpPr/>
        <p:nvPr/>
      </p:nvGrpSpPr>
      <p:grpSpPr>
        <a:xfrm>
          <a:off x="0" y="0"/>
          <a:ext cx="0" cy="0"/>
          <a:chOff x="0" y="0"/>
          <a:chExt cx="0" cy="0"/>
        </a:xfrm>
      </p:grpSpPr>
      <p:sp>
        <p:nvSpPr>
          <p:cNvPr id="426" name="Google Shape;426;p42"/>
          <p:cNvSpPr txBox="1"/>
          <p:nvPr/>
        </p:nvSpPr>
        <p:spPr>
          <a:xfrm>
            <a:off x="8704825" y="6484550"/>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15</a:t>
            </a:fld>
            <a:endParaRPr/>
          </a:p>
        </p:txBody>
      </p:sp>
      <p:sp>
        <p:nvSpPr>
          <p:cNvPr id="427" name="Google Shape;427;p42"/>
          <p:cNvSpPr txBox="1"/>
          <p:nvPr/>
        </p:nvSpPr>
        <p:spPr>
          <a:xfrm>
            <a:off x="609600" y="379995"/>
            <a:ext cx="8451600" cy="368400"/>
          </a:xfrm>
          <a:prstGeom prst="rect">
            <a:avLst/>
          </a:prstGeom>
          <a:noFill/>
          <a:ln>
            <a:noFill/>
          </a:ln>
        </p:spPr>
        <p:txBody>
          <a:bodyPr spcFirstLastPara="1" wrap="square" lIns="90000" tIns="46800" rIns="90000" bIns="46800" anchor="t" anchorCtr="0">
            <a:noAutofit/>
          </a:bodyPr>
          <a:lstStyle/>
          <a:p>
            <a:pPr marL="187325" marR="0" lvl="0" indent="-185737" algn="r" rtl="0">
              <a:lnSpc>
                <a:spcPct val="100000"/>
              </a:lnSpc>
              <a:spcBef>
                <a:spcPts val="0"/>
              </a:spcBef>
              <a:spcAft>
                <a:spcPts val="0"/>
              </a:spcAft>
              <a:buClr>
                <a:srgbClr val="3333CC"/>
              </a:buClr>
              <a:buSzPts val="1800"/>
              <a:buFont typeface="Times New Roman"/>
              <a:buNone/>
            </a:pPr>
            <a:r>
              <a:rPr lang="fr" sz="1800" b="1" i="0" dirty="0">
                <a:solidFill>
                  <a:srgbClr val="3333CC"/>
                </a:solidFill>
              </a:rPr>
              <a:t>Quelques chiffres</a:t>
            </a:r>
            <a:endParaRPr dirty="0"/>
          </a:p>
        </p:txBody>
      </p:sp>
      <p:sp>
        <p:nvSpPr>
          <p:cNvPr id="428" name="Google Shape;428;p42"/>
          <p:cNvSpPr txBox="1"/>
          <p:nvPr/>
        </p:nvSpPr>
        <p:spPr>
          <a:xfrm>
            <a:off x="82801" y="631099"/>
            <a:ext cx="8943300" cy="4457175"/>
          </a:xfrm>
          <a:prstGeom prst="rect">
            <a:avLst/>
          </a:prstGeom>
          <a:noFill/>
          <a:ln>
            <a:noFill/>
          </a:ln>
        </p:spPr>
        <p:txBody>
          <a:bodyPr spcFirstLastPara="1" wrap="square" lIns="90000" tIns="46800" rIns="90000" bIns="46800" anchor="t" anchorCtr="0">
            <a:noAutofit/>
          </a:bodyPr>
          <a:lstStyle/>
          <a:p>
            <a:pPr marL="127000" marR="0" lvl="0" algn="l" rtl="0">
              <a:lnSpc>
                <a:spcPct val="100000"/>
              </a:lnSpc>
              <a:spcBef>
                <a:spcPts val="0"/>
              </a:spcBef>
              <a:spcAft>
                <a:spcPts val="0"/>
              </a:spcAft>
              <a:buSzPts val="1600"/>
            </a:pPr>
            <a:r>
              <a:rPr lang="fr" sz="1600" b="1" dirty="0">
                <a:solidFill>
                  <a:schemeClr val="dk1"/>
                </a:solidFill>
              </a:rPr>
              <a:t>Salaire médian net 2016 = </a:t>
            </a:r>
            <a:r>
              <a:rPr lang="fr" sz="1600" b="1" dirty="0">
                <a:solidFill>
                  <a:srgbClr val="FF0000"/>
                </a:solidFill>
              </a:rPr>
              <a:t>1 783 euros</a:t>
            </a:r>
            <a:r>
              <a:rPr lang="fr" sz="1600" b="1" dirty="0">
                <a:solidFill>
                  <a:schemeClr val="dk1"/>
                </a:solidFill>
              </a:rPr>
              <a:t> / mois</a:t>
            </a:r>
            <a:endParaRPr sz="1600" b="1" dirty="0">
              <a:solidFill>
                <a:schemeClr val="dk1"/>
              </a:solidFill>
            </a:endParaRPr>
          </a:p>
          <a:p>
            <a:pPr marL="457200" marR="0" lvl="0" algn="l" rtl="0">
              <a:lnSpc>
                <a:spcPct val="100000"/>
              </a:lnSpc>
              <a:spcBef>
                <a:spcPts val="0"/>
              </a:spcBef>
              <a:spcAft>
                <a:spcPts val="0"/>
              </a:spcAft>
            </a:pPr>
            <a:endParaRPr sz="1600" b="1" dirty="0">
              <a:solidFill>
                <a:schemeClr val="dk1"/>
              </a:solidFill>
            </a:endParaRPr>
          </a:p>
          <a:p>
            <a:pPr marL="127000" algn="r">
              <a:buClr>
                <a:schemeClr val="dk1"/>
              </a:buClr>
              <a:buSzPts val="1600"/>
            </a:pPr>
            <a:r>
              <a:rPr lang="fr" sz="1600" b="1" dirty="0">
                <a:solidFill>
                  <a:schemeClr val="dk1"/>
                </a:solidFill>
              </a:rPr>
              <a:t>Retraite moyenne brute 2016 = </a:t>
            </a:r>
            <a:r>
              <a:rPr lang="fr" sz="1600" b="1" dirty="0">
                <a:solidFill>
                  <a:srgbClr val="FF0000"/>
                </a:solidFill>
              </a:rPr>
              <a:t>1 389 euros</a:t>
            </a:r>
            <a:r>
              <a:rPr lang="fr" sz="1600" b="1" dirty="0">
                <a:solidFill>
                  <a:schemeClr val="dk1"/>
                </a:solidFill>
              </a:rPr>
              <a:t> / mois </a:t>
            </a:r>
            <a:r>
              <a:rPr lang="fr" sz="1600" dirty="0">
                <a:solidFill>
                  <a:schemeClr val="dk1"/>
                </a:solidFill>
              </a:rPr>
              <a:t>avec</a:t>
            </a:r>
            <a:r>
              <a:rPr lang="fr" sz="1200" b="1" dirty="0">
                <a:solidFill>
                  <a:schemeClr val="dk1"/>
                </a:solidFill>
              </a:rPr>
              <a:t>  		</a:t>
            </a:r>
            <a:r>
              <a:rPr lang="fr" sz="1600" b="1" dirty="0">
                <a:solidFill>
                  <a:schemeClr val="dk1"/>
                </a:solidFill>
              </a:rPr>
              <a:t>femmes = </a:t>
            </a:r>
            <a:r>
              <a:rPr lang="fr" sz="1600" b="1" dirty="0">
                <a:solidFill>
                  <a:srgbClr val="FF0000"/>
                </a:solidFill>
              </a:rPr>
              <a:t>1 070 €</a:t>
            </a:r>
          </a:p>
          <a:p>
            <a:pPr marL="127000" lvl="0" algn="r">
              <a:buClr>
                <a:schemeClr val="dk1"/>
              </a:buClr>
              <a:buSzPts val="1600"/>
            </a:pPr>
            <a:r>
              <a:rPr lang="fr" sz="1600" b="1" dirty="0">
                <a:solidFill>
                  <a:schemeClr val="dk1"/>
                </a:solidFill>
              </a:rPr>
              <a:t>hommes = </a:t>
            </a:r>
            <a:r>
              <a:rPr lang="fr" sz="1600" b="1" dirty="0">
                <a:solidFill>
                  <a:srgbClr val="FF0000"/>
                </a:solidFill>
              </a:rPr>
              <a:t>1 740 €</a:t>
            </a:r>
            <a:endParaRPr lang="fr" sz="1600" b="1" dirty="0">
              <a:solidFill>
                <a:schemeClr val="dk1"/>
              </a:solidFill>
            </a:endParaRPr>
          </a:p>
          <a:p>
            <a:pPr marL="127000" lvl="0" algn="r" rtl="0">
              <a:spcBef>
                <a:spcPts val="0"/>
              </a:spcBef>
              <a:spcAft>
                <a:spcPts val="0"/>
              </a:spcAft>
              <a:buClr>
                <a:schemeClr val="dk1"/>
              </a:buClr>
              <a:buSzPts val="1600"/>
            </a:pPr>
            <a:r>
              <a:rPr lang="fr" sz="1600" b="1" dirty="0">
                <a:solidFill>
                  <a:schemeClr val="dk1"/>
                </a:solidFill>
              </a:rPr>
              <a:t>							</a:t>
            </a:r>
            <a:endParaRPr lang="fr" sz="1600" b="1" dirty="0">
              <a:solidFill>
                <a:schemeClr val="tx1"/>
              </a:solidFill>
            </a:endParaRPr>
          </a:p>
          <a:p>
            <a:pPr marL="127000" algn="r">
              <a:buClr>
                <a:schemeClr val="dk1"/>
              </a:buClr>
              <a:buSzPts val="1600"/>
            </a:pPr>
            <a:r>
              <a:rPr lang="fr" sz="1600" b="1" dirty="0">
                <a:solidFill>
                  <a:schemeClr val="tx1"/>
                </a:solidFill>
              </a:rPr>
              <a:t>Retraite moyenne brute FPE des retraités de l’année 2018</a:t>
            </a:r>
            <a:r>
              <a:rPr lang="fr" sz="1600" dirty="0">
                <a:solidFill>
                  <a:schemeClr val="tx1"/>
                </a:solidFill>
              </a:rPr>
              <a:t> dont</a:t>
            </a:r>
            <a:r>
              <a:rPr lang="fr" sz="1600" b="1" dirty="0">
                <a:solidFill>
                  <a:schemeClr val="tx1"/>
                </a:solidFill>
              </a:rPr>
              <a:t>  	</a:t>
            </a:r>
            <a:r>
              <a:rPr lang="fr-FR" sz="1600" b="1" dirty="0">
                <a:solidFill>
                  <a:schemeClr val="tx1"/>
                </a:solidFill>
              </a:rPr>
              <a:t>femmes = </a:t>
            </a:r>
            <a:r>
              <a:rPr lang="fr-FR" sz="1600" b="1" dirty="0">
                <a:solidFill>
                  <a:srgbClr val="00B050"/>
                </a:solidFill>
              </a:rPr>
              <a:t>2 063 €</a:t>
            </a:r>
          </a:p>
          <a:p>
            <a:pPr marL="127000" lvl="0" algn="r">
              <a:buClr>
                <a:schemeClr val="dk1"/>
              </a:buClr>
              <a:buSzPts val="1600"/>
            </a:pPr>
            <a:r>
              <a:rPr lang="fr" sz="1600" b="1" dirty="0">
                <a:solidFill>
                  <a:schemeClr val="tx1"/>
                </a:solidFill>
              </a:rPr>
              <a:t>hommes = </a:t>
            </a:r>
            <a:r>
              <a:rPr lang="fr" sz="1600" b="1" dirty="0">
                <a:solidFill>
                  <a:srgbClr val="00B050"/>
                </a:solidFill>
              </a:rPr>
              <a:t>2 449 € </a:t>
            </a:r>
          </a:p>
          <a:p>
            <a:pPr marL="127000" lvl="0">
              <a:buClr>
                <a:schemeClr val="dk1"/>
              </a:buClr>
              <a:buSzPts val="1600"/>
            </a:pPr>
            <a:r>
              <a:rPr lang="fr" sz="1600" b="1" i="0" dirty="0">
                <a:solidFill>
                  <a:srgbClr val="000000"/>
                </a:solidFill>
              </a:rPr>
              <a:t>Seuil officiel de pauvreté 2016</a:t>
            </a:r>
            <a:r>
              <a:rPr lang="fr" sz="1600" b="1" i="0" u="none" dirty="0">
                <a:solidFill>
                  <a:srgbClr val="000000"/>
                </a:solidFill>
              </a:rPr>
              <a:t> = </a:t>
            </a:r>
            <a:r>
              <a:rPr lang="fr" sz="1600" b="1" i="0" u="none" dirty="0">
                <a:solidFill>
                  <a:srgbClr val="FF0000"/>
                </a:solidFill>
              </a:rPr>
              <a:t>1 015 euros</a:t>
            </a:r>
            <a:r>
              <a:rPr lang="fr" sz="1600" b="1" i="0" u="none" dirty="0">
                <a:solidFill>
                  <a:srgbClr val="000000"/>
                </a:solidFill>
              </a:rPr>
              <a:t> / mois</a:t>
            </a:r>
            <a:endParaRPr sz="1600" b="1" i="0" u="none" dirty="0">
              <a:solidFill>
                <a:srgbClr val="000000"/>
              </a:solidFill>
            </a:endParaRPr>
          </a:p>
          <a:p>
            <a:pPr marR="0" lvl="0" algn="l" rtl="0">
              <a:lnSpc>
                <a:spcPct val="100000"/>
              </a:lnSpc>
              <a:spcBef>
                <a:spcPts val="0"/>
              </a:spcBef>
              <a:spcAft>
                <a:spcPts val="0"/>
              </a:spcAft>
            </a:pPr>
            <a:endParaRPr sz="1600" b="1" dirty="0"/>
          </a:p>
          <a:p>
            <a:pPr marL="127000" marR="0" lvl="0" algn="l" rtl="0">
              <a:lnSpc>
                <a:spcPct val="100000"/>
              </a:lnSpc>
              <a:spcBef>
                <a:spcPts val="0"/>
              </a:spcBef>
              <a:spcAft>
                <a:spcPts val="0"/>
              </a:spcAft>
              <a:buSzPts val="1600"/>
            </a:pPr>
            <a:r>
              <a:rPr lang="fr" sz="1600" dirty="0">
                <a:solidFill>
                  <a:schemeClr val="dk1"/>
                </a:solidFill>
              </a:rPr>
              <a:t>	Niveaux des pensions (euros / mois) :</a:t>
            </a:r>
            <a:endParaRPr sz="1600" dirty="0">
              <a:solidFill>
                <a:schemeClr val="dk1"/>
              </a:solidFill>
            </a:endParaRPr>
          </a:p>
          <a:p>
            <a:pPr marL="0" marR="0" lvl="0" indent="0" algn="l" rtl="0">
              <a:lnSpc>
                <a:spcPct val="100000"/>
              </a:lnSpc>
              <a:spcBef>
                <a:spcPts val="0"/>
              </a:spcBef>
              <a:spcAft>
                <a:spcPts val="0"/>
              </a:spcAft>
              <a:buNone/>
            </a:pPr>
            <a:endParaRPr sz="1600" dirty="0">
              <a:solidFill>
                <a:srgbClr val="FF0000"/>
              </a:solidFill>
            </a:endParaRPr>
          </a:p>
        </p:txBody>
      </p:sp>
      <p:sp>
        <p:nvSpPr>
          <p:cNvPr id="429" name="Google Shape;429;p42"/>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Les retraités, des nantis ?</a:t>
            </a:r>
            <a:endParaRPr sz="2400">
              <a:solidFill>
                <a:srgbClr val="980000"/>
              </a:solidFill>
            </a:endParaRPr>
          </a:p>
        </p:txBody>
      </p:sp>
      <p:pic>
        <p:nvPicPr>
          <p:cNvPr id="430" name="Google Shape;430;p42"/>
          <p:cNvPicPr preferRelativeResize="0"/>
          <p:nvPr/>
        </p:nvPicPr>
        <p:blipFill>
          <a:blip r:embed="rId3">
            <a:alphaModFix/>
          </a:blip>
          <a:stretch>
            <a:fillRect/>
          </a:stretch>
        </p:blipFill>
        <p:spPr>
          <a:xfrm>
            <a:off x="1037075" y="3341175"/>
            <a:ext cx="6697400" cy="2893275"/>
          </a:xfrm>
          <a:prstGeom prst="rect">
            <a:avLst/>
          </a:prstGeom>
          <a:noFill/>
          <a:ln>
            <a:noFill/>
          </a:ln>
        </p:spPr>
      </p:pic>
      <p:sp>
        <p:nvSpPr>
          <p:cNvPr id="2" name="ZoneTexte 1">
            <a:extLst>
              <a:ext uri="{FF2B5EF4-FFF2-40B4-BE49-F238E27FC236}">
                <a16:creationId xmlns:a16="http://schemas.microsoft.com/office/drawing/2014/main" id="{CD79519C-D2FC-6947-8F95-4481617C4628}"/>
              </a:ext>
            </a:extLst>
          </p:cNvPr>
          <p:cNvSpPr txBox="1"/>
          <p:nvPr/>
        </p:nvSpPr>
        <p:spPr>
          <a:xfrm rot="16200000">
            <a:off x="-1171074" y="4630149"/>
            <a:ext cx="2885726" cy="307777"/>
          </a:xfrm>
          <a:prstGeom prst="rect">
            <a:avLst/>
          </a:prstGeom>
          <a:noFill/>
        </p:spPr>
        <p:txBody>
          <a:bodyPr wrap="none" rtlCol="0">
            <a:spAutoFit/>
          </a:bodyPr>
          <a:lstStyle/>
          <a:p>
            <a:r>
              <a:rPr lang="fr" dirty="0">
                <a:solidFill>
                  <a:schemeClr val="bg2"/>
                </a:solidFill>
              </a:rPr>
              <a:t>source</a:t>
            </a:r>
            <a:r>
              <a:rPr lang="fr" b="1" dirty="0">
                <a:solidFill>
                  <a:schemeClr val="dk1"/>
                </a:solidFill>
              </a:rPr>
              <a:t> </a:t>
            </a:r>
            <a:r>
              <a:rPr lang="fr" dirty="0">
                <a:solidFill>
                  <a:schemeClr val="tx1"/>
                </a:solidFill>
              </a:rPr>
              <a:t>: INSEE et </a:t>
            </a:r>
            <a:r>
              <a:rPr lang="fr-FR" dirty="0" err="1">
                <a:solidFill>
                  <a:schemeClr val="tx1"/>
                </a:solidFill>
              </a:rPr>
              <a:t>DGFiP</a:t>
            </a:r>
            <a:r>
              <a:rPr lang="fr-FR" dirty="0">
                <a:solidFill>
                  <a:schemeClr val="tx1"/>
                </a:solidFill>
              </a:rPr>
              <a:t> – SRE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signe, journal, extérieur&#10;&#10;&#10;&#10;Description générée automatiquement">
            <a:extLst>
              <a:ext uri="{FF2B5EF4-FFF2-40B4-BE49-F238E27FC236}">
                <a16:creationId xmlns:a16="http://schemas.microsoft.com/office/drawing/2014/main" id="{09E66FF7-CAD1-414E-85F2-72F49A383EC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82404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81"/>
        <p:cNvGrpSpPr/>
        <p:nvPr/>
      </p:nvGrpSpPr>
      <p:grpSpPr>
        <a:xfrm>
          <a:off x="0" y="0"/>
          <a:ext cx="0" cy="0"/>
          <a:chOff x="0" y="0"/>
          <a:chExt cx="0" cy="0"/>
        </a:xfrm>
      </p:grpSpPr>
      <p:sp>
        <p:nvSpPr>
          <p:cNvPr id="482" name="Google Shape;482;p48"/>
          <p:cNvSpPr txBox="1"/>
          <p:nvPr/>
        </p:nvSpPr>
        <p:spPr>
          <a:xfrm>
            <a:off x="8694975" y="6484550"/>
            <a:ext cx="4491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17</a:t>
            </a:fld>
            <a:endParaRPr/>
          </a:p>
        </p:txBody>
      </p:sp>
      <p:sp>
        <p:nvSpPr>
          <p:cNvPr id="483" name="Google Shape;483;p48"/>
          <p:cNvSpPr txBox="1"/>
          <p:nvPr/>
        </p:nvSpPr>
        <p:spPr>
          <a:xfrm>
            <a:off x="4275300" y="1269350"/>
            <a:ext cx="4771500" cy="4844700"/>
          </a:xfrm>
          <a:prstGeom prst="rect">
            <a:avLst/>
          </a:prstGeom>
          <a:noFill/>
          <a:ln>
            <a:noFill/>
          </a:ln>
        </p:spPr>
        <p:txBody>
          <a:bodyPr spcFirstLastPara="1" wrap="square" lIns="90000" tIns="46800" rIns="90000" bIns="46800" anchor="t" anchorCtr="0">
            <a:noAutofit/>
          </a:bodyPr>
          <a:lstStyle/>
          <a:p>
            <a:pPr marL="457200" lvl="0" indent="-342900" algn="l" rtl="0">
              <a:lnSpc>
                <a:spcPct val="115000"/>
              </a:lnSpc>
              <a:spcBef>
                <a:spcPts val="0"/>
              </a:spcBef>
              <a:spcAft>
                <a:spcPts val="0"/>
              </a:spcAft>
              <a:buClr>
                <a:schemeClr val="dk1"/>
              </a:buClr>
              <a:buSzPts val="1800"/>
              <a:buChar char="●"/>
            </a:pPr>
            <a:r>
              <a:rPr lang="fr" sz="1800">
                <a:solidFill>
                  <a:schemeClr val="dk1"/>
                </a:solidFill>
              </a:rPr>
              <a:t>Hausse des </a:t>
            </a:r>
            <a:r>
              <a:rPr lang="fr" sz="1800" b="1">
                <a:solidFill>
                  <a:srgbClr val="009900"/>
                </a:solidFill>
              </a:rPr>
              <a:t>cotisations</a:t>
            </a:r>
            <a:endParaRPr sz="1800" b="1">
              <a:solidFill>
                <a:srgbClr val="009900"/>
              </a:solidFill>
            </a:endParaRPr>
          </a:p>
          <a:p>
            <a:pPr marL="457200" lvl="0" indent="-342900" algn="l" rtl="0">
              <a:lnSpc>
                <a:spcPct val="115000"/>
              </a:lnSpc>
              <a:spcBef>
                <a:spcPts val="0"/>
              </a:spcBef>
              <a:spcAft>
                <a:spcPts val="0"/>
              </a:spcAft>
              <a:buClr>
                <a:schemeClr val="dk1"/>
              </a:buClr>
              <a:buSzPts val="1800"/>
              <a:buChar char="●"/>
            </a:pPr>
            <a:r>
              <a:rPr lang="fr" sz="1800" b="1">
                <a:solidFill>
                  <a:srgbClr val="009900"/>
                </a:solidFill>
              </a:rPr>
              <a:t>Politique de l’emploi</a:t>
            </a:r>
            <a:r>
              <a:rPr lang="fr" sz="1800">
                <a:solidFill>
                  <a:schemeClr val="dk1"/>
                </a:solidFill>
              </a:rPr>
              <a:t> pour avoir davantage de cotisants</a:t>
            </a:r>
            <a:endParaRPr sz="1800">
              <a:solidFill>
                <a:schemeClr val="dk1"/>
              </a:solidFill>
            </a:endParaRPr>
          </a:p>
          <a:p>
            <a:pPr marL="457200" lvl="0" indent="-342900" algn="l" rtl="0">
              <a:lnSpc>
                <a:spcPct val="115000"/>
              </a:lnSpc>
              <a:spcBef>
                <a:spcPts val="0"/>
              </a:spcBef>
              <a:spcAft>
                <a:spcPts val="0"/>
              </a:spcAft>
              <a:buClr>
                <a:srgbClr val="009900"/>
              </a:buClr>
              <a:buSzPts val="1800"/>
              <a:buChar char="●"/>
            </a:pPr>
            <a:r>
              <a:rPr lang="fr" sz="1800" b="1">
                <a:solidFill>
                  <a:srgbClr val="009900"/>
                </a:solidFill>
              </a:rPr>
              <a:t>Taxation des revenus financiers et du patrimoine</a:t>
            </a:r>
            <a:endParaRPr sz="1800" b="1">
              <a:solidFill>
                <a:srgbClr val="009900"/>
              </a:solidFill>
            </a:endParaRPr>
          </a:p>
          <a:p>
            <a:pPr marL="457200" lvl="0" indent="-342900" algn="l" rtl="0">
              <a:lnSpc>
                <a:spcPct val="115000"/>
              </a:lnSpc>
              <a:spcBef>
                <a:spcPts val="0"/>
              </a:spcBef>
              <a:spcAft>
                <a:spcPts val="0"/>
              </a:spcAft>
              <a:buClr>
                <a:srgbClr val="009900"/>
              </a:buClr>
              <a:buSzPts val="1800"/>
              <a:buChar char="●"/>
            </a:pPr>
            <a:r>
              <a:rPr lang="fr" sz="1800" b="1">
                <a:solidFill>
                  <a:srgbClr val="009900"/>
                </a:solidFill>
              </a:rPr>
              <a:t>Supprimer exonérations et aides</a:t>
            </a:r>
            <a:r>
              <a:rPr lang="fr" sz="1800">
                <a:solidFill>
                  <a:schemeClr val="dk1"/>
                </a:solidFill>
              </a:rPr>
              <a:t> majorant les profits</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fr" sz="1800" b="1">
                <a:solidFill>
                  <a:srgbClr val="009900"/>
                </a:solidFill>
              </a:rPr>
              <a:t>Soumettre à cotisations</a:t>
            </a:r>
            <a:r>
              <a:rPr lang="fr" sz="1800">
                <a:solidFill>
                  <a:schemeClr val="dk1"/>
                </a:solidFill>
              </a:rPr>
              <a:t> tous les éléments de rémunération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fr" sz="1800" b="1">
                <a:solidFill>
                  <a:srgbClr val="009900"/>
                </a:solidFill>
              </a:rPr>
              <a:t>Intégrer les primes dans le traitement pour les soumettre à cotisation </a:t>
            </a:r>
            <a:r>
              <a:rPr lang="fr" sz="1800">
                <a:solidFill>
                  <a:schemeClr val="dk1"/>
                </a:solidFill>
              </a:rPr>
              <a:t>dans la fonction publique</a:t>
            </a:r>
            <a:endParaRPr sz="1800" b="1">
              <a:solidFill>
                <a:srgbClr val="009900"/>
              </a:solidFill>
            </a:endParaRPr>
          </a:p>
          <a:p>
            <a:pPr marL="457200" lvl="0" indent="-342900" algn="l" rtl="0">
              <a:lnSpc>
                <a:spcPct val="115000"/>
              </a:lnSpc>
              <a:spcBef>
                <a:spcPts val="0"/>
              </a:spcBef>
              <a:spcAft>
                <a:spcPts val="0"/>
              </a:spcAft>
              <a:buClr>
                <a:schemeClr val="dk1"/>
              </a:buClr>
              <a:buSzPts val="1800"/>
              <a:buChar char="●"/>
            </a:pPr>
            <a:r>
              <a:rPr lang="fr" sz="1800">
                <a:solidFill>
                  <a:schemeClr val="dk1"/>
                </a:solidFill>
              </a:rPr>
              <a:t>Instauration d’une cotisation sur les revenus financiers des entreprises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fr" sz="1800">
                <a:solidFill>
                  <a:schemeClr val="dk1"/>
                </a:solidFill>
              </a:rPr>
              <a:t>augmentation de la </a:t>
            </a:r>
            <a:r>
              <a:rPr lang="fr" sz="1800" b="1">
                <a:solidFill>
                  <a:srgbClr val="009900"/>
                </a:solidFill>
              </a:rPr>
              <a:t>part du PIB consacré aux pensions</a:t>
            </a:r>
            <a:endParaRPr sz="1800" b="1">
              <a:solidFill>
                <a:srgbClr val="009900"/>
              </a:solidFill>
            </a:endParaRPr>
          </a:p>
          <a:p>
            <a:pPr marL="457200" lvl="0" indent="0" algn="l" rtl="0">
              <a:lnSpc>
                <a:spcPct val="115000"/>
              </a:lnSpc>
              <a:spcBef>
                <a:spcPts val="0"/>
              </a:spcBef>
              <a:spcAft>
                <a:spcPts val="0"/>
              </a:spcAft>
              <a:buNone/>
            </a:pPr>
            <a:endParaRPr sz="1800">
              <a:solidFill>
                <a:schemeClr val="dk1"/>
              </a:solidFill>
            </a:endParaRPr>
          </a:p>
        </p:txBody>
      </p:sp>
      <p:sp>
        <p:nvSpPr>
          <p:cNvPr id="484" name="Google Shape;484;p48"/>
          <p:cNvSpPr txBox="1"/>
          <p:nvPr/>
        </p:nvSpPr>
        <p:spPr>
          <a:xfrm>
            <a:off x="109875" y="409550"/>
            <a:ext cx="9034200" cy="859800"/>
          </a:xfrm>
          <a:prstGeom prst="rect">
            <a:avLst/>
          </a:prstGeom>
          <a:noFill/>
          <a:ln>
            <a:noFill/>
          </a:ln>
        </p:spPr>
        <p:txBody>
          <a:bodyPr spcFirstLastPara="1" wrap="square" lIns="90000" tIns="46800" rIns="90000" bIns="46800" anchor="t" anchorCtr="0">
            <a:noAutofit/>
          </a:bodyPr>
          <a:lstStyle/>
          <a:p>
            <a:pPr marL="0" lvl="0" indent="0" algn="r" rtl="0">
              <a:lnSpc>
                <a:spcPct val="115000"/>
              </a:lnSpc>
              <a:spcBef>
                <a:spcPts val="600"/>
              </a:spcBef>
              <a:spcAft>
                <a:spcPts val="0"/>
              </a:spcAft>
              <a:buClr>
                <a:schemeClr val="dk1"/>
              </a:buClr>
              <a:buSzPts val="1100"/>
              <a:buFont typeface="Arial"/>
              <a:buNone/>
            </a:pPr>
            <a:r>
              <a:rPr lang="fr" sz="2200" b="1">
                <a:solidFill>
                  <a:srgbClr val="009900"/>
                </a:solidFill>
              </a:rPr>
              <a:t>Accroître les ressources des régimes de retraites de 4 à 5 points de PIB d’ici 2050 est possible</a:t>
            </a:r>
            <a:endParaRPr sz="2200" b="1">
              <a:solidFill>
                <a:srgbClr val="009900"/>
              </a:solidFill>
            </a:endParaRPr>
          </a:p>
          <a:p>
            <a:pPr marL="0" marR="0" lvl="0" indent="0" algn="r" rtl="0">
              <a:lnSpc>
                <a:spcPct val="100000"/>
              </a:lnSpc>
              <a:spcBef>
                <a:spcPts val="0"/>
              </a:spcBef>
              <a:spcAft>
                <a:spcPts val="0"/>
              </a:spcAft>
              <a:buClr>
                <a:srgbClr val="3333CC"/>
              </a:buClr>
              <a:buSzPts val="1800"/>
              <a:buFont typeface="Times New Roman"/>
              <a:buNone/>
            </a:pPr>
            <a:endParaRPr sz="2200" b="1">
              <a:solidFill>
                <a:srgbClr val="009900"/>
              </a:solidFill>
            </a:endParaRPr>
          </a:p>
        </p:txBody>
      </p:sp>
      <p:sp>
        <p:nvSpPr>
          <p:cNvPr id="485" name="Google Shape;485;p48"/>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Pour la FSU, les</a:t>
            </a:r>
            <a:r>
              <a:rPr lang="fr" sz="2400" b="1" i="0">
                <a:solidFill>
                  <a:srgbClr val="980000"/>
                </a:solidFill>
              </a:rPr>
              <a:t> </a:t>
            </a:r>
            <a:r>
              <a:rPr lang="fr" sz="2400" b="1">
                <a:solidFill>
                  <a:srgbClr val="980000"/>
                </a:solidFill>
              </a:rPr>
              <a:t>financements existent</a:t>
            </a:r>
            <a:endParaRPr sz="2400">
              <a:solidFill>
                <a:srgbClr val="980000"/>
              </a:solidFill>
            </a:endParaRPr>
          </a:p>
        </p:txBody>
      </p:sp>
      <p:pic>
        <p:nvPicPr>
          <p:cNvPr id="486" name="Google Shape;486;p48"/>
          <p:cNvPicPr preferRelativeResize="0"/>
          <p:nvPr/>
        </p:nvPicPr>
        <p:blipFill>
          <a:blip r:embed="rId3">
            <a:alphaModFix/>
          </a:blip>
          <a:stretch>
            <a:fillRect/>
          </a:stretch>
        </p:blipFill>
        <p:spPr>
          <a:xfrm rot="-188092">
            <a:off x="248051" y="941949"/>
            <a:ext cx="3678285" cy="5154057"/>
          </a:xfrm>
          <a:prstGeom prst="rect">
            <a:avLst/>
          </a:prstGeom>
          <a:noFill/>
          <a:ln>
            <a:noFill/>
          </a:ln>
          <a:effectLst>
            <a:outerShdw blurRad="57150" dist="76200" dir="2700000" algn="bl"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0"/>
        <p:cNvGrpSpPr/>
        <p:nvPr/>
      </p:nvGrpSpPr>
      <p:grpSpPr>
        <a:xfrm>
          <a:off x="0" y="0"/>
          <a:ext cx="0" cy="0"/>
          <a:chOff x="0" y="0"/>
          <a:chExt cx="0" cy="0"/>
        </a:xfrm>
      </p:grpSpPr>
      <p:sp>
        <p:nvSpPr>
          <p:cNvPr id="491" name="Google Shape;491;p49"/>
          <p:cNvSpPr txBox="1"/>
          <p:nvPr/>
        </p:nvSpPr>
        <p:spPr>
          <a:xfrm>
            <a:off x="8744100" y="6464875"/>
            <a:ext cx="3999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18</a:t>
            </a:fld>
            <a:endParaRPr b="1">
              <a:solidFill>
                <a:srgbClr val="FFFFFF"/>
              </a:solidFill>
              <a:latin typeface="Arial Narrow"/>
              <a:ea typeface="Arial Narrow"/>
              <a:cs typeface="Arial Narrow"/>
              <a:sym typeface="Arial Narrow"/>
            </a:endParaRPr>
          </a:p>
        </p:txBody>
      </p:sp>
      <p:sp>
        <p:nvSpPr>
          <p:cNvPr id="492" name="Google Shape;492;p49"/>
          <p:cNvSpPr txBox="1"/>
          <p:nvPr/>
        </p:nvSpPr>
        <p:spPr>
          <a:xfrm>
            <a:off x="435975" y="1310500"/>
            <a:ext cx="8382000" cy="3662700"/>
          </a:xfrm>
          <a:prstGeom prst="rect">
            <a:avLst/>
          </a:prstGeom>
          <a:solidFill>
            <a:srgbClr val="FFFFFF"/>
          </a:solidFill>
          <a:ln>
            <a:noFill/>
          </a:ln>
          <a:effectLst>
            <a:outerShdw blurRad="57150" dist="76200" dir="2760000" algn="bl" rotWithShape="0">
              <a:srgbClr val="000000">
                <a:alpha val="50000"/>
              </a:srgbClr>
            </a:outerShdw>
          </a:effectLst>
        </p:spPr>
        <p:txBody>
          <a:bodyPr spcFirstLastPara="1" wrap="square" lIns="90000" tIns="46800" rIns="90000" bIns="46800" anchor="t" anchorCtr="0">
            <a:noAutofit/>
          </a:bodyPr>
          <a:lstStyle/>
          <a:p>
            <a:pPr marL="457200" lvl="0" indent="-381000" algn="l" rtl="0">
              <a:lnSpc>
                <a:spcPct val="115000"/>
              </a:lnSpc>
              <a:spcBef>
                <a:spcPts val="800"/>
              </a:spcBef>
              <a:spcAft>
                <a:spcPts val="0"/>
              </a:spcAft>
              <a:buClr>
                <a:schemeClr val="dk1"/>
              </a:buClr>
              <a:buSzPts val="2400"/>
              <a:buChar char="●"/>
            </a:pPr>
            <a:r>
              <a:rPr lang="fr" sz="2400" b="1">
                <a:solidFill>
                  <a:srgbClr val="009900"/>
                </a:solidFill>
              </a:rPr>
              <a:t>60 ans</a:t>
            </a:r>
            <a:r>
              <a:rPr lang="fr" sz="2400">
                <a:solidFill>
                  <a:schemeClr val="dk1"/>
                </a:solidFill>
              </a:rPr>
              <a:t> sans décote ni surcote</a:t>
            </a:r>
            <a:endParaRPr sz="2400">
              <a:solidFill>
                <a:schemeClr val="dk1"/>
              </a:solidFill>
            </a:endParaRPr>
          </a:p>
          <a:p>
            <a:pPr marL="457200" lvl="0" indent="-381000" algn="l" rtl="0">
              <a:lnSpc>
                <a:spcPct val="115000"/>
              </a:lnSpc>
              <a:spcBef>
                <a:spcPts val="0"/>
              </a:spcBef>
              <a:spcAft>
                <a:spcPts val="0"/>
              </a:spcAft>
              <a:buClr>
                <a:srgbClr val="009900"/>
              </a:buClr>
              <a:buSzPts val="2400"/>
              <a:buChar char="●"/>
            </a:pPr>
            <a:r>
              <a:rPr lang="fr" sz="2400" b="1">
                <a:solidFill>
                  <a:srgbClr val="009900"/>
                </a:solidFill>
              </a:rPr>
              <a:t>75% du traitement</a:t>
            </a:r>
            <a:endParaRPr sz="2400" b="1">
              <a:solidFill>
                <a:srgbClr val="009900"/>
              </a:solidFill>
            </a:endParaRPr>
          </a:p>
          <a:p>
            <a:pPr marL="457200" lvl="0" indent="-381000" algn="l" rtl="0">
              <a:lnSpc>
                <a:spcPct val="115000"/>
              </a:lnSpc>
              <a:spcBef>
                <a:spcPts val="0"/>
              </a:spcBef>
              <a:spcAft>
                <a:spcPts val="0"/>
              </a:spcAft>
              <a:buClr>
                <a:srgbClr val="009900"/>
              </a:buClr>
              <a:buSzPts val="2400"/>
              <a:buChar char="●"/>
            </a:pPr>
            <a:r>
              <a:rPr lang="fr" sz="2400" b="1">
                <a:solidFill>
                  <a:srgbClr val="009900"/>
                </a:solidFill>
              </a:rPr>
              <a:t>37,5 annuités</a:t>
            </a:r>
            <a:endParaRPr sz="2400" b="1">
              <a:solidFill>
                <a:srgbClr val="009900"/>
              </a:solidFill>
            </a:endParaRPr>
          </a:p>
          <a:p>
            <a:pPr marL="457200" lvl="0" indent="-381000" algn="l" rtl="0">
              <a:lnSpc>
                <a:spcPct val="115000"/>
              </a:lnSpc>
              <a:spcBef>
                <a:spcPts val="0"/>
              </a:spcBef>
              <a:spcAft>
                <a:spcPts val="0"/>
              </a:spcAft>
              <a:buClr>
                <a:schemeClr val="dk1"/>
              </a:buClr>
              <a:buSzPts val="2400"/>
              <a:buChar char="●"/>
            </a:pPr>
            <a:r>
              <a:rPr lang="fr" sz="2400">
                <a:solidFill>
                  <a:schemeClr val="dk1"/>
                </a:solidFill>
              </a:rPr>
              <a:t>Le retour des </a:t>
            </a:r>
            <a:r>
              <a:rPr lang="fr" sz="2400" b="1">
                <a:solidFill>
                  <a:srgbClr val="009900"/>
                </a:solidFill>
              </a:rPr>
              <a:t>droits familiaux</a:t>
            </a:r>
            <a:r>
              <a:rPr lang="fr" sz="2400">
                <a:solidFill>
                  <a:schemeClr val="dk1"/>
                </a:solidFill>
              </a:rPr>
              <a:t> </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a:solidFill>
                  <a:schemeClr val="dk1"/>
                </a:solidFill>
              </a:rPr>
              <a:t>Des </a:t>
            </a:r>
            <a:r>
              <a:rPr lang="fr" sz="2400" b="1">
                <a:solidFill>
                  <a:srgbClr val="009900"/>
                </a:solidFill>
              </a:rPr>
              <a:t>fins de carrière aménagées</a:t>
            </a:r>
            <a:r>
              <a:rPr lang="fr" sz="2400">
                <a:solidFill>
                  <a:schemeClr val="dk1"/>
                </a:solidFill>
              </a:rPr>
              <a:t> et une réflexion sur la gestion des âges</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a:solidFill>
                  <a:schemeClr val="dk1"/>
                </a:solidFill>
              </a:rPr>
              <a:t>La </a:t>
            </a:r>
            <a:r>
              <a:rPr lang="fr" sz="2400" b="1">
                <a:solidFill>
                  <a:srgbClr val="009900"/>
                </a:solidFill>
              </a:rPr>
              <a:t>prise en compte des années de travail à l’étranger</a:t>
            </a:r>
            <a:endParaRPr sz="2400">
              <a:solidFill>
                <a:schemeClr val="dk1"/>
              </a:solidFill>
            </a:endParaRPr>
          </a:p>
          <a:p>
            <a:pPr marL="457200" lvl="0" indent="-381000" algn="l" rtl="0">
              <a:lnSpc>
                <a:spcPct val="115000"/>
              </a:lnSpc>
              <a:spcBef>
                <a:spcPts val="0"/>
              </a:spcBef>
              <a:spcAft>
                <a:spcPts val="0"/>
              </a:spcAft>
              <a:buClr>
                <a:schemeClr val="dk1"/>
              </a:buClr>
              <a:buSzPts val="2400"/>
              <a:buChar char="●"/>
            </a:pPr>
            <a:r>
              <a:rPr lang="fr" sz="2400">
                <a:solidFill>
                  <a:schemeClr val="dk1"/>
                </a:solidFill>
              </a:rPr>
              <a:t>La </a:t>
            </a:r>
            <a:r>
              <a:rPr lang="fr" sz="2400" b="1">
                <a:solidFill>
                  <a:srgbClr val="009900"/>
                </a:solidFill>
              </a:rPr>
              <a:t>prise en compte des années d’étude …</a:t>
            </a:r>
            <a:endParaRPr sz="2400">
              <a:solidFill>
                <a:schemeClr val="dk1"/>
              </a:solidFill>
            </a:endParaRPr>
          </a:p>
        </p:txBody>
      </p:sp>
      <p:sp>
        <p:nvSpPr>
          <p:cNvPr id="493" name="Google Shape;493;p49"/>
          <p:cNvSpPr txBox="1"/>
          <p:nvPr/>
        </p:nvSpPr>
        <p:spPr>
          <a:xfrm>
            <a:off x="109875" y="409550"/>
            <a:ext cx="9034200" cy="859800"/>
          </a:xfrm>
          <a:prstGeom prst="rect">
            <a:avLst/>
          </a:prstGeom>
          <a:noFill/>
          <a:ln>
            <a:noFill/>
          </a:ln>
        </p:spPr>
        <p:txBody>
          <a:bodyPr spcFirstLastPara="1" wrap="square" lIns="90000" tIns="46800" rIns="90000" bIns="46800" anchor="t" anchorCtr="0">
            <a:noAutofit/>
          </a:bodyPr>
          <a:lstStyle/>
          <a:p>
            <a:pPr marL="0" lvl="0" indent="0" algn="r" rtl="0">
              <a:lnSpc>
                <a:spcPct val="115000"/>
              </a:lnSpc>
              <a:spcBef>
                <a:spcPts val="600"/>
              </a:spcBef>
              <a:spcAft>
                <a:spcPts val="0"/>
              </a:spcAft>
              <a:buClr>
                <a:schemeClr val="dk1"/>
              </a:buClr>
              <a:buSzPts val="1100"/>
              <a:buFont typeface="Arial"/>
              <a:buNone/>
            </a:pPr>
            <a:endParaRPr sz="2200" b="1">
              <a:solidFill>
                <a:srgbClr val="009900"/>
              </a:solidFill>
            </a:endParaRPr>
          </a:p>
          <a:p>
            <a:pPr marL="0" marR="0" lvl="0" indent="0" algn="r" rtl="0">
              <a:lnSpc>
                <a:spcPct val="100000"/>
              </a:lnSpc>
              <a:spcBef>
                <a:spcPts val="0"/>
              </a:spcBef>
              <a:spcAft>
                <a:spcPts val="0"/>
              </a:spcAft>
              <a:buClr>
                <a:srgbClr val="3333CC"/>
              </a:buClr>
              <a:buSzPts val="1800"/>
              <a:buFont typeface="Times New Roman"/>
              <a:buNone/>
            </a:pPr>
            <a:endParaRPr sz="2200" b="1">
              <a:solidFill>
                <a:srgbClr val="009900"/>
              </a:solidFill>
            </a:endParaRPr>
          </a:p>
        </p:txBody>
      </p:sp>
      <p:sp>
        <p:nvSpPr>
          <p:cNvPr id="494" name="Google Shape;494;p49"/>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La FSU, revendique un système à prestations définies</a:t>
            </a:r>
            <a:endParaRPr sz="2400">
              <a:solidFill>
                <a:srgbClr val="98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0B5DD83-5CAB-1F4C-9429-1FFAEA86076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6303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6"/>
        <p:cNvGrpSpPr/>
        <p:nvPr/>
      </p:nvGrpSpPr>
      <p:grpSpPr>
        <a:xfrm>
          <a:off x="0" y="0"/>
          <a:ext cx="0" cy="0"/>
          <a:chOff x="0" y="0"/>
          <a:chExt cx="0" cy="0"/>
        </a:xfrm>
      </p:grpSpPr>
      <p:cxnSp>
        <p:nvCxnSpPr>
          <p:cNvPr id="97" name="Google Shape;97;p17"/>
          <p:cNvCxnSpPr>
            <a:endCxn id="98" idx="3"/>
          </p:cNvCxnSpPr>
          <p:nvPr/>
        </p:nvCxnSpPr>
        <p:spPr>
          <a:xfrm rot="10800000">
            <a:off x="3774575" y="2448175"/>
            <a:ext cx="948300" cy="1241700"/>
          </a:xfrm>
          <a:prstGeom prst="straightConnector1">
            <a:avLst/>
          </a:prstGeom>
          <a:noFill/>
          <a:ln w="28575" cap="flat" cmpd="sng">
            <a:solidFill>
              <a:schemeClr val="dk2"/>
            </a:solidFill>
            <a:prstDash val="solid"/>
            <a:round/>
            <a:headEnd type="none" w="med" len="med"/>
            <a:tailEnd type="none" w="med" len="med"/>
          </a:ln>
        </p:spPr>
      </p:cxnSp>
      <p:cxnSp>
        <p:nvCxnSpPr>
          <p:cNvPr id="99" name="Google Shape;99;p17"/>
          <p:cNvCxnSpPr>
            <a:endCxn id="100" idx="3"/>
          </p:cNvCxnSpPr>
          <p:nvPr/>
        </p:nvCxnSpPr>
        <p:spPr>
          <a:xfrm flipH="1">
            <a:off x="3212550" y="3719325"/>
            <a:ext cx="1549800" cy="843900"/>
          </a:xfrm>
          <a:prstGeom prst="straightConnector1">
            <a:avLst/>
          </a:prstGeom>
          <a:noFill/>
          <a:ln w="28575" cap="flat" cmpd="sng">
            <a:solidFill>
              <a:schemeClr val="dk2"/>
            </a:solidFill>
            <a:prstDash val="solid"/>
            <a:round/>
            <a:headEnd type="none" w="med" len="med"/>
            <a:tailEnd type="none" w="med" len="med"/>
          </a:ln>
        </p:spPr>
      </p:cxnSp>
      <p:sp>
        <p:nvSpPr>
          <p:cNvPr id="101" name="Google Shape;101;p17"/>
          <p:cNvSpPr txBox="1"/>
          <p:nvPr/>
        </p:nvSpPr>
        <p:spPr>
          <a:xfrm>
            <a:off x="8733750" y="6475125"/>
            <a:ext cx="3399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2</a:t>
            </a:fld>
            <a:endParaRPr/>
          </a:p>
        </p:txBody>
      </p:sp>
      <p:sp>
        <p:nvSpPr>
          <p:cNvPr id="102" name="Google Shape;102;p17"/>
          <p:cNvSpPr txBox="1"/>
          <p:nvPr/>
        </p:nvSpPr>
        <p:spPr>
          <a:xfrm>
            <a:off x="0" y="0"/>
            <a:ext cx="9495000" cy="4605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2400"/>
              <a:buFont typeface="Times New Roman"/>
              <a:buNone/>
            </a:pPr>
            <a:r>
              <a:rPr lang="fr" sz="2400" b="1" i="0" dirty="0">
                <a:solidFill>
                  <a:srgbClr val="980000"/>
                </a:solidFill>
              </a:rPr>
              <a:t>Le système actuel de retraites par répartition</a:t>
            </a:r>
            <a:endParaRPr sz="1800" b="1" dirty="0">
              <a:solidFill>
                <a:srgbClr val="980000"/>
              </a:solidFill>
            </a:endParaRPr>
          </a:p>
        </p:txBody>
      </p:sp>
      <p:sp>
        <p:nvSpPr>
          <p:cNvPr id="103" name="Google Shape;103;p17"/>
          <p:cNvSpPr txBox="1"/>
          <p:nvPr/>
        </p:nvSpPr>
        <p:spPr>
          <a:xfrm>
            <a:off x="3837150" y="1219425"/>
            <a:ext cx="1796100" cy="6027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600"/>
              <a:buFont typeface="Noto Sans Symbols"/>
              <a:buNone/>
            </a:pPr>
            <a:r>
              <a:rPr lang="fr" sz="2400" b="1" i="0">
                <a:solidFill>
                  <a:srgbClr val="009900"/>
                </a:solidFill>
              </a:rPr>
              <a:t>Public</a:t>
            </a:r>
            <a:r>
              <a:rPr lang="fr" sz="1600" b="1">
                <a:solidFill>
                  <a:srgbClr val="FF0000"/>
                </a:solidFill>
              </a:rPr>
              <a:t> </a:t>
            </a:r>
            <a:endParaRPr sz="1600" b="1">
              <a:solidFill>
                <a:srgbClr val="FF0000"/>
              </a:solidFill>
            </a:endParaRPr>
          </a:p>
          <a:p>
            <a:pPr marL="0" marR="0" lvl="0" indent="0" algn="ctr" rtl="0">
              <a:lnSpc>
                <a:spcPct val="100000"/>
              </a:lnSpc>
              <a:spcBef>
                <a:spcPts val="0"/>
              </a:spcBef>
              <a:spcAft>
                <a:spcPts val="0"/>
              </a:spcAft>
              <a:buClr>
                <a:srgbClr val="000000"/>
              </a:buClr>
              <a:buSzPts val="1600"/>
              <a:buFont typeface="Noto Sans Symbols"/>
              <a:buNone/>
            </a:pPr>
            <a:r>
              <a:rPr lang="fr" sz="1600" b="1"/>
              <a:t>(à but non lucratif)</a:t>
            </a:r>
            <a:endParaRPr sz="1600" b="1" u="sng">
              <a:solidFill>
                <a:srgbClr val="FF0000"/>
              </a:solidFill>
            </a:endParaRPr>
          </a:p>
        </p:txBody>
      </p:sp>
      <p:sp>
        <p:nvSpPr>
          <p:cNvPr id="104" name="Google Shape;104;p17"/>
          <p:cNvSpPr txBox="1"/>
          <p:nvPr/>
        </p:nvSpPr>
        <p:spPr>
          <a:xfrm>
            <a:off x="5795350" y="4245838"/>
            <a:ext cx="3197700" cy="6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009900"/>
                </a:solidFill>
              </a:rPr>
              <a:t>De haut niveau</a:t>
            </a:r>
            <a:r>
              <a:rPr lang="fr" sz="1600" b="1">
                <a:solidFill>
                  <a:srgbClr val="FF0000"/>
                </a:solidFill>
              </a:rPr>
              <a:t> </a:t>
            </a:r>
            <a:endParaRPr sz="1600" b="1">
              <a:solidFill>
                <a:srgbClr val="FF0000"/>
              </a:solidFill>
            </a:endParaRPr>
          </a:p>
          <a:p>
            <a:pPr marL="0" lvl="0" indent="0" algn="l" rtl="0">
              <a:spcBef>
                <a:spcPts val="0"/>
              </a:spcBef>
              <a:spcAft>
                <a:spcPts val="0"/>
              </a:spcAft>
              <a:buClr>
                <a:schemeClr val="dk1"/>
              </a:buClr>
              <a:buSzPts val="1600"/>
              <a:buFont typeface="Noto Sans Symbols"/>
              <a:buNone/>
            </a:pPr>
            <a:r>
              <a:rPr lang="fr" sz="1600" b="1"/>
              <a:t>(taux de remplacement de 75%)</a:t>
            </a:r>
            <a:endParaRPr/>
          </a:p>
        </p:txBody>
      </p:sp>
      <p:sp>
        <p:nvSpPr>
          <p:cNvPr id="105" name="Google Shape;105;p17"/>
          <p:cNvSpPr txBox="1"/>
          <p:nvPr/>
        </p:nvSpPr>
        <p:spPr>
          <a:xfrm>
            <a:off x="5938000" y="2164338"/>
            <a:ext cx="2912400" cy="8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009900"/>
                </a:solidFill>
              </a:rPr>
              <a:t>Financé</a:t>
            </a:r>
            <a:endParaRPr sz="2400" b="1">
              <a:solidFill>
                <a:srgbClr val="009900"/>
              </a:solidFill>
            </a:endParaRPr>
          </a:p>
          <a:p>
            <a:pPr marL="0" lvl="0" indent="0" algn="l" rtl="0">
              <a:spcBef>
                <a:spcPts val="0"/>
              </a:spcBef>
              <a:spcAft>
                <a:spcPts val="0"/>
              </a:spcAft>
              <a:buClr>
                <a:schemeClr val="dk1"/>
              </a:buClr>
              <a:buSzPts val="1600"/>
              <a:buFont typeface="Noto Sans Symbols"/>
              <a:buNone/>
            </a:pPr>
            <a:r>
              <a:rPr lang="fr" sz="1600" b="1">
                <a:solidFill>
                  <a:schemeClr val="dk1"/>
                </a:solidFill>
              </a:rPr>
              <a:t>par la valeur créée</a:t>
            </a:r>
            <a:endParaRPr sz="1600" b="1">
              <a:solidFill>
                <a:schemeClr val="dk1"/>
              </a:solidFill>
            </a:endParaRPr>
          </a:p>
          <a:p>
            <a:pPr marL="0" lvl="0" indent="0" algn="l" rtl="0">
              <a:spcBef>
                <a:spcPts val="0"/>
              </a:spcBef>
              <a:spcAft>
                <a:spcPts val="0"/>
              </a:spcAft>
              <a:buClr>
                <a:schemeClr val="dk1"/>
              </a:buClr>
              <a:buSzPts val="1600"/>
              <a:buFont typeface="Noto Sans Symbols"/>
              <a:buNone/>
            </a:pPr>
            <a:r>
              <a:rPr lang="fr" sz="1600" b="1">
                <a:solidFill>
                  <a:schemeClr val="dk1"/>
                </a:solidFill>
              </a:rPr>
              <a:t>(jusqu’en 2030 et au-delà)</a:t>
            </a:r>
            <a:endParaRPr/>
          </a:p>
        </p:txBody>
      </p:sp>
      <p:sp>
        <p:nvSpPr>
          <p:cNvPr id="100" name="Google Shape;100;p17"/>
          <p:cNvSpPr txBox="1"/>
          <p:nvPr/>
        </p:nvSpPr>
        <p:spPr>
          <a:xfrm>
            <a:off x="300150" y="4149225"/>
            <a:ext cx="2912400" cy="82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600"/>
              <a:buFont typeface="Noto Sans Symbols"/>
              <a:buNone/>
            </a:pPr>
            <a:r>
              <a:rPr lang="fr" sz="2400" b="1">
                <a:solidFill>
                  <a:srgbClr val="009900"/>
                </a:solidFill>
              </a:rPr>
              <a:t>Résiliant</a:t>
            </a:r>
            <a:endParaRPr sz="2400" b="1">
              <a:solidFill>
                <a:srgbClr val="009900"/>
              </a:solidFill>
            </a:endParaRPr>
          </a:p>
          <a:p>
            <a:pPr marL="0" lvl="0" indent="0" algn="r" rtl="0">
              <a:spcBef>
                <a:spcPts val="0"/>
              </a:spcBef>
              <a:spcAft>
                <a:spcPts val="0"/>
              </a:spcAft>
              <a:buClr>
                <a:schemeClr val="dk1"/>
              </a:buClr>
              <a:buSzPts val="1600"/>
              <a:buFont typeface="Noto Sans Symbols"/>
              <a:buNone/>
            </a:pPr>
            <a:r>
              <a:rPr lang="fr" sz="1600" b="1">
                <a:solidFill>
                  <a:schemeClr val="dk1"/>
                </a:solidFill>
              </a:rPr>
              <a:t>(aux crises économiques du capitalisme)</a:t>
            </a:r>
            <a:endParaRPr/>
          </a:p>
        </p:txBody>
      </p:sp>
      <p:sp>
        <p:nvSpPr>
          <p:cNvPr id="106" name="Google Shape;106;p17"/>
          <p:cNvSpPr txBox="1"/>
          <p:nvPr/>
        </p:nvSpPr>
        <p:spPr>
          <a:xfrm>
            <a:off x="1957925" y="5137625"/>
            <a:ext cx="5667300" cy="6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2400" b="1">
                <a:solidFill>
                  <a:srgbClr val="009900"/>
                </a:solidFill>
              </a:rPr>
              <a:t>Adapté</a:t>
            </a:r>
            <a:r>
              <a:rPr lang="fr" sz="2400" b="1">
                <a:solidFill>
                  <a:srgbClr val="FF0000"/>
                </a:solidFill>
              </a:rPr>
              <a:t> </a:t>
            </a:r>
            <a:endParaRPr sz="2400" b="1">
              <a:solidFill>
                <a:srgbClr val="FF0000"/>
              </a:solidFill>
            </a:endParaRPr>
          </a:p>
          <a:p>
            <a:pPr marL="0" lvl="0" indent="0" algn="ctr" rtl="0">
              <a:spcBef>
                <a:spcPts val="0"/>
              </a:spcBef>
              <a:spcAft>
                <a:spcPts val="0"/>
              </a:spcAft>
              <a:buClr>
                <a:schemeClr val="dk1"/>
              </a:buClr>
              <a:buSzPts val="1600"/>
              <a:buFont typeface="Noto Sans Symbols"/>
              <a:buNone/>
            </a:pPr>
            <a:r>
              <a:rPr lang="fr" sz="1600" b="1"/>
              <a:t>aux métiers spécifiques</a:t>
            </a:r>
            <a:r>
              <a:rPr lang="fr" sz="1600" b="1">
                <a:solidFill>
                  <a:srgbClr val="FF0000"/>
                </a:solidFill>
              </a:rPr>
              <a:t> </a:t>
            </a:r>
            <a:endParaRPr sz="1600" b="1">
              <a:solidFill>
                <a:srgbClr val="FF0000"/>
              </a:solidFill>
            </a:endParaRPr>
          </a:p>
          <a:p>
            <a:pPr marL="0" lvl="0" indent="0" algn="ctr" rtl="0">
              <a:spcBef>
                <a:spcPts val="0"/>
              </a:spcBef>
              <a:spcAft>
                <a:spcPts val="0"/>
              </a:spcAft>
              <a:buClr>
                <a:schemeClr val="dk1"/>
              </a:buClr>
              <a:buSzPts val="1600"/>
              <a:buFont typeface="Noto Sans Symbols"/>
              <a:buNone/>
            </a:pPr>
            <a:r>
              <a:rPr lang="fr" sz="1600" b="1">
                <a:solidFill>
                  <a:schemeClr val="dk1"/>
                </a:solidFill>
              </a:rPr>
              <a:t>(régimes spéciaux comme celui de la fonction publique)</a:t>
            </a:r>
            <a:endParaRPr/>
          </a:p>
        </p:txBody>
      </p:sp>
      <p:sp>
        <p:nvSpPr>
          <p:cNvPr id="98" name="Google Shape;98;p17"/>
          <p:cNvSpPr txBox="1"/>
          <p:nvPr/>
        </p:nvSpPr>
        <p:spPr>
          <a:xfrm>
            <a:off x="-6025" y="2098825"/>
            <a:ext cx="3780600" cy="69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2400" b="1">
                <a:solidFill>
                  <a:srgbClr val="009900"/>
                </a:solidFill>
              </a:rPr>
              <a:t>Solidaire</a:t>
            </a:r>
            <a:r>
              <a:rPr lang="fr" sz="2400" b="1">
                <a:solidFill>
                  <a:srgbClr val="FF0000"/>
                </a:solidFill>
              </a:rPr>
              <a:t> </a:t>
            </a:r>
            <a:endParaRPr sz="2400" b="1">
              <a:solidFill>
                <a:srgbClr val="FF0000"/>
              </a:solidFill>
            </a:endParaRPr>
          </a:p>
          <a:p>
            <a:pPr marL="0" lvl="0" indent="0" algn="r" rtl="0">
              <a:spcBef>
                <a:spcPts val="0"/>
              </a:spcBef>
              <a:spcAft>
                <a:spcPts val="0"/>
              </a:spcAft>
              <a:buClr>
                <a:schemeClr val="dk1"/>
              </a:buClr>
              <a:buSzPts val="1600"/>
              <a:buFont typeface="Noto Sans Symbols"/>
              <a:buNone/>
            </a:pPr>
            <a:r>
              <a:rPr lang="fr" sz="1600" b="1"/>
              <a:t>entre génération (</a:t>
            </a:r>
            <a:r>
              <a:rPr lang="fr" sz="1600" b="1">
                <a:solidFill>
                  <a:schemeClr val="dk1"/>
                </a:solidFill>
              </a:rPr>
              <a:t>les actifs paient pour les retraités)</a:t>
            </a:r>
            <a:endParaRPr sz="1600" b="1">
              <a:solidFill>
                <a:schemeClr val="dk1"/>
              </a:solidFill>
            </a:endParaRPr>
          </a:p>
          <a:p>
            <a:pPr marL="0" lvl="0" indent="0" algn="r" rtl="0">
              <a:spcBef>
                <a:spcPts val="0"/>
              </a:spcBef>
              <a:spcAft>
                <a:spcPts val="0"/>
              </a:spcAft>
              <a:buNone/>
            </a:pPr>
            <a:endParaRPr/>
          </a:p>
        </p:txBody>
      </p:sp>
      <p:cxnSp>
        <p:nvCxnSpPr>
          <p:cNvPr id="107" name="Google Shape;107;p17"/>
          <p:cNvCxnSpPr>
            <a:stCxn id="103" idx="2"/>
          </p:cNvCxnSpPr>
          <p:nvPr/>
        </p:nvCxnSpPr>
        <p:spPr>
          <a:xfrm>
            <a:off x="4735200" y="1822125"/>
            <a:ext cx="7200" cy="1907100"/>
          </a:xfrm>
          <a:prstGeom prst="straightConnector1">
            <a:avLst/>
          </a:prstGeom>
          <a:noFill/>
          <a:ln w="28575" cap="flat" cmpd="sng">
            <a:solidFill>
              <a:schemeClr val="dk2"/>
            </a:solidFill>
            <a:prstDash val="solid"/>
            <a:round/>
            <a:headEnd type="none" w="med" len="med"/>
            <a:tailEnd type="none" w="med" len="med"/>
          </a:ln>
        </p:spPr>
      </p:cxnSp>
      <p:cxnSp>
        <p:nvCxnSpPr>
          <p:cNvPr id="108" name="Google Shape;108;p17"/>
          <p:cNvCxnSpPr>
            <a:endCxn id="105" idx="1"/>
          </p:cNvCxnSpPr>
          <p:nvPr/>
        </p:nvCxnSpPr>
        <p:spPr>
          <a:xfrm rot="10800000" flipH="1">
            <a:off x="4752400" y="2612088"/>
            <a:ext cx="1185600" cy="1107300"/>
          </a:xfrm>
          <a:prstGeom prst="straightConnector1">
            <a:avLst/>
          </a:prstGeom>
          <a:noFill/>
          <a:ln w="28575" cap="flat" cmpd="sng">
            <a:solidFill>
              <a:schemeClr val="dk2"/>
            </a:solidFill>
            <a:prstDash val="solid"/>
            <a:round/>
            <a:headEnd type="none" w="med" len="med"/>
            <a:tailEnd type="none" w="med" len="med"/>
          </a:ln>
        </p:spPr>
      </p:cxnSp>
      <p:cxnSp>
        <p:nvCxnSpPr>
          <p:cNvPr id="109" name="Google Shape;109;p17"/>
          <p:cNvCxnSpPr/>
          <p:nvPr/>
        </p:nvCxnSpPr>
        <p:spPr>
          <a:xfrm>
            <a:off x="4786775" y="3699650"/>
            <a:ext cx="9600" cy="1644600"/>
          </a:xfrm>
          <a:prstGeom prst="straightConnector1">
            <a:avLst/>
          </a:prstGeom>
          <a:noFill/>
          <a:ln w="28575" cap="flat" cmpd="sng">
            <a:solidFill>
              <a:schemeClr val="dk2"/>
            </a:solidFill>
            <a:prstDash val="solid"/>
            <a:round/>
            <a:headEnd type="none" w="med" len="med"/>
            <a:tailEnd type="none" w="med" len="med"/>
          </a:ln>
        </p:spPr>
      </p:cxnSp>
      <p:cxnSp>
        <p:nvCxnSpPr>
          <p:cNvPr id="110" name="Google Shape;110;p17"/>
          <p:cNvCxnSpPr>
            <a:endCxn id="104" idx="1"/>
          </p:cNvCxnSpPr>
          <p:nvPr/>
        </p:nvCxnSpPr>
        <p:spPr>
          <a:xfrm>
            <a:off x="4801450" y="3738988"/>
            <a:ext cx="993900" cy="856200"/>
          </a:xfrm>
          <a:prstGeom prst="straightConnector1">
            <a:avLst/>
          </a:prstGeom>
          <a:noFill/>
          <a:ln w="28575" cap="flat" cmpd="sng">
            <a:solidFill>
              <a:schemeClr val="dk2"/>
            </a:solidFill>
            <a:prstDash val="solid"/>
            <a:round/>
            <a:headEnd type="none" w="med" len="med"/>
            <a:tailEnd type="none" w="med" len="med"/>
          </a:ln>
        </p:spPr>
      </p:cxnSp>
      <p:sp>
        <p:nvSpPr>
          <p:cNvPr id="111" name="Google Shape;111;p17"/>
          <p:cNvSpPr/>
          <p:nvPr/>
        </p:nvSpPr>
        <p:spPr>
          <a:xfrm>
            <a:off x="3847175" y="3168250"/>
            <a:ext cx="1825200" cy="1118400"/>
          </a:xfrm>
          <a:prstGeom prst="ellipse">
            <a:avLst/>
          </a:prstGeom>
          <a:solidFill>
            <a:srgbClr val="00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txBox="1"/>
          <p:nvPr/>
        </p:nvSpPr>
        <p:spPr>
          <a:xfrm>
            <a:off x="3849413" y="3195513"/>
            <a:ext cx="1796100" cy="9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FFFFFF"/>
                </a:solidFill>
              </a:rPr>
              <a:t>système </a:t>
            </a:r>
            <a:endParaRPr sz="1800" b="1">
              <a:solidFill>
                <a:srgbClr val="FFFFFF"/>
              </a:solidFill>
            </a:endParaRPr>
          </a:p>
          <a:p>
            <a:pPr marL="0" lvl="0" indent="0" algn="ctr" rtl="0">
              <a:spcBef>
                <a:spcPts val="0"/>
              </a:spcBef>
              <a:spcAft>
                <a:spcPts val="0"/>
              </a:spcAft>
              <a:buNone/>
            </a:pPr>
            <a:r>
              <a:rPr lang="fr" sz="1800" b="1">
                <a:solidFill>
                  <a:srgbClr val="FFFFFF"/>
                </a:solidFill>
              </a:rPr>
              <a:t>de retraite par répartition</a:t>
            </a:r>
            <a:endParaRPr sz="18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p:nvPr/>
        </p:nvSpPr>
        <p:spPr>
          <a:xfrm>
            <a:off x="0" y="0"/>
            <a:ext cx="9495000" cy="4605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2400"/>
              <a:buFont typeface="Times New Roman"/>
              <a:buNone/>
            </a:pPr>
            <a:r>
              <a:rPr lang="fr" sz="2400" b="1" i="0">
                <a:solidFill>
                  <a:srgbClr val="980000"/>
                </a:solidFill>
              </a:rPr>
              <a:t>Le système actuel de retraites par répartition</a:t>
            </a:r>
            <a:endParaRPr sz="1800" b="1">
              <a:solidFill>
                <a:srgbClr val="980000"/>
              </a:solidFill>
            </a:endParaRPr>
          </a:p>
        </p:txBody>
      </p:sp>
      <p:pic>
        <p:nvPicPr>
          <p:cNvPr id="118" name="Google Shape;118;p18"/>
          <p:cNvPicPr preferRelativeResize="0"/>
          <p:nvPr/>
        </p:nvPicPr>
        <p:blipFill>
          <a:blip r:embed="rId3">
            <a:alphaModFix/>
          </a:blip>
          <a:stretch>
            <a:fillRect/>
          </a:stretch>
        </p:blipFill>
        <p:spPr>
          <a:xfrm>
            <a:off x="152400" y="695600"/>
            <a:ext cx="8839200" cy="2894819"/>
          </a:xfrm>
          <a:prstGeom prst="rect">
            <a:avLst/>
          </a:prstGeom>
          <a:noFill/>
          <a:ln>
            <a:noFill/>
          </a:ln>
        </p:spPr>
      </p:pic>
      <p:sp>
        <p:nvSpPr>
          <p:cNvPr id="119" name="Google Shape;119;p18"/>
          <p:cNvSpPr txBox="1"/>
          <p:nvPr/>
        </p:nvSpPr>
        <p:spPr>
          <a:xfrm>
            <a:off x="1867700" y="929000"/>
            <a:ext cx="335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latin typeface="Ubuntu"/>
                <a:ea typeface="Ubuntu"/>
                <a:cs typeface="Ubuntu"/>
                <a:sym typeface="Ubuntu"/>
              </a:rPr>
              <a:t>❷</a:t>
            </a:r>
            <a:endParaRPr>
              <a:latin typeface="Ubuntu"/>
              <a:ea typeface="Ubuntu"/>
              <a:cs typeface="Ubuntu"/>
              <a:sym typeface="Ubuntu"/>
            </a:endParaRPr>
          </a:p>
        </p:txBody>
      </p:sp>
      <p:sp>
        <p:nvSpPr>
          <p:cNvPr id="120" name="Google Shape;120;p18"/>
          <p:cNvSpPr txBox="1"/>
          <p:nvPr/>
        </p:nvSpPr>
        <p:spPr>
          <a:xfrm>
            <a:off x="1867700" y="2439526"/>
            <a:ext cx="335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latin typeface="Ubuntu"/>
                <a:ea typeface="Ubuntu"/>
                <a:cs typeface="Ubuntu"/>
                <a:sym typeface="Ubuntu"/>
              </a:rPr>
              <a:t>❸</a:t>
            </a:r>
            <a:endParaRPr dirty="0">
              <a:latin typeface="Ubuntu"/>
              <a:ea typeface="Ubuntu"/>
              <a:cs typeface="Ubuntu"/>
              <a:sym typeface="Ubuntu"/>
            </a:endParaRPr>
          </a:p>
        </p:txBody>
      </p:sp>
      <p:sp>
        <p:nvSpPr>
          <p:cNvPr id="121" name="Google Shape;121;p18"/>
          <p:cNvSpPr txBox="1"/>
          <p:nvPr/>
        </p:nvSpPr>
        <p:spPr>
          <a:xfrm>
            <a:off x="2222750" y="2849834"/>
            <a:ext cx="335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latin typeface="Ubuntu"/>
                <a:ea typeface="Ubuntu"/>
                <a:cs typeface="Ubuntu"/>
                <a:sym typeface="Ubuntu"/>
              </a:rPr>
              <a:t>❺</a:t>
            </a:r>
            <a:endParaRPr dirty="0">
              <a:latin typeface="Ubuntu"/>
              <a:ea typeface="Ubuntu"/>
              <a:cs typeface="Ubuntu"/>
              <a:sym typeface="Ubuntu"/>
            </a:endParaRPr>
          </a:p>
        </p:txBody>
      </p:sp>
      <p:sp>
        <p:nvSpPr>
          <p:cNvPr id="122" name="Google Shape;122;p18"/>
          <p:cNvSpPr txBox="1"/>
          <p:nvPr/>
        </p:nvSpPr>
        <p:spPr>
          <a:xfrm>
            <a:off x="2222750" y="797675"/>
            <a:ext cx="335700" cy="37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latin typeface="Ubuntu"/>
                <a:ea typeface="Ubuntu"/>
                <a:cs typeface="Ubuntu"/>
                <a:sym typeface="Ubuntu"/>
              </a:rPr>
              <a:t>❶</a:t>
            </a:r>
            <a:endParaRPr dirty="0">
              <a:latin typeface="Ubuntu"/>
              <a:ea typeface="Ubuntu"/>
              <a:cs typeface="Ubuntu"/>
              <a:sym typeface="Ubuntu"/>
            </a:endParaRPr>
          </a:p>
        </p:txBody>
      </p:sp>
      <p:sp>
        <p:nvSpPr>
          <p:cNvPr id="123" name="Google Shape;123;p18"/>
          <p:cNvSpPr txBox="1"/>
          <p:nvPr/>
        </p:nvSpPr>
        <p:spPr>
          <a:xfrm>
            <a:off x="2037900" y="2732768"/>
            <a:ext cx="3357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dirty="0">
                <a:latin typeface="Ubuntu"/>
                <a:ea typeface="Ubuntu"/>
                <a:cs typeface="Ubuntu"/>
                <a:sym typeface="Ubuntu"/>
              </a:rPr>
              <a:t>❹</a:t>
            </a:r>
            <a:endParaRPr dirty="0">
              <a:latin typeface="Ubuntu"/>
              <a:ea typeface="Ubuntu"/>
              <a:cs typeface="Ubuntu"/>
              <a:sym typeface="Ubuntu"/>
            </a:endParaRPr>
          </a:p>
        </p:txBody>
      </p:sp>
      <p:sp>
        <p:nvSpPr>
          <p:cNvPr id="124" name="Google Shape;124;p18"/>
          <p:cNvSpPr txBox="1"/>
          <p:nvPr/>
        </p:nvSpPr>
        <p:spPr>
          <a:xfrm>
            <a:off x="449075" y="3999700"/>
            <a:ext cx="8542500" cy="46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Ubuntu"/>
              <a:ea typeface="Ubuntu"/>
              <a:cs typeface="Ubuntu"/>
              <a:sym typeface="Ubuntu"/>
            </a:endParaRPr>
          </a:p>
        </p:txBody>
      </p:sp>
      <p:sp>
        <p:nvSpPr>
          <p:cNvPr id="125" name="Google Shape;125;p18"/>
          <p:cNvSpPr txBox="1"/>
          <p:nvPr/>
        </p:nvSpPr>
        <p:spPr>
          <a:xfrm>
            <a:off x="81200" y="3795400"/>
            <a:ext cx="8962800" cy="239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800" dirty="0">
                <a:latin typeface="Ubuntu"/>
                <a:ea typeface="Ubuntu"/>
                <a:cs typeface="Ubuntu"/>
                <a:sym typeface="Ubuntu"/>
              </a:rPr>
              <a:t>❶ : </a:t>
            </a:r>
            <a:r>
              <a:rPr lang="fr" sz="1200" dirty="0">
                <a:solidFill>
                  <a:schemeClr val="dk1"/>
                </a:solidFill>
              </a:rPr>
              <a:t>Traitement brut  = Indice x valeur du  point (</a:t>
            </a:r>
            <a:r>
              <a:rPr lang="fr" sz="1200" b="1" dirty="0">
                <a:solidFill>
                  <a:schemeClr val="dk1"/>
                </a:solidFill>
              </a:rPr>
              <a:t>4,6860 €</a:t>
            </a:r>
            <a:r>
              <a:rPr lang="fr" sz="1200" dirty="0">
                <a:solidFill>
                  <a:schemeClr val="dk1"/>
                </a:solidFill>
              </a:rPr>
              <a:t> à compter du 01/02/2017)</a:t>
            </a:r>
            <a:endParaRPr sz="1200" dirty="0">
              <a:solidFill>
                <a:schemeClr val="dk1"/>
              </a:solidFill>
            </a:endParaRPr>
          </a:p>
          <a:p>
            <a:pPr marL="0" lvl="0" indent="0" algn="l" rtl="0">
              <a:spcBef>
                <a:spcPts val="0"/>
              </a:spcBef>
              <a:spcAft>
                <a:spcPts val="0"/>
              </a:spcAft>
              <a:buNone/>
            </a:pPr>
            <a:r>
              <a:rPr lang="fr" sz="1800" dirty="0">
                <a:solidFill>
                  <a:schemeClr val="dk1"/>
                </a:solidFill>
                <a:latin typeface="Ubuntu"/>
                <a:ea typeface="Ubuntu"/>
                <a:cs typeface="Ubuntu"/>
                <a:sym typeface="Ubuntu"/>
              </a:rPr>
              <a:t>❷ : </a:t>
            </a:r>
            <a:r>
              <a:rPr lang="fr" sz="1200" dirty="0">
                <a:solidFill>
                  <a:schemeClr val="dk1"/>
                </a:solidFill>
              </a:rPr>
              <a:t>Retenue PC = Cotisation salariale retraite (</a:t>
            </a:r>
            <a:r>
              <a:rPr lang="fr" sz="1200" b="1" dirty="0">
                <a:solidFill>
                  <a:schemeClr val="dk1"/>
                </a:solidFill>
              </a:rPr>
              <a:t>Pension Civile</a:t>
            </a:r>
            <a:r>
              <a:rPr lang="fr" sz="1200" dirty="0">
                <a:solidFill>
                  <a:schemeClr val="dk1"/>
                </a:solidFill>
              </a:rPr>
              <a:t>) Le taux 2019 est de </a:t>
            </a:r>
            <a:r>
              <a:rPr lang="fr" sz="1200" b="1" dirty="0">
                <a:solidFill>
                  <a:srgbClr val="FF0000"/>
                </a:solidFill>
              </a:rPr>
              <a:t>10,83%</a:t>
            </a:r>
            <a:r>
              <a:rPr lang="fr" sz="1200" dirty="0">
                <a:solidFill>
                  <a:schemeClr val="dk1"/>
                </a:solidFill>
              </a:rPr>
              <a:t> (7,85% en 2010 puis 11,10% en 2020 = +41% d’augmentation) sur le traitement seul. Cette cotisation alimente le Compte d’Affectation Spéciale Pensions qui sert au budget de l’Etat pour payer les pensions. (10,83% de 3889,40 € représente bien 421,22€) ou </a:t>
            </a:r>
            <a:r>
              <a:rPr lang="fr" sz="1200" b="1" dirty="0">
                <a:solidFill>
                  <a:srgbClr val="009900"/>
                </a:solidFill>
              </a:rPr>
              <a:t>5,6%</a:t>
            </a:r>
            <a:r>
              <a:rPr lang="fr" sz="1200" dirty="0">
                <a:solidFill>
                  <a:schemeClr val="dk1"/>
                </a:solidFill>
              </a:rPr>
              <a:t> du salaire total hors primes</a:t>
            </a:r>
            <a:endParaRPr sz="1800" dirty="0">
              <a:solidFill>
                <a:schemeClr val="dk1"/>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r>
              <a:rPr lang="fr" sz="1800" dirty="0">
                <a:solidFill>
                  <a:schemeClr val="dk1"/>
                </a:solidFill>
                <a:latin typeface="Ubuntu"/>
                <a:ea typeface="Ubuntu"/>
                <a:cs typeface="Ubuntu"/>
                <a:sym typeface="Ubuntu"/>
              </a:rPr>
              <a:t>❸ : </a:t>
            </a:r>
            <a:r>
              <a:rPr lang="fr" sz="1200" dirty="0">
                <a:solidFill>
                  <a:schemeClr val="dk1"/>
                </a:solidFill>
              </a:rPr>
              <a:t>Contribution PC représente  l</a:t>
            </a:r>
            <a:r>
              <a:rPr lang="fr" sz="1200" b="1" dirty="0">
                <a:solidFill>
                  <a:schemeClr val="dk1"/>
                </a:solidFill>
              </a:rPr>
              <a:t>a part « patronale » de la cotisation PC</a:t>
            </a:r>
            <a:r>
              <a:rPr lang="fr" sz="1200" dirty="0">
                <a:solidFill>
                  <a:schemeClr val="dk1"/>
                </a:solidFill>
              </a:rPr>
              <a:t>. Elle est de </a:t>
            </a:r>
            <a:r>
              <a:rPr lang="fr" sz="1200" b="1" dirty="0">
                <a:solidFill>
                  <a:srgbClr val="FF0000"/>
                </a:solidFill>
              </a:rPr>
              <a:t>74,28 %</a:t>
            </a:r>
            <a:r>
              <a:rPr lang="fr" sz="1200" dirty="0">
                <a:solidFill>
                  <a:schemeClr val="dk1"/>
                </a:solidFill>
              </a:rPr>
              <a:t> sur le traitement (3889,40 x 74,28% = 2889,05€) ou </a:t>
            </a:r>
            <a:r>
              <a:rPr lang="fr" sz="1200" b="1" dirty="0">
                <a:solidFill>
                  <a:srgbClr val="009900"/>
                </a:solidFill>
              </a:rPr>
              <a:t>38,6%</a:t>
            </a:r>
            <a:r>
              <a:rPr lang="fr" sz="1200" dirty="0">
                <a:solidFill>
                  <a:schemeClr val="dk1"/>
                </a:solidFill>
              </a:rPr>
              <a:t> du salaire total</a:t>
            </a:r>
            <a:endParaRPr sz="1800" dirty="0">
              <a:solidFill>
                <a:schemeClr val="dk1"/>
              </a:solidFill>
              <a:latin typeface="Ubuntu"/>
              <a:ea typeface="Ubuntu"/>
              <a:cs typeface="Ubuntu"/>
              <a:sym typeface="Ubuntu"/>
            </a:endParaRPr>
          </a:p>
          <a:p>
            <a:pPr marL="0" lvl="0" indent="0" algn="l" rtl="0">
              <a:spcBef>
                <a:spcPts val="0"/>
              </a:spcBef>
              <a:spcAft>
                <a:spcPts val="0"/>
              </a:spcAft>
              <a:buNone/>
            </a:pPr>
            <a:r>
              <a:rPr lang="fr" sz="1800" dirty="0">
                <a:solidFill>
                  <a:schemeClr val="dk1"/>
                </a:solidFill>
                <a:latin typeface="Ubuntu"/>
                <a:ea typeface="Ubuntu"/>
                <a:cs typeface="Ubuntu"/>
                <a:sym typeface="Ubuntu"/>
              </a:rPr>
              <a:t>❹ ❺ : </a:t>
            </a:r>
            <a:r>
              <a:rPr lang="fr" sz="1200" dirty="0">
                <a:solidFill>
                  <a:schemeClr val="dk1"/>
                </a:solidFill>
              </a:rPr>
              <a:t>RAFP (Retraite Additionnelle de la Fonction Publique). Cette cotisation a été mise en place en 2005. C’est une « caisse complémentaire » alimentée par des cotisations sur une part des primes et indemnités. Le fond capitalisé permet de verser soit un capital soit une rente au moment de la retraite. La cotisation est de </a:t>
            </a:r>
            <a:r>
              <a:rPr lang="fr" sz="1200" b="1" dirty="0">
                <a:solidFill>
                  <a:srgbClr val="FF0000"/>
                </a:solidFill>
              </a:rPr>
              <a:t>5%</a:t>
            </a:r>
            <a:r>
              <a:rPr lang="fr" sz="1200" dirty="0">
                <a:solidFill>
                  <a:schemeClr val="dk1"/>
                </a:solidFill>
              </a:rPr>
              <a:t> pour l’agent et de </a:t>
            </a:r>
            <a:r>
              <a:rPr lang="fr" sz="1200" b="1" dirty="0">
                <a:solidFill>
                  <a:srgbClr val="FF0000"/>
                </a:solidFill>
              </a:rPr>
              <a:t>5%</a:t>
            </a:r>
            <a:r>
              <a:rPr lang="fr" sz="1200" dirty="0">
                <a:solidFill>
                  <a:schemeClr val="dk1"/>
                </a:solidFill>
              </a:rPr>
              <a:t>  pour l’administration : (629,99 +2,29) x 0,05 = 31,77 €.</a:t>
            </a:r>
            <a:endParaRPr sz="1800" dirty="0">
              <a:solidFill>
                <a:schemeClr val="dk1"/>
              </a:solidFill>
              <a:latin typeface="Ubuntu"/>
              <a:ea typeface="Ubuntu"/>
              <a:cs typeface="Ubuntu"/>
              <a:sym typeface="Ubuntu"/>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29"/>
        <p:cNvGrpSpPr/>
        <p:nvPr/>
      </p:nvGrpSpPr>
      <p:grpSpPr>
        <a:xfrm>
          <a:off x="0" y="0"/>
          <a:ext cx="0" cy="0"/>
          <a:chOff x="0" y="0"/>
          <a:chExt cx="0" cy="0"/>
        </a:xfrm>
      </p:grpSpPr>
      <p:pic>
        <p:nvPicPr>
          <p:cNvPr id="130" name="Google Shape;130;p19"/>
          <p:cNvPicPr preferRelativeResize="0"/>
          <p:nvPr/>
        </p:nvPicPr>
        <p:blipFill>
          <a:blip r:embed="rId3">
            <a:alphaModFix/>
          </a:blip>
          <a:stretch>
            <a:fillRect/>
          </a:stretch>
        </p:blipFill>
        <p:spPr>
          <a:xfrm>
            <a:off x="515975" y="1596996"/>
            <a:ext cx="8339651" cy="4378317"/>
          </a:xfrm>
          <a:prstGeom prst="rect">
            <a:avLst/>
          </a:prstGeom>
          <a:noFill/>
          <a:ln>
            <a:noFill/>
          </a:ln>
        </p:spPr>
      </p:pic>
      <p:sp>
        <p:nvSpPr>
          <p:cNvPr id="131" name="Google Shape;131;p19"/>
          <p:cNvSpPr txBox="1"/>
          <p:nvPr/>
        </p:nvSpPr>
        <p:spPr>
          <a:xfrm>
            <a:off x="8610600" y="6507000"/>
            <a:ext cx="4260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4</a:t>
            </a:fld>
            <a:endParaRPr b="1">
              <a:solidFill>
                <a:srgbClr val="FFFFFF"/>
              </a:solidFill>
              <a:latin typeface="Arial Narrow"/>
              <a:ea typeface="Arial Narrow"/>
              <a:cs typeface="Arial Narrow"/>
              <a:sym typeface="Arial Narrow"/>
            </a:endParaRPr>
          </a:p>
        </p:txBody>
      </p:sp>
      <p:sp>
        <p:nvSpPr>
          <p:cNvPr id="132" name="Google Shape;132;p19"/>
          <p:cNvSpPr txBox="1"/>
          <p:nvPr/>
        </p:nvSpPr>
        <p:spPr>
          <a:xfrm>
            <a:off x="0" y="0"/>
            <a:ext cx="9144000" cy="6081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Clr>
                <a:srgbClr val="3333CC"/>
              </a:buClr>
              <a:buSzPts val="2400"/>
              <a:buFont typeface="Times New Roman"/>
              <a:buNone/>
            </a:pPr>
            <a:r>
              <a:rPr lang="fr" sz="2400" b="1">
                <a:solidFill>
                  <a:srgbClr val="980000"/>
                </a:solidFill>
              </a:rPr>
              <a:t>Des régimes particuliers très minoritaires</a:t>
            </a:r>
            <a:endParaRPr b="1">
              <a:solidFill>
                <a:srgbClr val="980000"/>
              </a:solidFill>
            </a:endParaRPr>
          </a:p>
        </p:txBody>
      </p:sp>
      <p:sp>
        <p:nvSpPr>
          <p:cNvPr id="133" name="Google Shape;133;p19"/>
          <p:cNvSpPr txBox="1"/>
          <p:nvPr/>
        </p:nvSpPr>
        <p:spPr>
          <a:xfrm>
            <a:off x="626150" y="514750"/>
            <a:ext cx="8229600" cy="3366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600"/>
              <a:buFont typeface="Times New Roman"/>
              <a:buNone/>
            </a:pPr>
            <a:r>
              <a:rPr lang="fr" sz="1600" b="1">
                <a:solidFill>
                  <a:srgbClr val="CC0000"/>
                </a:solidFill>
              </a:rPr>
              <a:t>nombre de cotisants par rapport au nombre de retraités* selon les régimes en 2018</a:t>
            </a:r>
            <a:endParaRPr>
              <a:solidFill>
                <a:srgbClr val="CC0000"/>
              </a:solidFill>
            </a:endParaRPr>
          </a:p>
        </p:txBody>
      </p:sp>
      <p:sp>
        <p:nvSpPr>
          <p:cNvPr id="134" name="Google Shape;134;p19"/>
          <p:cNvSpPr txBox="1"/>
          <p:nvPr/>
        </p:nvSpPr>
        <p:spPr>
          <a:xfrm rot="-5400000">
            <a:off x="-2820950" y="3044800"/>
            <a:ext cx="6118200" cy="33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000"/>
              <a:t>Alternatives économiques N°394</a:t>
            </a:r>
            <a:r>
              <a:rPr lang="fr" sz="1000">
                <a:solidFill>
                  <a:srgbClr val="999999"/>
                </a:solidFill>
              </a:rPr>
              <a:t> </a:t>
            </a:r>
            <a:r>
              <a:rPr lang="fr" sz="1000"/>
              <a:t>octobre 2019</a:t>
            </a:r>
            <a:r>
              <a:rPr lang="fr" sz="1000">
                <a:solidFill>
                  <a:srgbClr val="999999"/>
                </a:solidFill>
              </a:rPr>
              <a:t> : Cf. Cnav, MSA, CNAVPL, CNB, Cour des Comptes</a:t>
            </a:r>
            <a:endParaRPr sz="1000">
              <a:solidFill>
                <a:srgbClr val="999999"/>
              </a:solidFill>
            </a:endParaRPr>
          </a:p>
        </p:txBody>
      </p:sp>
      <p:sp>
        <p:nvSpPr>
          <p:cNvPr id="135" name="Google Shape;135;p19"/>
          <p:cNvSpPr/>
          <p:nvPr/>
        </p:nvSpPr>
        <p:spPr>
          <a:xfrm>
            <a:off x="516050" y="942100"/>
            <a:ext cx="8339700" cy="6657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9"/>
          <p:cNvCxnSpPr/>
          <p:nvPr/>
        </p:nvCxnSpPr>
        <p:spPr>
          <a:xfrm rot="10800000" flipH="1">
            <a:off x="1233050" y="1177700"/>
            <a:ext cx="7536900" cy="13800"/>
          </a:xfrm>
          <a:prstGeom prst="straightConnector1">
            <a:avLst/>
          </a:prstGeom>
          <a:noFill/>
          <a:ln w="9525" cap="flat" cmpd="sng">
            <a:solidFill>
              <a:srgbClr val="999999"/>
            </a:solidFill>
            <a:prstDash val="solid"/>
            <a:round/>
            <a:headEnd type="none" w="med" len="med"/>
            <a:tailEnd type="none" w="med" len="med"/>
          </a:ln>
        </p:spPr>
      </p:cxnSp>
      <p:sp>
        <p:nvSpPr>
          <p:cNvPr id="137" name="Google Shape;137;p19"/>
          <p:cNvSpPr/>
          <p:nvPr/>
        </p:nvSpPr>
        <p:spPr>
          <a:xfrm>
            <a:off x="1614400" y="1343175"/>
            <a:ext cx="446400" cy="2778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9"/>
          <p:cNvSpPr txBox="1"/>
          <p:nvPr/>
        </p:nvSpPr>
        <p:spPr>
          <a:xfrm>
            <a:off x="516050" y="1018300"/>
            <a:ext cx="826500" cy="4237200"/>
          </a:xfrm>
          <a:prstGeom prst="rect">
            <a:avLst/>
          </a:prstGeom>
          <a:solidFill>
            <a:srgbClr val="434343"/>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1100" b="1">
                <a:solidFill>
                  <a:srgbClr val="B7B7B7"/>
                </a:solidFill>
                <a:latin typeface="Arial Narrow"/>
                <a:ea typeface="Arial Narrow"/>
                <a:cs typeface="Arial Narrow"/>
                <a:sym typeface="Arial Narrow"/>
              </a:rPr>
              <a:t>20 000 000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None/>
            </a:pPr>
            <a:r>
              <a:rPr lang="fr" sz="1100" b="1">
                <a:solidFill>
                  <a:srgbClr val="B7B7B7"/>
                </a:solidFill>
                <a:latin typeface="Arial Narrow"/>
                <a:ea typeface="Arial Narrow"/>
                <a:cs typeface="Arial Narrow"/>
                <a:sym typeface="Arial Narrow"/>
              </a:rPr>
              <a:t>17 500 000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15 000 000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12 500 000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10 000 000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7 500 000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5 000 000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None/>
            </a:pPr>
            <a:r>
              <a:rPr lang="fr" sz="1100" b="1">
                <a:solidFill>
                  <a:srgbClr val="B7B7B7"/>
                </a:solidFill>
                <a:latin typeface="Arial Narrow"/>
                <a:ea typeface="Arial Narrow"/>
                <a:cs typeface="Arial Narrow"/>
                <a:sym typeface="Arial Narrow"/>
              </a:rPr>
              <a:t>2 500 000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0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Clr>
                <a:schemeClr val="dk1"/>
              </a:buClr>
              <a:buSzPts val="1100"/>
              <a:buFont typeface="Arial"/>
              <a:buNone/>
            </a:pPr>
            <a:r>
              <a:rPr lang="fr" sz="1100" b="1">
                <a:solidFill>
                  <a:srgbClr val="B7B7B7"/>
                </a:solidFill>
                <a:latin typeface="Arial Narrow"/>
                <a:ea typeface="Arial Narrow"/>
                <a:cs typeface="Arial Narrow"/>
                <a:sym typeface="Arial Narrow"/>
              </a:rPr>
              <a:t>0</a:t>
            </a: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a:p>
            <a:pPr marL="0" lvl="0" indent="0" algn="r" rtl="0">
              <a:spcBef>
                <a:spcPts val="0"/>
              </a:spcBef>
              <a:spcAft>
                <a:spcPts val="0"/>
              </a:spcAft>
              <a:buNone/>
            </a:pPr>
            <a:endParaRPr sz="1100" b="1">
              <a:solidFill>
                <a:srgbClr val="B7B7B7"/>
              </a:solidFill>
              <a:latin typeface="Arial Narrow"/>
              <a:ea typeface="Arial Narrow"/>
              <a:cs typeface="Arial Narrow"/>
              <a:sym typeface="Arial Narrow"/>
            </a:endParaRPr>
          </a:p>
        </p:txBody>
      </p:sp>
      <p:sp>
        <p:nvSpPr>
          <p:cNvPr id="139" name="Google Shape;139;p19"/>
          <p:cNvSpPr txBox="1"/>
          <p:nvPr/>
        </p:nvSpPr>
        <p:spPr>
          <a:xfrm>
            <a:off x="626150" y="5975325"/>
            <a:ext cx="8229600" cy="336600"/>
          </a:xfrm>
          <a:prstGeom prst="rect">
            <a:avLst/>
          </a:prstGeom>
          <a:noFill/>
          <a:ln>
            <a:noFill/>
          </a:ln>
        </p:spPr>
        <p:txBody>
          <a:bodyPr spcFirstLastPara="1" wrap="square" lIns="90000" tIns="46800" rIns="90000" bIns="46800" anchor="t" anchorCtr="0">
            <a:noAutofit/>
          </a:bodyPr>
          <a:lstStyle/>
          <a:p>
            <a:pPr marL="457200" marR="0" lvl="0" indent="0" algn="r" rtl="0">
              <a:lnSpc>
                <a:spcPct val="100000"/>
              </a:lnSpc>
              <a:spcBef>
                <a:spcPts val="0"/>
              </a:spcBef>
              <a:spcAft>
                <a:spcPts val="0"/>
              </a:spcAft>
              <a:buNone/>
            </a:pPr>
            <a:r>
              <a:rPr lang="fr">
                <a:solidFill>
                  <a:srgbClr val="434343"/>
                </a:solidFill>
                <a:latin typeface="Arial Narrow"/>
                <a:ea typeface="Arial Narrow"/>
                <a:cs typeface="Arial Narrow"/>
                <a:sym typeface="Arial Narrow"/>
              </a:rPr>
              <a:t>* Pensionnés de droit direct et bénéficiaires de pensions de réversion</a:t>
            </a:r>
            <a:endParaRPr>
              <a:solidFill>
                <a:srgbClr val="434343"/>
              </a:solidFill>
              <a:latin typeface="Arial Narrow"/>
              <a:ea typeface="Arial Narrow"/>
              <a:cs typeface="Arial Narrow"/>
              <a:sym typeface="Arial Narrow"/>
            </a:endParaRPr>
          </a:p>
        </p:txBody>
      </p:sp>
      <p:sp>
        <p:nvSpPr>
          <p:cNvPr id="140" name="Google Shape;140;p19"/>
          <p:cNvSpPr/>
          <p:nvPr/>
        </p:nvSpPr>
        <p:spPr>
          <a:xfrm>
            <a:off x="6160575" y="2202475"/>
            <a:ext cx="232500" cy="193800"/>
          </a:xfrm>
          <a:prstGeom prst="rect">
            <a:avLst/>
          </a:pr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9"/>
          <p:cNvSpPr/>
          <p:nvPr/>
        </p:nvSpPr>
        <p:spPr>
          <a:xfrm>
            <a:off x="6160575" y="2458200"/>
            <a:ext cx="232500" cy="193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txBox="1"/>
          <p:nvPr/>
        </p:nvSpPr>
        <p:spPr>
          <a:xfrm>
            <a:off x="6393075" y="2070775"/>
            <a:ext cx="9429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600" b="1">
                <a:solidFill>
                  <a:srgbClr val="B7B7B7"/>
                </a:solidFill>
                <a:latin typeface="Arial Narrow"/>
                <a:ea typeface="Arial Narrow"/>
                <a:cs typeface="Arial Narrow"/>
                <a:sym typeface="Arial Narrow"/>
              </a:rPr>
              <a:t>Cotisants</a:t>
            </a:r>
            <a:endParaRPr sz="1600" b="1">
              <a:solidFill>
                <a:srgbClr val="B7B7B7"/>
              </a:solidFill>
              <a:latin typeface="Arial Narrow"/>
              <a:ea typeface="Arial Narrow"/>
              <a:cs typeface="Arial Narrow"/>
              <a:sym typeface="Arial Narrow"/>
            </a:endParaRPr>
          </a:p>
          <a:p>
            <a:pPr marL="0" lvl="0" indent="0" algn="l" rtl="0">
              <a:spcBef>
                <a:spcPts val="0"/>
              </a:spcBef>
              <a:spcAft>
                <a:spcPts val="0"/>
              </a:spcAft>
              <a:buNone/>
            </a:pPr>
            <a:r>
              <a:rPr lang="fr" sz="1600" b="1">
                <a:solidFill>
                  <a:srgbClr val="B7B7B7"/>
                </a:solidFill>
                <a:latin typeface="Arial Narrow"/>
                <a:ea typeface="Arial Narrow"/>
                <a:cs typeface="Arial Narrow"/>
                <a:sym typeface="Arial Narrow"/>
              </a:rPr>
              <a:t>Retraités</a:t>
            </a:r>
            <a:endParaRPr sz="1600" b="1">
              <a:solidFill>
                <a:srgbClr val="B7B7B7"/>
              </a:solidFill>
              <a:latin typeface="Arial Narrow"/>
              <a:ea typeface="Arial Narrow"/>
              <a:cs typeface="Arial Narrow"/>
              <a:sym typeface="Arial Narrow"/>
            </a:endParaRPr>
          </a:p>
        </p:txBody>
      </p:sp>
      <p:pic>
        <p:nvPicPr>
          <p:cNvPr id="143" name="Google Shape;143;p19"/>
          <p:cNvPicPr preferRelativeResize="0"/>
          <p:nvPr/>
        </p:nvPicPr>
        <p:blipFill>
          <a:blip r:embed="rId4">
            <a:alphaModFix/>
          </a:blip>
          <a:stretch>
            <a:fillRect/>
          </a:stretch>
        </p:blipFill>
        <p:spPr>
          <a:xfrm>
            <a:off x="7721975" y="942100"/>
            <a:ext cx="1133775" cy="11337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6"/>
        <p:cNvGrpSpPr/>
        <p:nvPr/>
      </p:nvGrpSpPr>
      <p:grpSpPr>
        <a:xfrm>
          <a:off x="0" y="0"/>
          <a:ext cx="0" cy="0"/>
          <a:chOff x="0" y="0"/>
          <a:chExt cx="0" cy="0"/>
        </a:xfrm>
      </p:grpSpPr>
      <p:cxnSp>
        <p:nvCxnSpPr>
          <p:cNvPr id="217" name="Google Shape;217;p24"/>
          <p:cNvCxnSpPr>
            <a:endCxn id="218" idx="3"/>
          </p:cNvCxnSpPr>
          <p:nvPr/>
        </p:nvCxnSpPr>
        <p:spPr>
          <a:xfrm rot="10800000">
            <a:off x="3774575" y="2448175"/>
            <a:ext cx="948300" cy="1241700"/>
          </a:xfrm>
          <a:prstGeom prst="straightConnector1">
            <a:avLst/>
          </a:prstGeom>
          <a:noFill/>
          <a:ln w="28575" cap="flat" cmpd="sng">
            <a:solidFill>
              <a:schemeClr val="dk2"/>
            </a:solidFill>
            <a:prstDash val="solid"/>
            <a:round/>
            <a:headEnd type="none" w="med" len="med"/>
            <a:tailEnd type="none" w="med" len="med"/>
          </a:ln>
        </p:spPr>
      </p:cxnSp>
      <p:cxnSp>
        <p:nvCxnSpPr>
          <p:cNvPr id="219" name="Google Shape;219;p24"/>
          <p:cNvCxnSpPr>
            <a:endCxn id="220" idx="3"/>
          </p:cNvCxnSpPr>
          <p:nvPr/>
        </p:nvCxnSpPr>
        <p:spPr>
          <a:xfrm flipH="1">
            <a:off x="3212550" y="3902775"/>
            <a:ext cx="1549800" cy="843900"/>
          </a:xfrm>
          <a:prstGeom prst="straightConnector1">
            <a:avLst/>
          </a:prstGeom>
          <a:noFill/>
          <a:ln w="28575" cap="flat" cmpd="sng">
            <a:solidFill>
              <a:schemeClr val="dk2"/>
            </a:solidFill>
            <a:prstDash val="solid"/>
            <a:round/>
            <a:headEnd type="none" w="med" len="med"/>
            <a:tailEnd type="none" w="med" len="med"/>
          </a:ln>
        </p:spPr>
      </p:cxnSp>
      <p:sp>
        <p:nvSpPr>
          <p:cNvPr id="221" name="Google Shape;221;p24"/>
          <p:cNvSpPr txBox="1"/>
          <p:nvPr/>
        </p:nvSpPr>
        <p:spPr>
          <a:xfrm>
            <a:off x="8757075" y="6484550"/>
            <a:ext cx="4194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5</a:t>
            </a:fld>
            <a:endParaRPr/>
          </a:p>
        </p:txBody>
      </p:sp>
      <p:sp>
        <p:nvSpPr>
          <p:cNvPr id="222" name="Google Shape;222;p24"/>
          <p:cNvSpPr txBox="1"/>
          <p:nvPr/>
        </p:nvSpPr>
        <p:spPr>
          <a:xfrm>
            <a:off x="0" y="0"/>
            <a:ext cx="9495000" cy="460500"/>
          </a:xfrm>
          <a:prstGeom prst="rect">
            <a:avLst/>
          </a:prstGeom>
          <a:noFill/>
          <a:ln>
            <a:noFill/>
          </a:ln>
        </p:spPr>
        <p:txBody>
          <a:bodyPr spcFirstLastPara="1" wrap="square" lIns="90000" tIns="46800" rIns="90000" bIns="46800" anchor="t" anchorCtr="0">
            <a:noAutofit/>
          </a:bodyPr>
          <a:lstStyle/>
          <a:p>
            <a:pPr marL="0" lvl="0" indent="0" algn="l" rtl="0">
              <a:spcBef>
                <a:spcPts val="0"/>
              </a:spcBef>
              <a:spcAft>
                <a:spcPts val="0"/>
              </a:spcAft>
              <a:buClr>
                <a:srgbClr val="3333CC"/>
              </a:buClr>
              <a:buSzPts val="2400"/>
              <a:buFont typeface="Times New Roman"/>
              <a:buNone/>
            </a:pPr>
            <a:r>
              <a:rPr lang="fr" sz="2400" b="1">
                <a:solidFill>
                  <a:srgbClr val="980000"/>
                </a:solidFill>
              </a:rPr>
              <a:t>le projet de retraite par points : </a:t>
            </a:r>
            <a:r>
              <a:rPr lang="fr" sz="1800" b="1">
                <a:solidFill>
                  <a:srgbClr val="980000"/>
                </a:solidFill>
              </a:rPr>
              <a:t>un système par répartition mais …</a:t>
            </a:r>
            <a:endParaRPr sz="1800" b="1">
              <a:solidFill>
                <a:srgbClr val="980000"/>
              </a:solidFill>
            </a:endParaRPr>
          </a:p>
          <a:p>
            <a:pPr marL="0" marR="0" lvl="0" indent="0" algn="l" rtl="0">
              <a:lnSpc>
                <a:spcPct val="100000"/>
              </a:lnSpc>
              <a:spcBef>
                <a:spcPts val="0"/>
              </a:spcBef>
              <a:spcAft>
                <a:spcPts val="0"/>
              </a:spcAft>
              <a:buClr>
                <a:srgbClr val="3333CC"/>
              </a:buClr>
              <a:buSzPts val="2400"/>
              <a:buFont typeface="Times New Roman"/>
              <a:buNone/>
            </a:pPr>
            <a:endParaRPr sz="2400" b="1">
              <a:solidFill>
                <a:srgbClr val="980000"/>
              </a:solidFill>
            </a:endParaRPr>
          </a:p>
        </p:txBody>
      </p:sp>
      <p:sp>
        <p:nvSpPr>
          <p:cNvPr id="223" name="Google Shape;223;p24"/>
          <p:cNvSpPr txBox="1"/>
          <p:nvPr/>
        </p:nvSpPr>
        <p:spPr>
          <a:xfrm>
            <a:off x="816675" y="1219425"/>
            <a:ext cx="7940400" cy="602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rgbClr val="FF0000"/>
              </a:buClr>
              <a:buSzPts val="1600"/>
              <a:buFont typeface="Times New Roman"/>
              <a:buNone/>
            </a:pPr>
            <a:r>
              <a:rPr lang="fr" sz="2400" b="1">
                <a:solidFill>
                  <a:srgbClr val="FF9900"/>
                </a:solidFill>
              </a:rPr>
              <a:t>Universel ! </a:t>
            </a:r>
            <a:endParaRPr sz="2400" b="1">
              <a:solidFill>
                <a:srgbClr val="FF9900"/>
              </a:solidFill>
            </a:endParaRPr>
          </a:p>
          <a:p>
            <a:pPr marL="0" lvl="0" indent="0" algn="ctr" rtl="0">
              <a:spcBef>
                <a:spcPts val="0"/>
              </a:spcBef>
              <a:spcAft>
                <a:spcPts val="0"/>
              </a:spcAft>
              <a:buClr>
                <a:srgbClr val="FF0000"/>
              </a:buClr>
              <a:buSzPts val="1600"/>
              <a:buFont typeface="Times New Roman"/>
              <a:buNone/>
            </a:pPr>
            <a:r>
              <a:rPr lang="fr" sz="1600" b="1">
                <a:solidFill>
                  <a:schemeClr val="dk1"/>
                </a:solidFill>
              </a:rPr>
              <a:t>Mettre un terme aux 42 régimes spéciaux de retraite mais surtout aux acquis correspondant aux particularités des métiers.</a:t>
            </a:r>
            <a:endParaRPr>
              <a:solidFill>
                <a:schemeClr val="dk1"/>
              </a:solidFill>
            </a:endParaRPr>
          </a:p>
          <a:p>
            <a:pPr marL="0" marR="0" lvl="0" indent="0" algn="ctr" rtl="0">
              <a:lnSpc>
                <a:spcPct val="100000"/>
              </a:lnSpc>
              <a:spcBef>
                <a:spcPts val="0"/>
              </a:spcBef>
              <a:spcAft>
                <a:spcPts val="0"/>
              </a:spcAft>
              <a:buClr>
                <a:srgbClr val="000000"/>
              </a:buClr>
              <a:buSzPts val="1600"/>
              <a:buFont typeface="Noto Sans Symbols"/>
              <a:buNone/>
            </a:pPr>
            <a:endParaRPr sz="2400" b="1">
              <a:solidFill>
                <a:srgbClr val="009900"/>
              </a:solidFill>
            </a:endParaRPr>
          </a:p>
        </p:txBody>
      </p:sp>
      <p:sp>
        <p:nvSpPr>
          <p:cNvPr id="224" name="Google Shape;224;p24"/>
          <p:cNvSpPr txBox="1"/>
          <p:nvPr/>
        </p:nvSpPr>
        <p:spPr>
          <a:xfrm>
            <a:off x="5795350" y="4245838"/>
            <a:ext cx="3197700" cy="69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sz="2400" b="1">
                <a:solidFill>
                  <a:srgbClr val="FF9900"/>
                </a:solidFill>
              </a:rPr>
              <a:t>Sans perdant ?</a:t>
            </a:r>
            <a:r>
              <a:rPr lang="fr" sz="2400" b="1">
                <a:solidFill>
                  <a:srgbClr val="FF0000"/>
                </a:solidFill>
              </a:rPr>
              <a:t> </a:t>
            </a:r>
            <a:endParaRPr sz="2400" b="1">
              <a:solidFill>
                <a:srgbClr val="FF0000"/>
              </a:solidFill>
            </a:endParaRPr>
          </a:p>
          <a:p>
            <a:pPr marL="0" lvl="0" indent="0" algn="l" rtl="0">
              <a:spcBef>
                <a:spcPts val="0"/>
              </a:spcBef>
              <a:spcAft>
                <a:spcPts val="0"/>
              </a:spcAft>
              <a:buNone/>
            </a:pPr>
            <a:r>
              <a:rPr lang="fr" sz="1600" b="1">
                <a:solidFill>
                  <a:schemeClr val="dk1"/>
                </a:solidFill>
              </a:rPr>
              <a:t>« Pas d’inquiétude, la valeur du point sera calculée pour qu’on ne perde pas ... »</a:t>
            </a:r>
            <a:endParaRPr/>
          </a:p>
        </p:txBody>
      </p:sp>
      <p:sp>
        <p:nvSpPr>
          <p:cNvPr id="225" name="Google Shape;225;p24"/>
          <p:cNvSpPr txBox="1"/>
          <p:nvPr/>
        </p:nvSpPr>
        <p:spPr>
          <a:xfrm>
            <a:off x="5938000" y="2164338"/>
            <a:ext cx="2912400" cy="89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9900"/>
                </a:solidFill>
              </a:rPr>
              <a:t>Réformé</a:t>
            </a:r>
            <a:endParaRPr sz="2400" b="1">
              <a:solidFill>
                <a:srgbClr val="FF9900"/>
              </a:solidFill>
            </a:endParaRPr>
          </a:p>
          <a:p>
            <a:pPr marL="0" lvl="0" indent="0" algn="l" rtl="0">
              <a:spcBef>
                <a:spcPts val="0"/>
              </a:spcBef>
              <a:spcAft>
                <a:spcPts val="0"/>
              </a:spcAft>
              <a:buClr>
                <a:schemeClr val="dk1"/>
              </a:buClr>
              <a:buSzPts val="1600"/>
              <a:buFont typeface="Noto Sans Symbols"/>
              <a:buNone/>
            </a:pPr>
            <a:r>
              <a:rPr lang="fr" sz="1600" b="1">
                <a:solidFill>
                  <a:schemeClr val="dk1"/>
                </a:solidFill>
              </a:rPr>
              <a:t>“Pour sauver le système par répartition” car le ratio de retraité/actif augmente …</a:t>
            </a:r>
            <a:endParaRPr/>
          </a:p>
        </p:txBody>
      </p:sp>
      <p:sp>
        <p:nvSpPr>
          <p:cNvPr id="220" name="Google Shape;220;p24"/>
          <p:cNvSpPr txBox="1"/>
          <p:nvPr/>
        </p:nvSpPr>
        <p:spPr>
          <a:xfrm>
            <a:off x="14850" y="4149225"/>
            <a:ext cx="3197700" cy="1194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Clr>
                <a:srgbClr val="FF0000"/>
              </a:buClr>
              <a:buSzPts val="1600"/>
              <a:buFont typeface="Times New Roman"/>
              <a:buNone/>
            </a:pPr>
            <a:r>
              <a:rPr lang="fr" sz="2400" b="1" dirty="0">
                <a:solidFill>
                  <a:srgbClr val="FF9900"/>
                </a:solidFill>
              </a:rPr>
              <a:t>« Égalitaire ? »</a:t>
            </a:r>
            <a:endParaRPr sz="2400" b="1" dirty="0">
              <a:solidFill>
                <a:srgbClr val="FF9900"/>
              </a:solidFill>
            </a:endParaRPr>
          </a:p>
          <a:p>
            <a:pPr marL="0" lvl="0" indent="0" algn="r" rtl="0">
              <a:spcBef>
                <a:spcPts val="0"/>
              </a:spcBef>
              <a:spcAft>
                <a:spcPts val="0"/>
              </a:spcAft>
              <a:buClr>
                <a:srgbClr val="FF0000"/>
              </a:buClr>
              <a:buSzPts val="1600"/>
              <a:buFont typeface="Times New Roman"/>
              <a:buNone/>
            </a:pPr>
            <a:r>
              <a:rPr lang="fr" sz="1600" b="1" dirty="0">
                <a:solidFill>
                  <a:schemeClr val="dk1"/>
                </a:solidFill>
              </a:rPr>
              <a:t>Quid des inégalités de revenus? entre femmes et hommes? et des carrières interrompues?</a:t>
            </a:r>
            <a:endParaRPr dirty="0">
              <a:solidFill>
                <a:schemeClr val="dk1"/>
              </a:solidFill>
            </a:endParaRPr>
          </a:p>
          <a:p>
            <a:pPr marL="0" lvl="0" indent="0" algn="r" rtl="0">
              <a:spcBef>
                <a:spcPts val="0"/>
              </a:spcBef>
              <a:spcAft>
                <a:spcPts val="0"/>
              </a:spcAft>
              <a:buClr>
                <a:schemeClr val="dk1"/>
              </a:buClr>
              <a:buSzPts val="1600"/>
              <a:buFont typeface="Noto Sans Symbols"/>
              <a:buNone/>
            </a:pPr>
            <a:endParaRPr sz="2400" b="1" dirty="0">
              <a:solidFill>
                <a:srgbClr val="009900"/>
              </a:solidFill>
            </a:endParaRPr>
          </a:p>
        </p:txBody>
      </p:sp>
      <p:sp>
        <p:nvSpPr>
          <p:cNvPr id="226" name="Google Shape;226;p24"/>
          <p:cNvSpPr txBox="1"/>
          <p:nvPr/>
        </p:nvSpPr>
        <p:spPr>
          <a:xfrm>
            <a:off x="3367475" y="5290025"/>
            <a:ext cx="2912400" cy="6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 sz="2400" b="1" dirty="0">
                <a:solidFill>
                  <a:srgbClr val="FF9900"/>
                </a:solidFill>
              </a:rPr>
              <a:t>Négocié ?</a:t>
            </a:r>
            <a:r>
              <a:rPr lang="fr" sz="1600" b="1" dirty="0">
                <a:solidFill>
                  <a:srgbClr val="FF0000"/>
                </a:solidFill>
              </a:rPr>
              <a:t> </a:t>
            </a:r>
            <a:endParaRPr sz="1600" b="1" dirty="0">
              <a:solidFill>
                <a:srgbClr val="FF0000"/>
              </a:solidFill>
            </a:endParaRPr>
          </a:p>
          <a:p>
            <a:pPr marL="0" lvl="0" indent="0" algn="ctr" rtl="0">
              <a:spcBef>
                <a:spcPts val="0"/>
              </a:spcBef>
              <a:spcAft>
                <a:spcPts val="0"/>
              </a:spcAft>
              <a:buClr>
                <a:schemeClr val="dk1"/>
              </a:buClr>
              <a:buSzPts val="1600"/>
              <a:buFont typeface="Noto Sans Symbols"/>
              <a:buNone/>
            </a:pPr>
            <a:r>
              <a:rPr lang="fr" sz="1600" b="1" dirty="0">
                <a:solidFill>
                  <a:schemeClr val="dk1"/>
                </a:solidFill>
              </a:rPr>
              <a:t>12 mois de “concertation”</a:t>
            </a:r>
            <a:endParaRPr dirty="0"/>
          </a:p>
        </p:txBody>
      </p:sp>
      <p:sp>
        <p:nvSpPr>
          <p:cNvPr id="218" name="Google Shape;218;p24"/>
          <p:cNvSpPr txBox="1"/>
          <p:nvPr/>
        </p:nvSpPr>
        <p:spPr>
          <a:xfrm>
            <a:off x="-6025" y="2098825"/>
            <a:ext cx="3780600" cy="698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2400" b="1">
                <a:solidFill>
                  <a:srgbClr val="FF9900"/>
                </a:solidFill>
              </a:rPr>
              <a:t>plus simple ?</a:t>
            </a:r>
            <a:r>
              <a:rPr lang="fr" sz="2400" b="1">
                <a:solidFill>
                  <a:srgbClr val="FF0000"/>
                </a:solidFill>
              </a:rPr>
              <a:t> </a:t>
            </a:r>
            <a:endParaRPr sz="2400" b="1">
              <a:solidFill>
                <a:srgbClr val="FF0000"/>
              </a:solidFill>
            </a:endParaRPr>
          </a:p>
          <a:p>
            <a:pPr marL="0" lvl="0" indent="0" algn="r" rtl="0">
              <a:spcBef>
                <a:spcPts val="1000"/>
              </a:spcBef>
              <a:spcAft>
                <a:spcPts val="0"/>
              </a:spcAft>
              <a:buClr>
                <a:schemeClr val="dk1"/>
              </a:buClr>
              <a:buSzPts val="1600"/>
              <a:buFont typeface="Times New Roman"/>
              <a:buNone/>
            </a:pPr>
            <a:r>
              <a:rPr lang="fr" sz="1600" b="1">
                <a:solidFill>
                  <a:schemeClr val="dk1"/>
                </a:solidFill>
              </a:rPr>
              <a:t>Une somme de points accumulés selon un % variable des revenus, multipliée par une valeur (pouvant varier) de restitution du point …</a:t>
            </a:r>
            <a:endParaRPr>
              <a:solidFill>
                <a:schemeClr val="dk1"/>
              </a:solidFill>
            </a:endParaRPr>
          </a:p>
          <a:p>
            <a:pPr marL="0" lvl="0" indent="0" algn="r" rtl="0">
              <a:spcBef>
                <a:spcPts val="0"/>
              </a:spcBef>
              <a:spcAft>
                <a:spcPts val="0"/>
              </a:spcAft>
              <a:buClr>
                <a:schemeClr val="dk1"/>
              </a:buClr>
              <a:buSzPts val="1600"/>
              <a:buFont typeface="Noto Sans Symbols"/>
              <a:buNone/>
            </a:pPr>
            <a:endParaRPr sz="1600" b="1"/>
          </a:p>
          <a:p>
            <a:pPr marL="0" lvl="0" indent="0" algn="r" rtl="0">
              <a:spcBef>
                <a:spcPts val="0"/>
              </a:spcBef>
              <a:spcAft>
                <a:spcPts val="0"/>
              </a:spcAft>
              <a:buNone/>
            </a:pPr>
            <a:endParaRPr/>
          </a:p>
        </p:txBody>
      </p:sp>
      <p:cxnSp>
        <p:nvCxnSpPr>
          <p:cNvPr id="227" name="Google Shape;227;p24"/>
          <p:cNvCxnSpPr/>
          <p:nvPr/>
        </p:nvCxnSpPr>
        <p:spPr>
          <a:xfrm>
            <a:off x="4790375" y="2127363"/>
            <a:ext cx="2400" cy="1495800"/>
          </a:xfrm>
          <a:prstGeom prst="straightConnector1">
            <a:avLst/>
          </a:prstGeom>
          <a:noFill/>
          <a:ln w="28575" cap="flat" cmpd="sng">
            <a:solidFill>
              <a:schemeClr val="dk2"/>
            </a:solidFill>
            <a:prstDash val="solid"/>
            <a:round/>
            <a:headEnd type="none" w="med" len="med"/>
            <a:tailEnd type="none" w="med" len="med"/>
          </a:ln>
        </p:spPr>
      </p:cxnSp>
      <p:cxnSp>
        <p:nvCxnSpPr>
          <p:cNvPr id="228" name="Google Shape;228;p24"/>
          <p:cNvCxnSpPr>
            <a:endCxn id="225" idx="1"/>
          </p:cNvCxnSpPr>
          <p:nvPr/>
        </p:nvCxnSpPr>
        <p:spPr>
          <a:xfrm rot="10800000" flipH="1">
            <a:off x="4752400" y="2612088"/>
            <a:ext cx="1185600" cy="1107300"/>
          </a:xfrm>
          <a:prstGeom prst="straightConnector1">
            <a:avLst/>
          </a:prstGeom>
          <a:noFill/>
          <a:ln w="28575" cap="flat" cmpd="sng">
            <a:solidFill>
              <a:schemeClr val="dk2"/>
            </a:solidFill>
            <a:prstDash val="solid"/>
            <a:round/>
            <a:headEnd type="none" w="med" len="med"/>
            <a:tailEnd type="none" w="med" len="med"/>
          </a:ln>
        </p:spPr>
      </p:cxnSp>
      <p:cxnSp>
        <p:nvCxnSpPr>
          <p:cNvPr id="229" name="Google Shape;229;p24"/>
          <p:cNvCxnSpPr/>
          <p:nvPr/>
        </p:nvCxnSpPr>
        <p:spPr>
          <a:xfrm>
            <a:off x="4786775" y="3699650"/>
            <a:ext cx="9600" cy="1644600"/>
          </a:xfrm>
          <a:prstGeom prst="straightConnector1">
            <a:avLst/>
          </a:prstGeom>
          <a:noFill/>
          <a:ln w="28575" cap="flat" cmpd="sng">
            <a:solidFill>
              <a:schemeClr val="dk2"/>
            </a:solidFill>
            <a:prstDash val="solid"/>
            <a:round/>
            <a:headEnd type="none" w="med" len="med"/>
            <a:tailEnd type="none" w="med" len="med"/>
          </a:ln>
        </p:spPr>
      </p:cxnSp>
      <p:cxnSp>
        <p:nvCxnSpPr>
          <p:cNvPr id="230" name="Google Shape;230;p24"/>
          <p:cNvCxnSpPr>
            <a:endCxn id="224" idx="1"/>
          </p:cNvCxnSpPr>
          <p:nvPr/>
        </p:nvCxnSpPr>
        <p:spPr>
          <a:xfrm>
            <a:off x="4801450" y="3738988"/>
            <a:ext cx="993900" cy="856200"/>
          </a:xfrm>
          <a:prstGeom prst="straightConnector1">
            <a:avLst/>
          </a:prstGeom>
          <a:noFill/>
          <a:ln w="28575" cap="flat" cmpd="sng">
            <a:solidFill>
              <a:schemeClr val="dk2"/>
            </a:solidFill>
            <a:prstDash val="solid"/>
            <a:round/>
            <a:headEnd type="none" w="med" len="med"/>
            <a:tailEnd type="none" w="med" len="med"/>
          </a:ln>
        </p:spPr>
      </p:cxnSp>
      <p:sp>
        <p:nvSpPr>
          <p:cNvPr id="231" name="Google Shape;231;p24"/>
          <p:cNvSpPr/>
          <p:nvPr/>
        </p:nvSpPr>
        <p:spPr>
          <a:xfrm>
            <a:off x="3847175" y="3168250"/>
            <a:ext cx="1825200" cy="1118400"/>
          </a:xfrm>
          <a:prstGeom prst="ellipse">
            <a:avLst/>
          </a:prstGeom>
          <a:solidFill>
            <a:srgbClr val="FF9900"/>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txBox="1"/>
          <p:nvPr/>
        </p:nvSpPr>
        <p:spPr>
          <a:xfrm>
            <a:off x="3849413" y="3195513"/>
            <a:ext cx="1796100" cy="9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800" b="1">
                <a:solidFill>
                  <a:srgbClr val="FFFFFF"/>
                </a:solidFill>
              </a:rPr>
              <a:t>système </a:t>
            </a:r>
            <a:endParaRPr sz="1800" b="1">
              <a:solidFill>
                <a:srgbClr val="FFFFFF"/>
              </a:solidFill>
            </a:endParaRPr>
          </a:p>
          <a:p>
            <a:pPr marL="0" lvl="0" indent="0" algn="ctr" rtl="0">
              <a:spcBef>
                <a:spcPts val="0"/>
              </a:spcBef>
              <a:spcAft>
                <a:spcPts val="0"/>
              </a:spcAft>
              <a:buNone/>
            </a:pPr>
            <a:r>
              <a:rPr lang="fr" sz="1800" b="1">
                <a:solidFill>
                  <a:srgbClr val="FFFFFF"/>
                </a:solidFill>
              </a:rPr>
              <a:t>de retraite par points</a:t>
            </a:r>
            <a:endParaRPr sz="1800" b="1">
              <a:solidFill>
                <a:srgbClr val="FFFFFF"/>
              </a:solidFill>
            </a:endParaRPr>
          </a:p>
        </p:txBody>
      </p:sp>
      <p:sp>
        <p:nvSpPr>
          <p:cNvPr id="233" name="Google Shape;233;p24"/>
          <p:cNvSpPr txBox="1"/>
          <p:nvPr/>
        </p:nvSpPr>
        <p:spPr>
          <a:xfrm>
            <a:off x="914400" y="540600"/>
            <a:ext cx="8229600" cy="3366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600"/>
              <a:buFont typeface="Times New Roman"/>
              <a:buNone/>
            </a:pPr>
            <a:r>
              <a:rPr lang="fr" sz="1600" b="1" i="0" u="none">
                <a:solidFill>
                  <a:srgbClr val="CC0000"/>
                </a:solidFill>
              </a:rPr>
              <a:t>Une communication gouvernementale </a:t>
            </a:r>
            <a:r>
              <a:rPr lang="fr" sz="1600" b="1">
                <a:solidFill>
                  <a:srgbClr val="CC0000"/>
                </a:solidFill>
              </a:rPr>
              <a:t>rassurante</a:t>
            </a:r>
            <a:r>
              <a:rPr lang="fr" sz="1600" b="1" i="0" u="none">
                <a:solidFill>
                  <a:srgbClr val="CC0000"/>
                </a:solidFill>
              </a:rPr>
              <a:t>, mais trompeuse !</a:t>
            </a:r>
            <a:endParaRPr>
              <a:solidFill>
                <a:srgbClr val="CC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75"/>
        <p:cNvGrpSpPr/>
        <p:nvPr/>
      </p:nvGrpSpPr>
      <p:grpSpPr>
        <a:xfrm>
          <a:off x="0" y="0"/>
          <a:ext cx="0" cy="0"/>
          <a:chOff x="0" y="0"/>
          <a:chExt cx="0" cy="0"/>
        </a:xfrm>
      </p:grpSpPr>
      <p:sp>
        <p:nvSpPr>
          <p:cNvPr id="276" name="Google Shape;276;p29"/>
          <p:cNvSpPr txBox="1"/>
          <p:nvPr/>
        </p:nvSpPr>
        <p:spPr>
          <a:xfrm>
            <a:off x="8744100" y="6474700"/>
            <a:ext cx="3999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6</a:t>
            </a:fld>
            <a:endParaRPr/>
          </a:p>
        </p:txBody>
      </p:sp>
      <p:sp>
        <p:nvSpPr>
          <p:cNvPr id="277" name="Google Shape;277;p29"/>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i="0">
                <a:solidFill>
                  <a:srgbClr val="980000"/>
                </a:solidFill>
              </a:rPr>
              <a:t>Le principe de calcul des retraites à points</a:t>
            </a:r>
            <a:r>
              <a:rPr lang="fr" sz="2400" b="1">
                <a:solidFill>
                  <a:srgbClr val="980000"/>
                </a:solidFill>
              </a:rPr>
              <a:t> …</a:t>
            </a:r>
            <a:endParaRPr sz="2400">
              <a:solidFill>
                <a:srgbClr val="980000"/>
              </a:solidFill>
            </a:endParaRPr>
          </a:p>
        </p:txBody>
      </p:sp>
      <p:sp>
        <p:nvSpPr>
          <p:cNvPr id="278" name="Google Shape;278;p29"/>
          <p:cNvSpPr txBox="1"/>
          <p:nvPr/>
        </p:nvSpPr>
        <p:spPr>
          <a:xfrm>
            <a:off x="213750" y="935775"/>
            <a:ext cx="8814900" cy="3186300"/>
          </a:xfrm>
          <a:prstGeom prst="rect">
            <a:avLst/>
          </a:prstGeom>
          <a:noFill/>
          <a:ln>
            <a:noFill/>
          </a:ln>
        </p:spPr>
        <p:txBody>
          <a:bodyPr spcFirstLastPara="1" wrap="square" lIns="90000" tIns="46800" rIns="90000" bIns="46800" anchor="t" anchorCtr="0">
            <a:noAutofit/>
          </a:bodyPr>
          <a:lstStyle/>
          <a:p>
            <a:pPr marL="457200" marR="0" lvl="0" indent="-342900" algn="l" rtl="0">
              <a:lnSpc>
                <a:spcPct val="100000"/>
              </a:lnSpc>
              <a:spcBef>
                <a:spcPts val="0"/>
              </a:spcBef>
              <a:spcAft>
                <a:spcPts val="0"/>
              </a:spcAft>
              <a:buClr>
                <a:schemeClr val="dk1"/>
              </a:buClr>
              <a:buSzPts val="1800"/>
              <a:buChar char="●"/>
            </a:pPr>
            <a:r>
              <a:rPr lang="fr" sz="1800" dirty="0">
                <a:solidFill>
                  <a:schemeClr val="dk1"/>
                </a:solidFill>
              </a:rPr>
              <a:t>La cotisation serait de 28,12% : </a:t>
            </a:r>
            <a:r>
              <a:rPr lang="fr" sz="1800" b="1" dirty="0">
                <a:solidFill>
                  <a:srgbClr val="980000"/>
                </a:solidFill>
              </a:rPr>
              <a:t>11,27% salarié</a:t>
            </a:r>
            <a:r>
              <a:rPr lang="fr" sz="1800" dirty="0">
                <a:solidFill>
                  <a:schemeClr val="dk1"/>
                </a:solidFill>
              </a:rPr>
              <a:t> + </a:t>
            </a:r>
            <a:r>
              <a:rPr lang="fr" sz="1800" b="1" dirty="0">
                <a:solidFill>
                  <a:srgbClr val="B45F06"/>
                </a:solidFill>
              </a:rPr>
              <a:t>16,85% employeur</a:t>
            </a:r>
          </a:p>
          <a:p>
            <a:pPr marL="114300" marR="0" lvl="0" algn="l" rtl="0">
              <a:lnSpc>
                <a:spcPct val="100000"/>
              </a:lnSpc>
              <a:spcBef>
                <a:spcPts val="0"/>
              </a:spcBef>
              <a:spcAft>
                <a:spcPts val="0"/>
              </a:spcAft>
              <a:buClr>
                <a:schemeClr val="dk1"/>
              </a:buClr>
              <a:buSzPts val="1800"/>
            </a:pPr>
            <a:endParaRPr sz="1800" b="1" dirty="0">
              <a:solidFill>
                <a:srgbClr val="B45F06"/>
              </a:solidFill>
            </a:endParaRPr>
          </a:p>
          <a:p>
            <a:pPr marL="457200" marR="0" lvl="0" indent="-342900" algn="l" rtl="0">
              <a:lnSpc>
                <a:spcPct val="100000"/>
              </a:lnSpc>
              <a:spcBef>
                <a:spcPts val="0"/>
              </a:spcBef>
              <a:spcAft>
                <a:spcPts val="0"/>
              </a:spcAft>
              <a:buClr>
                <a:schemeClr val="dk1"/>
              </a:buClr>
              <a:buSzPts val="1800"/>
              <a:buChar char="●"/>
            </a:pPr>
            <a:r>
              <a:rPr lang="fr" sz="1800" dirty="0">
                <a:solidFill>
                  <a:schemeClr val="dk1"/>
                </a:solidFill>
              </a:rPr>
              <a:t>90% sont générateurs de droits à retraites (les 10% restants servant à financer les dispositifs de solidarité </a:t>
            </a:r>
            <a:r>
              <a:rPr lang="fr" sz="1800" b="1" dirty="0">
                <a:solidFill>
                  <a:schemeClr val="dk1"/>
                </a:solidFill>
              </a:rPr>
              <a:t>soit 25,31% du salaire brut</a:t>
            </a:r>
            <a:r>
              <a:rPr lang="fr" sz="1800" dirty="0">
                <a:solidFill>
                  <a:schemeClr val="dk1"/>
                </a:solidFill>
              </a:rPr>
              <a:t>) : </a:t>
            </a:r>
            <a:endParaRPr sz="1800" dirty="0">
              <a:solidFill>
                <a:schemeClr val="dk1"/>
              </a:solidFill>
            </a:endParaRPr>
          </a:p>
          <a:p>
            <a:pPr marL="571500" marR="0" lvl="1" algn="l" rtl="0">
              <a:lnSpc>
                <a:spcPct val="100000"/>
              </a:lnSpc>
              <a:spcBef>
                <a:spcPts val="0"/>
              </a:spcBef>
              <a:spcAft>
                <a:spcPts val="0"/>
              </a:spcAft>
              <a:buClr>
                <a:schemeClr val="dk1"/>
              </a:buClr>
              <a:buSzPts val="1800"/>
            </a:pPr>
            <a:endParaRPr sz="1800" dirty="0">
              <a:solidFill>
                <a:schemeClr val="dk1"/>
              </a:solidFill>
            </a:endParaRPr>
          </a:p>
          <a:p>
            <a:pPr marL="457200" marR="0" lvl="0" indent="-342900" algn="l" rtl="0">
              <a:lnSpc>
                <a:spcPct val="100000"/>
              </a:lnSpc>
              <a:spcBef>
                <a:spcPts val="0"/>
              </a:spcBef>
              <a:spcAft>
                <a:spcPts val="0"/>
              </a:spcAft>
              <a:buClr>
                <a:schemeClr val="dk1"/>
              </a:buClr>
              <a:buSzPts val="1800"/>
              <a:buChar char="●"/>
            </a:pPr>
            <a:r>
              <a:rPr lang="fr" sz="1800" dirty="0">
                <a:solidFill>
                  <a:schemeClr val="dk1"/>
                </a:solidFill>
              </a:rPr>
              <a:t>Toute rémunération (dans la limite de 10 000 euros par mois) donnerait lieu à cotisation et donc à capitalisation de points.</a:t>
            </a:r>
            <a:endParaRPr sz="1800" dirty="0">
              <a:solidFill>
                <a:schemeClr val="dk1"/>
              </a:solidFill>
            </a:endParaRPr>
          </a:p>
          <a:p>
            <a:pPr marL="0" marR="0" lvl="0" indent="0" algn="l" rtl="0">
              <a:lnSpc>
                <a:spcPct val="100000"/>
              </a:lnSpc>
              <a:spcBef>
                <a:spcPts val="0"/>
              </a:spcBef>
              <a:spcAft>
                <a:spcPts val="0"/>
              </a:spcAft>
              <a:buNone/>
            </a:pPr>
            <a:endParaRPr sz="1800" dirty="0">
              <a:solidFill>
                <a:schemeClr val="dk1"/>
              </a:solidFill>
            </a:endParaRPr>
          </a:p>
          <a:p>
            <a:pPr lvl="0" algn="ctr"/>
            <a:r>
              <a:rPr lang="fr" sz="1800" b="1" dirty="0">
                <a:solidFill>
                  <a:schemeClr val="dk1"/>
                </a:solidFill>
              </a:rPr>
              <a:t>Pension mensuelle</a:t>
            </a:r>
            <a:r>
              <a:rPr lang="fr" sz="1800" dirty="0">
                <a:solidFill>
                  <a:schemeClr val="dk1"/>
                </a:solidFill>
              </a:rPr>
              <a:t> = </a:t>
            </a:r>
            <a:r>
              <a:rPr lang="fr" sz="1800" dirty="0">
                <a:solidFill>
                  <a:srgbClr val="3333CC"/>
                </a:solidFill>
              </a:rPr>
              <a:t>(</a:t>
            </a:r>
            <a:r>
              <a:rPr lang="fr" sz="1800" b="1" dirty="0">
                <a:solidFill>
                  <a:srgbClr val="009900"/>
                </a:solidFill>
              </a:rPr>
              <a:t>salaire brut cumulé</a:t>
            </a:r>
            <a:r>
              <a:rPr lang="fr" sz="1800" dirty="0">
                <a:solidFill>
                  <a:schemeClr val="dk1"/>
                </a:solidFill>
              </a:rPr>
              <a:t> x </a:t>
            </a:r>
            <a:r>
              <a:rPr lang="fr" sz="1800" b="1" dirty="0">
                <a:solidFill>
                  <a:schemeClr val="dk1"/>
                </a:solidFill>
              </a:rPr>
              <a:t>0,2531</a:t>
            </a:r>
            <a:r>
              <a:rPr lang="fr" sz="1800" dirty="0">
                <a:solidFill>
                  <a:schemeClr val="dk1"/>
                </a:solidFill>
              </a:rPr>
              <a:t> / </a:t>
            </a:r>
            <a:r>
              <a:rPr lang="fr" sz="1800" b="1" dirty="0">
                <a:solidFill>
                  <a:srgbClr val="FF0000"/>
                </a:solidFill>
              </a:rPr>
              <a:t>valeur d’acquisition</a:t>
            </a:r>
            <a:r>
              <a:rPr lang="fr" sz="1800" dirty="0">
                <a:solidFill>
                  <a:schemeClr val="tx1"/>
                </a:solidFill>
              </a:rPr>
              <a:t>)</a:t>
            </a:r>
            <a:r>
              <a:rPr lang="fr" sz="1800" dirty="0">
                <a:solidFill>
                  <a:schemeClr val="dk1"/>
                </a:solidFill>
              </a:rPr>
              <a:t> x (</a:t>
            </a:r>
            <a:r>
              <a:rPr lang="fr" sz="1800" b="1" dirty="0">
                <a:solidFill>
                  <a:srgbClr val="FF9900"/>
                </a:solidFill>
              </a:rPr>
              <a:t>valeur de restitution</a:t>
            </a:r>
            <a:r>
              <a:rPr lang="fr" sz="1800" dirty="0">
                <a:solidFill>
                  <a:schemeClr val="dk1"/>
                </a:solidFill>
              </a:rPr>
              <a:t>) / </a:t>
            </a:r>
            <a:r>
              <a:rPr lang="fr" sz="1800" b="1" dirty="0">
                <a:solidFill>
                  <a:schemeClr val="dk1"/>
                </a:solidFill>
              </a:rPr>
              <a:t>12</a:t>
            </a:r>
            <a:endParaRPr sz="1800" b="1" dirty="0">
              <a:solidFill>
                <a:schemeClr val="dk1"/>
              </a:solidFill>
            </a:endParaRPr>
          </a:p>
          <a:p>
            <a:pPr marL="187325" marR="0" lvl="0" indent="-185737" algn="l" rtl="0">
              <a:lnSpc>
                <a:spcPct val="100000"/>
              </a:lnSpc>
              <a:spcBef>
                <a:spcPts val="0"/>
              </a:spcBef>
              <a:spcAft>
                <a:spcPts val="0"/>
              </a:spcAft>
              <a:buClr>
                <a:srgbClr val="000000"/>
              </a:buClr>
              <a:buSzPts val="1600"/>
              <a:buFont typeface="Noto Sans Symbols"/>
              <a:buNone/>
            </a:pPr>
            <a:endParaRPr sz="1800" b="1" dirty="0"/>
          </a:p>
          <a:p>
            <a:pPr marL="0" marR="0" lvl="0" indent="0" algn="l" rtl="0">
              <a:lnSpc>
                <a:spcPct val="100000"/>
              </a:lnSpc>
              <a:spcBef>
                <a:spcPts val="0"/>
              </a:spcBef>
              <a:spcAft>
                <a:spcPts val="0"/>
              </a:spcAft>
              <a:buNone/>
            </a:pPr>
            <a:endParaRPr sz="1800" b="1" dirty="0"/>
          </a:p>
        </p:txBody>
      </p:sp>
      <p:sp>
        <p:nvSpPr>
          <p:cNvPr id="279" name="Google Shape;279;p29"/>
          <p:cNvSpPr txBox="1"/>
          <p:nvPr/>
        </p:nvSpPr>
        <p:spPr>
          <a:xfrm>
            <a:off x="646650" y="545325"/>
            <a:ext cx="8382000" cy="336600"/>
          </a:xfrm>
          <a:prstGeom prst="rect">
            <a:avLst/>
          </a:prstGeom>
          <a:noFill/>
          <a:ln>
            <a:noFill/>
          </a:ln>
        </p:spPr>
        <p:txBody>
          <a:bodyPr spcFirstLastPara="1" wrap="square" lIns="90000" tIns="46800" rIns="90000" bIns="46800" anchor="t" anchorCtr="0">
            <a:noAutofit/>
          </a:bodyPr>
          <a:lstStyle/>
          <a:p>
            <a:pPr marL="187325" marR="0" lvl="0" indent="-185737" algn="r" rtl="0">
              <a:lnSpc>
                <a:spcPct val="100000"/>
              </a:lnSpc>
              <a:spcBef>
                <a:spcPts val="0"/>
              </a:spcBef>
              <a:spcAft>
                <a:spcPts val="0"/>
              </a:spcAft>
              <a:buClr>
                <a:srgbClr val="000000"/>
              </a:buClr>
              <a:buSzPts val="1600"/>
              <a:buFont typeface="Noto Sans Symbols"/>
              <a:buNone/>
            </a:pPr>
            <a:r>
              <a:rPr lang="fr" sz="1800" b="1" i="0" u="none">
                <a:solidFill>
                  <a:srgbClr val="FF0000"/>
                </a:solidFill>
              </a:rPr>
              <a:t>On acquiert </a:t>
            </a:r>
            <a:r>
              <a:rPr lang="fr" sz="1800" b="1" i="0" u="none">
                <a:solidFill>
                  <a:srgbClr val="1155CC"/>
                </a:solidFill>
              </a:rPr>
              <a:t>des points</a:t>
            </a:r>
            <a:r>
              <a:rPr lang="fr" sz="1800" b="1" i="0" u="none">
                <a:solidFill>
                  <a:srgbClr val="FF0000"/>
                </a:solidFill>
              </a:rPr>
              <a:t> tout au long de la carrière</a:t>
            </a:r>
            <a:r>
              <a:rPr lang="fr" sz="1800" b="1">
                <a:solidFill>
                  <a:srgbClr val="FF0000"/>
                </a:solidFill>
              </a:rPr>
              <a:t> :</a:t>
            </a:r>
            <a:endParaRPr sz="1800"/>
          </a:p>
        </p:txBody>
      </p:sp>
      <p:pic>
        <p:nvPicPr>
          <p:cNvPr id="280" name="Google Shape;280;p29"/>
          <p:cNvPicPr preferRelativeResize="0"/>
          <p:nvPr/>
        </p:nvPicPr>
        <p:blipFill>
          <a:blip r:embed="rId3">
            <a:alphaModFix/>
          </a:blip>
          <a:stretch>
            <a:fillRect/>
          </a:stretch>
        </p:blipFill>
        <p:spPr>
          <a:xfrm>
            <a:off x="2183603" y="4122074"/>
            <a:ext cx="4586163" cy="1769725"/>
          </a:xfrm>
          <a:prstGeom prst="rect">
            <a:avLst/>
          </a:prstGeom>
          <a:noFill/>
          <a:ln>
            <a:noFill/>
          </a:ln>
        </p:spPr>
      </p:pic>
      <p:sp>
        <p:nvSpPr>
          <p:cNvPr id="281" name="Google Shape;281;p29"/>
          <p:cNvSpPr txBox="1"/>
          <p:nvPr/>
        </p:nvSpPr>
        <p:spPr>
          <a:xfrm>
            <a:off x="524250" y="5813500"/>
            <a:ext cx="8504400" cy="661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 sz="1200">
                <a:solidFill>
                  <a:srgbClr val="222222"/>
                </a:solidFill>
                <a:highlight>
                  <a:srgbClr val="FFFFFF"/>
                </a:highlight>
              </a:rPr>
              <a:t>Le </a:t>
            </a:r>
            <a:r>
              <a:rPr lang="fr" sz="1200" b="1">
                <a:solidFill>
                  <a:srgbClr val="222222"/>
                </a:solidFill>
              </a:rPr>
              <a:t>plafond</a:t>
            </a:r>
            <a:r>
              <a:rPr lang="fr" sz="1200">
                <a:solidFill>
                  <a:srgbClr val="222222"/>
                </a:solidFill>
                <a:highlight>
                  <a:srgbClr val="FFFFFF"/>
                </a:highlight>
              </a:rPr>
              <a:t> mensuel de la </a:t>
            </a:r>
            <a:r>
              <a:rPr lang="fr" sz="1200" b="1">
                <a:solidFill>
                  <a:srgbClr val="222222"/>
                </a:solidFill>
              </a:rPr>
              <a:t>Sécurité sociale </a:t>
            </a:r>
            <a:r>
              <a:rPr lang="fr" sz="1200">
                <a:solidFill>
                  <a:srgbClr val="222222"/>
                </a:solidFill>
              </a:rPr>
              <a:t>2019 est</a:t>
            </a:r>
            <a:r>
              <a:rPr lang="fr" sz="1200" b="1">
                <a:solidFill>
                  <a:srgbClr val="222222"/>
                </a:solidFill>
              </a:rPr>
              <a:t> </a:t>
            </a:r>
            <a:r>
              <a:rPr lang="fr" sz="1200" b="1">
                <a:solidFill>
                  <a:srgbClr val="222222"/>
                </a:solidFill>
                <a:highlight>
                  <a:srgbClr val="FFFFFF"/>
                </a:highlight>
              </a:rPr>
              <a:t>3377 euros brut</a:t>
            </a:r>
            <a:r>
              <a:rPr lang="fr" sz="1200">
                <a:solidFill>
                  <a:srgbClr val="222222"/>
                </a:solidFill>
                <a:highlight>
                  <a:srgbClr val="FFFFFF"/>
                </a:highlight>
              </a:rPr>
              <a:t> . A noter que pour l'année 2018, il </a:t>
            </a:r>
            <a:r>
              <a:rPr lang="fr" sz="1200" b="1">
                <a:solidFill>
                  <a:srgbClr val="222222"/>
                </a:solidFill>
              </a:rPr>
              <a:t>était</a:t>
            </a:r>
            <a:r>
              <a:rPr lang="fr" sz="1200">
                <a:solidFill>
                  <a:srgbClr val="222222"/>
                </a:solidFill>
                <a:highlight>
                  <a:srgbClr val="FFFFFF"/>
                </a:highlight>
              </a:rPr>
              <a:t> de 3311€</a:t>
            </a:r>
            <a:endParaRPr sz="1200">
              <a:solidFill>
                <a:srgbClr val="222222"/>
              </a:solidFill>
              <a:highlight>
                <a:srgbClr val="FFFFFF"/>
              </a:highlight>
            </a:endParaRPr>
          </a:p>
          <a:p>
            <a:pPr marL="0" lvl="0" indent="0" algn="ctr" rtl="0">
              <a:spcBef>
                <a:spcPts val="0"/>
              </a:spcBef>
              <a:spcAft>
                <a:spcPts val="0"/>
              </a:spcAft>
              <a:buNone/>
            </a:pPr>
            <a:r>
              <a:rPr lang="fr" sz="1200">
                <a:solidFill>
                  <a:srgbClr val="222222"/>
                </a:solidFill>
                <a:highlight>
                  <a:srgbClr val="FFFFFF"/>
                </a:highlight>
              </a:rPr>
              <a:t>3 PASS = 10000€</a:t>
            </a:r>
            <a:endParaRPr sz="1200">
              <a:solidFill>
                <a:srgbClr val="222222"/>
              </a:solidFill>
              <a:highlight>
                <a:srgbClr val="FFFFFF"/>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 calcmode="lin" valueType="num">
                                      <p:cBhvr additive="base">
                                        <p:cTn id="7" dur="500"/>
                                        <p:tgtEl>
                                          <p:spTgt spid="2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85"/>
        <p:cNvGrpSpPr/>
        <p:nvPr/>
      </p:nvGrpSpPr>
      <p:grpSpPr>
        <a:xfrm>
          <a:off x="0" y="0"/>
          <a:ext cx="0" cy="0"/>
          <a:chOff x="0" y="0"/>
          <a:chExt cx="0" cy="0"/>
        </a:xfrm>
      </p:grpSpPr>
      <p:sp>
        <p:nvSpPr>
          <p:cNvPr id="286" name="Google Shape;286;p30"/>
          <p:cNvSpPr txBox="1"/>
          <p:nvPr/>
        </p:nvSpPr>
        <p:spPr>
          <a:xfrm>
            <a:off x="8744100" y="6474700"/>
            <a:ext cx="3999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7</a:t>
            </a:fld>
            <a:endParaRPr/>
          </a:p>
        </p:txBody>
      </p:sp>
      <p:sp>
        <p:nvSpPr>
          <p:cNvPr id="287" name="Google Shape;287;p30"/>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i="0">
                <a:solidFill>
                  <a:srgbClr val="980000"/>
                </a:solidFill>
              </a:rPr>
              <a:t>Le principe de calcul des retraites à points</a:t>
            </a:r>
            <a:r>
              <a:rPr lang="fr" sz="2400" b="1">
                <a:solidFill>
                  <a:srgbClr val="980000"/>
                </a:solidFill>
              </a:rPr>
              <a:t> …</a:t>
            </a:r>
            <a:endParaRPr sz="2400">
              <a:solidFill>
                <a:srgbClr val="980000"/>
              </a:solidFill>
            </a:endParaRPr>
          </a:p>
        </p:txBody>
      </p:sp>
      <p:sp>
        <p:nvSpPr>
          <p:cNvPr id="288" name="Google Shape;288;p30"/>
          <p:cNvSpPr txBox="1"/>
          <p:nvPr/>
        </p:nvSpPr>
        <p:spPr>
          <a:xfrm>
            <a:off x="381000" y="1158900"/>
            <a:ext cx="8382000" cy="336600"/>
          </a:xfrm>
          <a:prstGeom prst="rect">
            <a:avLst/>
          </a:prstGeom>
          <a:noFill/>
          <a:ln>
            <a:noFill/>
          </a:ln>
        </p:spPr>
        <p:txBody>
          <a:bodyPr spcFirstLastPara="1" wrap="square" lIns="90000" tIns="46800" rIns="90000" bIns="46800" anchor="t" anchorCtr="0">
            <a:noAutofit/>
          </a:bodyPr>
          <a:lstStyle/>
          <a:p>
            <a:pPr marL="1587" marR="0" lvl="0" indent="0" algn="l" rtl="0">
              <a:lnSpc>
                <a:spcPct val="100000"/>
              </a:lnSpc>
              <a:spcBef>
                <a:spcPts val="0"/>
              </a:spcBef>
              <a:spcAft>
                <a:spcPts val="0"/>
              </a:spcAft>
              <a:buClr>
                <a:srgbClr val="000000"/>
              </a:buClr>
              <a:buSzPts val="1600"/>
              <a:buFont typeface="Noto Sans Symbols"/>
              <a:buNone/>
            </a:pPr>
            <a:r>
              <a:rPr lang="fr" sz="1600" b="1" i="0" u="none" dirty="0">
                <a:solidFill>
                  <a:srgbClr val="000000"/>
                </a:solidFill>
              </a:rPr>
              <a:t>Un point aurait une</a:t>
            </a:r>
            <a:r>
              <a:rPr lang="fr" sz="1600" b="1" i="0" u="none" dirty="0">
                <a:solidFill>
                  <a:srgbClr val="FF0000"/>
                </a:solidFill>
              </a:rPr>
              <a:t> </a:t>
            </a:r>
            <a:r>
              <a:rPr lang="fr" sz="1600" b="1" i="0" u="none" dirty="0">
                <a:solidFill>
                  <a:srgbClr val="FF9900"/>
                </a:solidFill>
              </a:rPr>
              <a:t>valeur d’acquisition ou de service</a:t>
            </a:r>
            <a:r>
              <a:rPr lang="fr" sz="1600" b="1" i="0" u="none" dirty="0">
                <a:solidFill>
                  <a:srgbClr val="FF0000"/>
                </a:solidFill>
              </a:rPr>
              <a:t> </a:t>
            </a:r>
            <a:r>
              <a:rPr lang="fr" sz="1600" b="1" i="0" u="none" dirty="0">
                <a:solidFill>
                  <a:srgbClr val="000000"/>
                </a:solidFill>
              </a:rPr>
              <a:t>et</a:t>
            </a:r>
            <a:r>
              <a:rPr lang="fr" sz="1600" b="1" i="0" u="none" dirty="0">
                <a:solidFill>
                  <a:srgbClr val="FF0000"/>
                </a:solidFill>
              </a:rPr>
              <a:t> </a:t>
            </a:r>
            <a:r>
              <a:rPr lang="fr" sz="1600" b="1" i="0" u="none" dirty="0">
                <a:solidFill>
                  <a:srgbClr val="000000"/>
                </a:solidFill>
              </a:rPr>
              <a:t>une</a:t>
            </a:r>
            <a:r>
              <a:rPr lang="fr" sz="1600" b="1" i="0" u="none" dirty="0">
                <a:solidFill>
                  <a:srgbClr val="FF0000"/>
                </a:solidFill>
              </a:rPr>
              <a:t> valeur de restitution.</a:t>
            </a:r>
            <a:endParaRPr dirty="0"/>
          </a:p>
        </p:txBody>
      </p:sp>
      <p:sp>
        <p:nvSpPr>
          <p:cNvPr id="289" name="Google Shape;289;p30"/>
          <p:cNvSpPr txBox="1"/>
          <p:nvPr/>
        </p:nvSpPr>
        <p:spPr>
          <a:xfrm>
            <a:off x="440025" y="1890750"/>
            <a:ext cx="8382000" cy="2090550"/>
          </a:xfrm>
          <a:prstGeom prst="rect">
            <a:avLst/>
          </a:prstGeom>
          <a:noFill/>
          <a:ln>
            <a:noFill/>
          </a:ln>
        </p:spPr>
        <p:txBody>
          <a:bodyPr spcFirstLastPara="1" wrap="square" lIns="90000" tIns="46800" rIns="90000" bIns="46800" anchor="t" anchorCtr="0">
            <a:noAutofit/>
          </a:bodyPr>
          <a:lstStyle/>
          <a:p>
            <a:pPr marL="187325" marR="0" lvl="0" indent="-185737" algn="l" rtl="0">
              <a:lnSpc>
                <a:spcPct val="100000"/>
              </a:lnSpc>
              <a:spcBef>
                <a:spcPts val="0"/>
              </a:spcBef>
              <a:spcAft>
                <a:spcPts val="0"/>
              </a:spcAft>
              <a:buClr>
                <a:srgbClr val="000000"/>
              </a:buClr>
              <a:buSzPts val="1600"/>
              <a:buFont typeface="Noto Sans Symbols"/>
              <a:buNone/>
            </a:pPr>
            <a:r>
              <a:rPr lang="fr" sz="1600" b="1" dirty="0"/>
              <a:t>•	</a:t>
            </a:r>
            <a:r>
              <a:rPr lang="fr" sz="1600" b="1" i="0" u="none" dirty="0"/>
              <a:t>Chaque mois,</a:t>
            </a:r>
            <a:r>
              <a:rPr lang="fr" sz="1600" b="1" i="0" u="none" dirty="0">
                <a:solidFill>
                  <a:srgbClr val="000000"/>
                </a:solidFill>
              </a:rPr>
              <a:t> l</a:t>
            </a:r>
            <a:r>
              <a:rPr lang="fr" sz="1600" b="1" dirty="0"/>
              <a:t>a part cotisée du</a:t>
            </a:r>
            <a:r>
              <a:rPr lang="fr" sz="1600" b="1" i="0" u="none" dirty="0">
                <a:solidFill>
                  <a:srgbClr val="000000"/>
                </a:solidFill>
              </a:rPr>
              <a:t> </a:t>
            </a:r>
            <a:r>
              <a:rPr lang="fr" sz="1600" b="1" i="0" u="none" dirty="0">
                <a:solidFill>
                  <a:srgbClr val="009900"/>
                </a:solidFill>
              </a:rPr>
              <a:t>salaire brut</a:t>
            </a:r>
            <a:r>
              <a:rPr lang="fr" sz="1600" b="1" i="0" u="none" dirty="0">
                <a:solidFill>
                  <a:srgbClr val="000000"/>
                </a:solidFill>
              </a:rPr>
              <a:t> divisé par la </a:t>
            </a:r>
            <a:r>
              <a:rPr lang="fr" sz="1600" b="1" i="0" u="none" dirty="0">
                <a:solidFill>
                  <a:srgbClr val="FF9900"/>
                </a:solidFill>
              </a:rPr>
              <a:t>valeur d’acquisition</a:t>
            </a:r>
            <a:r>
              <a:rPr lang="fr" sz="1600" b="1" i="0" u="none" dirty="0">
                <a:solidFill>
                  <a:srgbClr val="000000"/>
                </a:solidFill>
              </a:rPr>
              <a:t> donnerait un </a:t>
            </a:r>
            <a:r>
              <a:rPr lang="fr" sz="1600" b="1" i="0" u="none" dirty="0">
                <a:solidFill>
                  <a:srgbClr val="1155CC"/>
                </a:solidFill>
              </a:rPr>
              <a:t>nombre de points acquis.</a:t>
            </a:r>
            <a:endParaRPr sz="1600" b="1" i="0" u="none" dirty="0">
              <a:solidFill>
                <a:srgbClr val="1155CC"/>
              </a:solidFill>
            </a:endParaRPr>
          </a:p>
          <a:p>
            <a:pPr marL="187325" marR="0" lvl="0" indent="-185737" algn="l" rtl="0">
              <a:lnSpc>
                <a:spcPct val="100000"/>
              </a:lnSpc>
              <a:spcBef>
                <a:spcPts val="0"/>
              </a:spcBef>
              <a:spcAft>
                <a:spcPts val="0"/>
              </a:spcAft>
              <a:buClr>
                <a:srgbClr val="000000"/>
              </a:buClr>
              <a:buSzPts val="1600"/>
              <a:buFont typeface="Noto Sans Symbols"/>
              <a:buNone/>
            </a:pPr>
            <a:endParaRPr sz="1600" b="1" dirty="0"/>
          </a:p>
          <a:p>
            <a:pPr marL="0" marR="0" lvl="0" indent="0" algn="l" rtl="0">
              <a:lnSpc>
                <a:spcPct val="100000"/>
              </a:lnSpc>
              <a:spcBef>
                <a:spcPts val="0"/>
              </a:spcBef>
              <a:spcAft>
                <a:spcPts val="0"/>
              </a:spcAft>
              <a:buClr>
                <a:srgbClr val="000000"/>
              </a:buClr>
              <a:buSzPts val="1600"/>
              <a:buFont typeface="Noto Sans Symbols"/>
              <a:buNone/>
            </a:pPr>
            <a:endParaRPr sz="1600" b="1" dirty="0"/>
          </a:p>
          <a:p>
            <a:pPr marL="187325" marR="0" lvl="0" indent="-185737" algn="l" rtl="0">
              <a:lnSpc>
                <a:spcPct val="100000"/>
              </a:lnSpc>
              <a:spcBef>
                <a:spcPts val="0"/>
              </a:spcBef>
              <a:spcAft>
                <a:spcPts val="0"/>
              </a:spcAft>
              <a:buClr>
                <a:srgbClr val="000000"/>
              </a:buClr>
              <a:buSzPts val="1600"/>
              <a:buFont typeface="Noto Sans Symbols"/>
              <a:buNone/>
            </a:pPr>
            <a:endParaRPr sz="1600" b="1" dirty="0"/>
          </a:p>
          <a:p>
            <a:pPr marL="187325" marR="0" lvl="0" indent="-185737" algn="l" rtl="0">
              <a:lnSpc>
                <a:spcPct val="100000"/>
              </a:lnSpc>
              <a:spcBef>
                <a:spcPts val="0"/>
              </a:spcBef>
              <a:spcAft>
                <a:spcPts val="0"/>
              </a:spcAft>
              <a:buClr>
                <a:srgbClr val="000000"/>
              </a:buClr>
              <a:buSzPts val="1600"/>
              <a:buFont typeface="Noto Sans Symbols"/>
              <a:buNone/>
            </a:pPr>
            <a:endParaRPr sz="1600" b="1" dirty="0"/>
          </a:p>
          <a:p>
            <a:pPr marL="187325" marR="0" lvl="0" indent="-185737" algn="l" rtl="0">
              <a:lnSpc>
                <a:spcPct val="100000"/>
              </a:lnSpc>
              <a:spcBef>
                <a:spcPts val="0"/>
              </a:spcBef>
              <a:spcAft>
                <a:spcPts val="0"/>
              </a:spcAft>
              <a:buClr>
                <a:srgbClr val="000000"/>
              </a:buClr>
              <a:buSzPts val="1600"/>
              <a:buFont typeface="Noto Sans Symbols"/>
              <a:buNone/>
            </a:pPr>
            <a:r>
              <a:rPr lang="fr" sz="1600" b="1" dirty="0"/>
              <a:t>• Au départ en retraite</a:t>
            </a:r>
            <a:r>
              <a:rPr lang="fr" sz="1600" dirty="0"/>
              <a:t>, </a:t>
            </a:r>
            <a:r>
              <a:rPr lang="fr" sz="1600" b="1" dirty="0">
                <a:solidFill>
                  <a:srgbClr val="1155CC"/>
                </a:solidFill>
              </a:rPr>
              <a:t>les points</a:t>
            </a:r>
            <a:r>
              <a:rPr lang="fr" sz="1600" dirty="0"/>
              <a:t> seront </a:t>
            </a:r>
            <a:r>
              <a:rPr lang="fr" sz="1600" b="1" dirty="0"/>
              <a:t>transformés en pension</a:t>
            </a:r>
            <a:r>
              <a:rPr lang="fr" sz="1600" dirty="0"/>
              <a:t> selon la</a:t>
            </a:r>
            <a:r>
              <a:rPr lang="fr" sz="1600" b="1" dirty="0"/>
              <a:t> </a:t>
            </a:r>
            <a:r>
              <a:rPr lang="fr" sz="1600" dirty="0"/>
              <a:t>valeur de service ou</a:t>
            </a:r>
            <a:r>
              <a:rPr lang="fr" sz="1600" b="1" dirty="0">
                <a:solidFill>
                  <a:srgbClr val="FF0000"/>
                </a:solidFill>
              </a:rPr>
              <a:t> valeur de restitution</a:t>
            </a:r>
            <a:endParaRPr sz="1600" b="1" dirty="0">
              <a:solidFill>
                <a:srgbClr val="FF0000"/>
              </a:solidFill>
            </a:endParaRPr>
          </a:p>
          <a:p>
            <a:pPr marL="0" marR="0" lvl="0" indent="0" algn="l" rtl="0">
              <a:lnSpc>
                <a:spcPct val="100000"/>
              </a:lnSpc>
              <a:spcBef>
                <a:spcPts val="0"/>
              </a:spcBef>
              <a:spcAft>
                <a:spcPts val="0"/>
              </a:spcAft>
              <a:buNone/>
            </a:pPr>
            <a:endParaRPr sz="1600" b="1" dirty="0"/>
          </a:p>
        </p:txBody>
      </p:sp>
      <p:sp>
        <p:nvSpPr>
          <p:cNvPr id="290" name="Google Shape;290;p30"/>
          <p:cNvSpPr txBox="1"/>
          <p:nvPr/>
        </p:nvSpPr>
        <p:spPr>
          <a:xfrm>
            <a:off x="646650" y="545325"/>
            <a:ext cx="8382000" cy="336600"/>
          </a:xfrm>
          <a:prstGeom prst="rect">
            <a:avLst/>
          </a:prstGeom>
          <a:noFill/>
          <a:ln>
            <a:noFill/>
          </a:ln>
        </p:spPr>
        <p:txBody>
          <a:bodyPr spcFirstLastPara="1" wrap="square" lIns="90000" tIns="46800" rIns="90000" bIns="46800" anchor="t" anchorCtr="0">
            <a:noAutofit/>
          </a:bodyPr>
          <a:lstStyle/>
          <a:p>
            <a:pPr marL="187325" marR="0" lvl="0" indent="-185737" algn="r" rtl="0">
              <a:lnSpc>
                <a:spcPct val="100000"/>
              </a:lnSpc>
              <a:spcBef>
                <a:spcPts val="0"/>
              </a:spcBef>
              <a:spcAft>
                <a:spcPts val="0"/>
              </a:spcAft>
              <a:buClr>
                <a:srgbClr val="000000"/>
              </a:buClr>
              <a:buSzPts val="1600"/>
              <a:buFont typeface="Noto Sans Symbols"/>
              <a:buNone/>
            </a:pPr>
            <a:r>
              <a:rPr lang="fr" sz="1800" b="1" i="0" u="none">
                <a:solidFill>
                  <a:srgbClr val="FF0000"/>
                </a:solidFill>
              </a:rPr>
              <a:t>On acquiert </a:t>
            </a:r>
            <a:r>
              <a:rPr lang="fr" sz="1800" b="1" i="0" u="none">
                <a:solidFill>
                  <a:srgbClr val="1155CC"/>
                </a:solidFill>
              </a:rPr>
              <a:t>des points</a:t>
            </a:r>
            <a:r>
              <a:rPr lang="fr" sz="1800" b="1" i="0" u="none">
                <a:solidFill>
                  <a:srgbClr val="FF0000"/>
                </a:solidFill>
              </a:rPr>
              <a:t> tout au long de la carrière</a:t>
            </a:r>
            <a:r>
              <a:rPr lang="fr" sz="1800" b="1">
                <a:solidFill>
                  <a:srgbClr val="FF0000"/>
                </a:solidFill>
              </a:rPr>
              <a:t> :</a:t>
            </a:r>
            <a:endParaRPr sz="1800"/>
          </a:p>
        </p:txBody>
      </p:sp>
      <p:sp>
        <p:nvSpPr>
          <p:cNvPr id="291" name="Google Shape;291;p30"/>
          <p:cNvSpPr txBox="1"/>
          <p:nvPr/>
        </p:nvSpPr>
        <p:spPr>
          <a:xfrm>
            <a:off x="381000" y="5073600"/>
            <a:ext cx="8382000" cy="1114500"/>
          </a:xfrm>
          <a:prstGeom prst="rect">
            <a:avLst/>
          </a:prstGeom>
          <a:noFill/>
          <a:ln>
            <a:noFill/>
          </a:ln>
        </p:spPr>
        <p:txBody>
          <a:bodyPr spcFirstLastPara="1" wrap="square" lIns="90000" tIns="46800" rIns="90000" bIns="46800" anchor="t" anchorCtr="0">
            <a:noAutofit/>
          </a:bodyPr>
          <a:lstStyle/>
          <a:p>
            <a:pPr marL="0" marR="0" lvl="0" indent="0" algn="ctr" rtl="0">
              <a:lnSpc>
                <a:spcPct val="100000"/>
              </a:lnSpc>
              <a:spcBef>
                <a:spcPts val="0"/>
              </a:spcBef>
              <a:spcAft>
                <a:spcPts val="0"/>
              </a:spcAft>
              <a:buNone/>
            </a:pPr>
            <a:r>
              <a:rPr lang="fr" sz="1600" b="1" i="0" u="none" dirty="0">
                <a:solidFill>
                  <a:srgbClr val="FF0000"/>
                </a:solidFill>
              </a:rPr>
              <a:t>Les valeurs</a:t>
            </a:r>
            <a:r>
              <a:rPr lang="fr" sz="1600" b="1" i="0" u="none" dirty="0">
                <a:solidFill>
                  <a:srgbClr val="000000"/>
                </a:solidFill>
              </a:rPr>
              <a:t> d’acquisition et de restitution </a:t>
            </a:r>
            <a:r>
              <a:rPr lang="fr" sz="1600" b="1" i="0" u="none" dirty="0">
                <a:solidFill>
                  <a:srgbClr val="FF0000"/>
                </a:solidFill>
              </a:rPr>
              <a:t>du point pourront facilement varier</a:t>
            </a:r>
            <a:r>
              <a:rPr lang="fr" sz="1600" b="1" i="0" u="none" dirty="0">
                <a:solidFill>
                  <a:srgbClr val="000000"/>
                </a:solidFill>
              </a:rPr>
              <a:t> au gré des gouvernements, de la politique menée, de la conjoncture …</a:t>
            </a:r>
            <a:endParaRPr sz="1600" b="1" dirty="0"/>
          </a:p>
          <a:p>
            <a:pPr marL="0" marR="0" lvl="0" indent="0" algn="l" rtl="0">
              <a:lnSpc>
                <a:spcPct val="100000"/>
              </a:lnSpc>
              <a:spcBef>
                <a:spcPts val="0"/>
              </a:spcBef>
              <a:spcAft>
                <a:spcPts val="0"/>
              </a:spcAft>
              <a:buNone/>
            </a:pPr>
            <a:endParaRPr sz="1600" b="1" dirty="0"/>
          </a:p>
          <a:p>
            <a:pPr marL="0" marR="0" lvl="0" indent="0" algn="ctr" rtl="0">
              <a:lnSpc>
                <a:spcPct val="100000"/>
              </a:lnSpc>
              <a:spcBef>
                <a:spcPts val="0"/>
              </a:spcBef>
              <a:spcAft>
                <a:spcPts val="0"/>
              </a:spcAft>
              <a:buNone/>
            </a:pPr>
            <a:r>
              <a:rPr lang="fr" sz="2400" b="1" dirty="0">
                <a:solidFill>
                  <a:schemeClr val="dk1"/>
                </a:solidFill>
              </a:rPr>
              <a:t>C’est un système uniquement à cotisation définie</a:t>
            </a:r>
            <a:endParaRPr sz="2400" b="1" dirty="0">
              <a:solidFill>
                <a:schemeClr val="dk1"/>
              </a:solidFill>
            </a:endParaRPr>
          </a:p>
          <a:p>
            <a:pPr marL="0" marR="0" lvl="0" indent="0" algn="l" rtl="0">
              <a:lnSpc>
                <a:spcPct val="100000"/>
              </a:lnSpc>
              <a:spcBef>
                <a:spcPts val="0"/>
              </a:spcBef>
              <a:spcAft>
                <a:spcPts val="0"/>
              </a:spcAft>
              <a:buNone/>
            </a:pPr>
            <a:endParaRPr sz="1600" b="1" dirty="0"/>
          </a:p>
          <a:p>
            <a:pPr marL="457200" marR="0" lvl="0" indent="0" algn="l" rtl="0">
              <a:lnSpc>
                <a:spcPct val="100000"/>
              </a:lnSpc>
              <a:spcBef>
                <a:spcPts val="0"/>
              </a:spcBef>
              <a:spcAft>
                <a:spcPts val="0"/>
              </a:spcAft>
              <a:buNone/>
            </a:pPr>
            <a:endParaRPr sz="1600" b="1" dirty="0"/>
          </a:p>
          <a:p>
            <a:pPr marL="457200" marR="0" lvl="0" indent="0" algn="l" rtl="0">
              <a:lnSpc>
                <a:spcPct val="100000"/>
              </a:lnSpc>
              <a:spcBef>
                <a:spcPts val="0"/>
              </a:spcBef>
              <a:spcAft>
                <a:spcPts val="0"/>
              </a:spcAft>
              <a:buNone/>
            </a:pPr>
            <a:endParaRPr sz="1600" b="1" dirty="0"/>
          </a:p>
        </p:txBody>
      </p:sp>
      <p:sp>
        <p:nvSpPr>
          <p:cNvPr id="292" name="Google Shape;292;p30"/>
          <p:cNvSpPr/>
          <p:nvPr/>
        </p:nvSpPr>
        <p:spPr>
          <a:xfrm>
            <a:off x="1143000" y="4114800"/>
            <a:ext cx="7380000" cy="685800"/>
          </a:xfrm>
          <a:prstGeom prst="rect">
            <a:avLst/>
          </a:prstGeom>
          <a:solidFill>
            <a:srgbClr val="F4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293" name="Google Shape;293;p30"/>
          <p:cNvSpPr txBox="1"/>
          <p:nvPr/>
        </p:nvSpPr>
        <p:spPr>
          <a:xfrm>
            <a:off x="1219200" y="4114800"/>
            <a:ext cx="2055812" cy="579437"/>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i="0" u="none">
                <a:solidFill>
                  <a:srgbClr val="1155CC"/>
                </a:solidFill>
              </a:rPr>
              <a:t>somme des points acquis sur la carrière</a:t>
            </a:r>
            <a:endParaRPr>
              <a:solidFill>
                <a:srgbClr val="1155CC"/>
              </a:solidFill>
            </a:endParaRPr>
          </a:p>
        </p:txBody>
      </p:sp>
      <p:sp>
        <p:nvSpPr>
          <p:cNvPr id="294" name="Google Shape;294;p30"/>
          <p:cNvSpPr txBox="1"/>
          <p:nvPr/>
        </p:nvSpPr>
        <p:spPr>
          <a:xfrm>
            <a:off x="6934200" y="4114800"/>
            <a:ext cx="1428750" cy="476250"/>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i="0" u="none">
                <a:solidFill>
                  <a:srgbClr val="000000"/>
                </a:solidFill>
              </a:rPr>
              <a:t>retraite </a:t>
            </a:r>
            <a:r>
              <a:rPr lang="fr" sz="1600" b="1"/>
              <a:t>annuelle</a:t>
            </a:r>
            <a:endParaRPr/>
          </a:p>
        </p:txBody>
      </p:sp>
      <p:sp>
        <p:nvSpPr>
          <p:cNvPr id="295" name="Google Shape;295;p30"/>
          <p:cNvSpPr txBox="1"/>
          <p:nvPr/>
        </p:nvSpPr>
        <p:spPr>
          <a:xfrm>
            <a:off x="3924063" y="4191000"/>
            <a:ext cx="2333700" cy="476100"/>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i="0" u="none">
                <a:solidFill>
                  <a:srgbClr val="FF0000"/>
                </a:solidFill>
              </a:rPr>
              <a:t>valeur de restitution du point (</a:t>
            </a:r>
            <a:r>
              <a:rPr lang="fr" sz="1600" b="1">
                <a:solidFill>
                  <a:srgbClr val="FF0000"/>
                </a:solidFill>
              </a:rPr>
              <a:t>0,55 € = 1 point)</a:t>
            </a:r>
            <a:endParaRPr>
              <a:solidFill>
                <a:srgbClr val="FF0000"/>
              </a:solidFill>
            </a:endParaRPr>
          </a:p>
        </p:txBody>
      </p:sp>
      <p:sp>
        <p:nvSpPr>
          <p:cNvPr id="296" name="Google Shape;296;p30"/>
          <p:cNvSpPr/>
          <p:nvPr/>
        </p:nvSpPr>
        <p:spPr>
          <a:xfrm>
            <a:off x="1180050" y="2562300"/>
            <a:ext cx="7380000" cy="685800"/>
          </a:xfrm>
          <a:prstGeom prst="rect">
            <a:avLst/>
          </a:prstGeom>
          <a:solidFill>
            <a:srgbClr val="FFE5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rgbClr val="000000"/>
              </a:solidFill>
              <a:latin typeface="Times New Roman"/>
              <a:ea typeface="Times New Roman"/>
              <a:cs typeface="Times New Roman"/>
              <a:sym typeface="Times New Roman"/>
            </a:endParaRPr>
          </a:p>
        </p:txBody>
      </p:sp>
      <p:sp>
        <p:nvSpPr>
          <p:cNvPr id="297" name="Google Shape;297;p30"/>
          <p:cNvSpPr txBox="1"/>
          <p:nvPr/>
        </p:nvSpPr>
        <p:spPr>
          <a:xfrm>
            <a:off x="1256250" y="2638500"/>
            <a:ext cx="1794000" cy="628800"/>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a:solidFill>
                  <a:srgbClr val="274E13"/>
                </a:solidFill>
              </a:rPr>
              <a:t>25,31% </a:t>
            </a:r>
            <a:r>
              <a:rPr lang="fr" sz="1600" b="1">
                <a:solidFill>
                  <a:srgbClr val="38761D"/>
                </a:solidFill>
              </a:rPr>
              <a:t>salaire mensuel brut</a:t>
            </a:r>
            <a:endParaRPr>
              <a:solidFill>
                <a:srgbClr val="38761D"/>
              </a:solidFill>
            </a:endParaRPr>
          </a:p>
        </p:txBody>
      </p:sp>
      <p:sp>
        <p:nvSpPr>
          <p:cNvPr id="298" name="Google Shape;298;p30"/>
          <p:cNvSpPr txBox="1"/>
          <p:nvPr/>
        </p:nvSpPr>
        <p:spPr>
          <a:xfrm>
            <a:off x="6895050" y="2638500"/>
            <a:ext cx="1428750" cy="476250"/>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a:solidFill>
                  <a:srgbClr val="1155CC"/>
                </a:solidFill>
              </a:rPr>
              <a:t>nombre de points acquis</a:t>
            </a:r>
            <a:endParaRPr>
              <a:solidFill>
                <a:srgbClr val="1155CC"/>
              </a:solidFill>
            </a:endParaRPr>
          </a:p>
        </p:txBody>
      </p:sp>
      <p:sp>
        <p:nvSpPr>
          <p:cNvPr id="299" name="Google Shape;299;p30"/>
          <p:cNvSpPr txBox="1"/>
          <p:nvPr/>
        </p:nvSpPr>
        <p:spPr>
          <a:xfrm>
            <a:off x="3778300" y="2638500"/>
            <a:ext cx="2479500" cy="476100"/>
          </a:xfrm>
          <a:prstGeom prst="rect">
            <a:avLst/>
          </a:prstGeom>
          <a:noFill/>
          <a:ln>
            <a:noFill/>
          </a:ln>
        </p:spPr>
        <p:txBody>
          <a:bodyPr spcFirstLastPara="1" wrap="square" lIns="0" tIns="46800" rIns="0" bIns="46800" anchor="t" anchorCtr="0">
            <a:noAutofit/>
          </a:bodyPr>
          <a:lstStyle/>
          <a:p>
            <a:pPr marL="0" marR="0" lvl="0" indent="0" algn="ctr" rtl="0">
              <a:lnSpc>
                <a:spcPct val="100000"/>
              </a:lnSpc>
              <a:spcBef>
                <a:spcPts val="0"/>
              </a:spcBef>
              <a:spcAft>
                <a:spcPts val="0"/>
              </a:spcAft>
              <a:buClr>
                <a:srgbClr val="000000"/>
              </a:buClr>
              <a:buSzPts val="1600"/>
              <a:buFont typeface="Times New Roman"/>
              <a:buNone/>
            </a:pPr>
            <a:r>
              <a:rPr lang="fr" sz="1600" b="1" i="0" u="none">
                <a:solidFill>
                  <a:srgbClr val="FF9900"/>
                </a:solidFill>
              </a:rPr>
              <a:t>valeur </a:t>
            </a:r>
            <a:r>
              <a:rPr lang="fr" sz="1600" b="1">
                <a:solidFill>
                  <a:srgbClr val="FF9900"/>
                </a:solidFill>
              </a:rPr>
              <a:t>d’acquisition</a:t>
            </a:r>
            <a:r>
              <a:rPr lang="fr" sz="1600" b="1" i="0" u="none">
                <a:solidFill>
                  <a:srgbClr val="FF9900"/>
                </a:solidFill>
              </a:rPr>
              <a:t> du point (1 point = 10 €)</a:t>
            </a:r>
            <a:endParaRPr>
              <a:solidFill>
                <a:srgbClr val="FF9900"/>
              </a:solidFill>
            </a:endParaRPr>
          </a:p>
        </p:txBody>
      </p:sp>
      <p:sp>
        <p:nvSpPr>
          <p:cNvPr id="300" name="Google Shape;300;p30"/>
          <p:cNvSpPr txBox="1"/>
          <p:nvPr/>
        </p:nvSpPr>
        <p:spPr>
          <a:xfrm>
            <a:off x="3275000" y="2600388"/>
            <a:ext cx="399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FFFF"/>
                </a:solidFill>
              </a:rPr>
              <a:t>x</a:t>
            </a:r>
            <a:endParaRPr sz="2400" b="1">
              <a:solidFill>
                <a:srgbClr val="FFFFFF"/>
              </a:solidFill>
            </a:endParaRPr>
          </a:p>
        </p:txBody>
      </p:sp>
      <p:sp>
        <p:nvSpPr>
          <p:cNvPr id="301" name="Google Shape;301;p30"/>
          <p:cNvSpPr txBox="1"/>
          <p:nvPr/>
        </p:nvSpPr>
        <p:spPr>
          <a:xfrm>
            <a:off x="3456050" y="4152888"/>
            <a:ext cx="399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FFFF"/>
                </a:solidFill>
              </a:rPr>
              <a:t>x</a:t>
            </a:r>
            <a:endParaRPr sz="2400" b="1">
              <a:solidFill>
                <a:srgbClr val="FFFFFF"/>
              </a:solidFill>
            </a:endParaRPr>
          </a:p>
        </p:txBody>
      </p:sp>
      <p:sp>
        <p:nvSpPr>
          <p:cNvPr id="302" name="Google Shape;302;p30"/>
          <p:cNvSpPr txBox="1"/>
          <p:nvPr/>
        </p:nvSpPr>
        <p:spPr>
          <a:xfrm>
            <a:off x="6314350" y="4152888"/>
            <a:ext cx="399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FFFF"/>
                </a:solidFill>
              </a:rPr>
              <a:t>=</a:t>
            </a:r>
            <a:endParaRPr sz="2400" b="1">
              <a:solidFill>
                <a:srgbClr val="FFFFFF"/>
              </a:solidFill>
            </a:endParaRPr>
          </a:p>
        </p:txBody>
      </p:sp>
      <p:sp>
        <p:nvSpPr>
          <p:cNvPr id="303" name="Google Shape;303;p30"/>
          <p:cNvSpPr txBox="1"/>
          <p:nvPr/>
        </p:nvSpPr>
        <p:spPr>
          <a:xfrm>
            <a:off x="6308400" y="2600388"/>
            <a:ext cx="399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2400" b="1">
                <a:solidFill>
                  <a:srgbClr val="FFFFFF"/>
                </a:solidFill>
              </a:rPr>
              <a:t>=</a:t>
            </a:r>
            <a:endParaRPr sz="2400" b="1">
              <a:solidFill>
                <a:srgbClr val="FFFFFF"/>
              </a:solidFill>
            </a:endParaRPr>
          </a:p>
        </p:txBody>
      </p:sp>
      <p:sp>
        <p:nvSpPr>
          <p:cNvPr id="304" name="Google Shape;304;p30"/>
          <p:cNvSpPr/>
          <p:nvPr/>
        </p:nvSpPr>
        <p:spPr>
          <a:xfrm>
            <a:off x="1558175"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0"/>
          <p:cNvSpPr/>
          <p:nvPr/>
        </p:nvSpPr>
        <p:spPr>
          <a:xfrm>
            <a:off x="1723000"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0"/>
          <p:cNvSpPr/>
          <p:nvPr/>
        </p:nvSpPr>
        <p:spPr>
          <a:xfrm>
            <a:off x="1859650"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p:nvPr/>
        </p:nvSpPr>
        <p:spPr>
          <a:xfrm>
            <a:off x="2024475"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0"/>
          <p:cNvSpPr/>
          <p:nvPr/>
        </p:nvSpPr>
        <p:spPr>
          <a:xfrm>
            <a:off x="7445113" y="3172275"/>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0"/>
          <p:cNvSpPr/>
          <p:nvPr/>
        </p:nvSpPr>
        <p:spPr>
          <a:xfrm>
            <a:off x="7609938" y="3172275"/>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p:nvPr/>
        </p:nvSpPr>
        <p:spPr>
          <a:xfrm>
            <a:off x="2161125"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0"/>
          <p:cNvSpPr/>
          <p:nvPr/>
        </p:nvSpPr>
        <p:spPr>
          <a:xfrm>
            <a:off x="2325950" y="4667100"/>
            <a:ext cx="242100" cy="242100"/>
          </a:xfrm>
          <a:prstGeom prst="ellipse">
            <a:avLst/>
          </a:prstGeom>
          <a:solidFill>
            <a:srgbClr val="1155CC"/>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39"/>
        <p:cNvGrpSpPr/>
        <p:nvPr/>
      </p:nvGrpSpPr>
      <p:grpSpPr>
        <a:xfrm>
          <a:off x="0" y="0"/>
          <a:ext cx="0" cy="0"/>
          <a:chOff x="0" y="0"/>
          <a:chExt cx="0" cy="0"/>
        </a:xfrm>
      </p:grpSpPr>
      <p:pic>
        <p:nvPicPr>
          <p:cNvPr id="340" name="Google Shape;340;p33"/>
          <p:cNvPicPr preferRelativeResize="0"/>
          <p:nvPr/>
        </p:nvPicPr>
        <p:blipFill>
          <a:blip r:embed="rId3">
            <a:alphaModFix/>
          </a:blip>
          <a:stretch>
            <a:fillRect/>
          </a:stretch>
        </p:blipFill>
        <p:spPr>
          <a:xfrm>
            <a:off x="228600" y="701748"/>
            <a:ext cx="8839199" cy="3129416"/>
          </a:xfrm>
          <a:prstGeom prst="rect">
            <a:avLst/>
          </a:prstGeom>
          <a:noFill/>
          <a:ln>
            <a:noFill/>
          </a:ln>
        </p:spPr>
      </p:pic>
      <p:sp>
        <p:nvSpPr>
          <p:cNvPr id="341" name="Google Shape;341;p33"/>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8</a:t>
            </a:fld>
            <a:endParaRPr b="1">
              <a:solidFill>
                <a:srgbClr val="FFFFFF"/>
              </a:solidFill>
              <a:latin typeface="Arial Narrow"/>
              <a:ea typeface="Arial Narrow"/>
              <a:cs typeface="Arial Narrow"/>
              <a:sym typeface="Arial Narrow"/>
            </a:endParaRPr>
          </a:p>
        </p:txBody>
      </p:sp>
      <p:sp>
        <p:nvSpPr>
          <p:cNvPr id="342" name="Google Shape;342;p33"/>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a:t>
            </a:r>
            <a:endParaRPr sz="2400">
              <a:solidFill>
                <a:srgbClr val="980000"/>
              </a:solidFill>
            </a:endParaRPr>
          </a:p>
        </p:txBody>
      </p:sp>
      <p:sp>
        <p:nvSpPr>
          <p:cNvPr id="343" name="Google Shape;343;p33"/>
          <p:cNvSpPr txBox="1"/>
          <p:nvPr/>
        </p:nvSpPr>
        <p:spPr>
          <a:xfrm>
            <a:off x="762000" y="409562"/>
            <a:ext cx="8382000" cy="3684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800"/>
              <a:buFont typeface="Times New Roman"/>
              <a:buNone/>
            </a:pPr>
            <a:r>
              <a:rPr lang="fr" sz="1800" b="1">
                <a:solidFill>
                  <a:srgbClr val="FF0000"/>
                </a:solidFill>
              </a:rPr>
              <a:t>…</a:t>
            </a:r>
            <a:r>
              <a:rPr lang="fr" sz="1800" b="1" i="0">
                <a:solidFill>
                  <a:srgbClr val="FF0000"/>
                </a:solidFill>
              </a:rPr>
              <a:t> pour </a:t>
            </a:r>
            <a:r>
              <a:rPr lang="fr" sz="1800" b="1">
                <a:solidFill>
                  <a:srgbClr val="FF0000"/>
                </a:solidFill>
              </a:rPr>
              <a:t>différents corps d’enseignants</a:t>
            </a:r>
            <a:r>
              <a:rPr lang="fr" sz="1800" b="1" i="0">
                <a:solidFill>
                  <a:srgbClr val="FF0000"/>
                </a:solidFill>
              </a:rPr>
              <a:t> :</a:t>
            </a:r>
            <a:endParaRPr>
              <a:solidFill>
                <a:srgbClr val="FF0000"/>
              </a:solidFill>
            </a:endParaRPr>
          </a:p>
        </p:txBody>
      </p:sp>
      <p:sp>
        <p:nvSpPr>
          <p:cNvPr id="344" name="Google Shape;344;p33"/>
          <p:cNvSpPr txBox="1"/>
          <p:nvPr/>
        </p:nvSpPr>
        <p:spPr>
          <a:xfrm>
            <a:off x="152450" y="3961850"/>
            <a:ext cx="8839200" cy="23193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1800" b="1"/>
              <a:t>Pour atteindre une</a:t>
            </a:r>
            <a:r>
              <a:rPr lang="fr" sz="1800" b="1">
                <a:solidFill>
                  <a:srgbClr val="FF0000"/>
                </a:solidFill>
              </a:rPr>
              <a:t> pension brute de 2500€, il faudra attendre :</a:t>
            </a:r>
            <a:endParaRPr sz="1800" b="1">
              <a:solidFill>
                <a:srgbClr val="FF0000"/>
              </a:solidFill>
            </a:endParaRPr>
          </a:p>
          <a:p>
            <a:pPr marL="457200" marR="0" lvl="0" indent="-330200" algn="l" rtl="0">
              <a:lnSpc>
                <a:spcPct val="100000"/>
              </a:lnSpc>
              <a:spcBef>
                <a:spcPts val="0"/>
              </a:spcBef>
              <a:spcAft>
                <a:spcPts val="0"/>
              </a:spcAft>
              <a:buSzPts val="1600"/>
              <a:buChar char="-"/>
            </a:pPr>
            <a:r>
              <a:rPr lang="fr" sz="1600" b="1">
                <a:solidFill>
                  <a:srgbClr val="9900FF"/>
                </a:solidFill>
              </a:rPr>
              <a:t>67 ans </a:t>
            </a:r>
            <a:r>
              <a:rPr lang="fr" sz="1600" b="1"/>
              <a:t>pour un </a:t>
            </a:r>
            <a:r>
              <a:rPr lang="fr" sz="1600" b="1">
                <a:solidFill>
                  <a:srgbClr val="9900FF"/>
                </a:solidFill>
              </a:rPr>
              <a:t>PRAG recruté à 24 ans et passé HC</a:t>
            </a:r>
            <a:r>
              <a:rPr lang="fr" sz="1600" b="1"/>
              <a:t> à 40 ans</a:t>
            </a:r>
            <a:endParaRPr sz="1600" b="1"/>
          </a:p>
          <a:p>
            <a:pPr marL="457200" marR="0" lvl="0" indent="-330200" algn="l" rtl="0">
              <a:lnSpc>
                <a:spcPct val="100000"/>
              </a:lnSpc>
              <a:spcBef>
                <a:spcPts val="0"/>
              </a:spcBef>
              <a:spcAft>
                <a:spcPts val="0"/>
              </a:spcAft>
              <a:buSzPts val="1600"/>
              <a:buChar char="-"/>
            </a:pPr>
            <a:r>
              <a:rPr lang="fr" sz="1600" b="1">
                <a:solidFill>
                  <a:srgbClr val="1155CC"/>
                </a:solidFill>
              </a:rPr>
              <a:t>67,5 ans</a:t>
            </a:r>
            <a:r>
              <a:rPr lang="fr" sz="1600" b="1"/>
              <a:t> pour un </a:t>
            </a:r>
            <a:r>
              <a:rPr lang="fr" sz="1600" b="1">
                <a:solidFill>
                  <a:srgbClr val="1155CC"/>
                </a:solidFill>
              </a:rPr>
              <a:t>PR2 recruté MCF à 33 ans et passé PR à 45 ans</a:t>
            </a:r>
            <a:endParaRPr sz="1600" b="1">
              <a:solidFill>
                <a:srgbClr val="1155CC"/>
              </a:solidFill>
            </a:endParaRPr>
          </a:p>
          <a:p>
            <a:pPr marL="457200" lvl="0" indent="-330200" algn="l" rtl="0">
              <a:spcBef>
                <a:spcPts val="0"/>
              </a:spcBef>
              <a:spcAft>
                <a:spcPts val="0"/>
              </a:spcAft>
              <a:buClr>
                <a:schemeClr val="dk1"/>
              </a:buClr>
              <a:buSzPts val="1600"/>
              <a:buChar char="-"/>
            </a:pPr>
            <a:r>
              <a:rPr lang="fr" sz="1600" b="1">
                <a:solidFill>
                  <a:srgbClr val="0B0080"/>
                </a:solidFill>
              </a:rPr>
              <a:t>66,4 ans</a:t>
            </a:r>
            <a:r>
              <a:rPr lang="fr" sz="1600" b="1">
                <a:solidFill>
                  <a:schemeClr val="dk1"/>
                </a:solidFill>
              </a:rPr>
              <a:t> pour un </a:t>
            </a:r>
            <a:r>
              <a:rPr lang="fr" sz="1600" b="1">
                <a:solidFill>
                  <a:srgbClr val="1155CC"/>
                </a:solidFill>
              </a:rPr>
              <a:t>PR1 </a:t>
            </a:r>
            <a:r>
              <a:rPr lang="fr" sz="1600" b="1"/>
              <a:t>ou un</a:t>
            </a:r>
            <a:r>
              <a:rPr lang="fr" sz="1600" b="1">
                <a:solidFill>
                  <a:srgbClr val="1155CC"/>
                </a:solidFill>
              </a:rPr>
              <a:t> </a:t>
            </a:r>
            <a:r>
              <a:rPr lang="fr" sz="1600" b="1">
                <a:solidFill>
                  <a:srgbClr val="073763"/>
                </a:solidFill>
              </a:rPr>
              <a:t>PRCE</a:t>
            </a:r>
            <a:r>
              <a:rPr lang="fr" sz="1600" b="1">
                <a:solidFill>
                  <a:srgbClr val="1155CC"/>
                </a:solidFill>
              </a:rPr>
              <a:t> recruté MCF à 34 ans et passé PR1 à 55 ans</a:t>
            </a:r>
            <a:endParaRPr sz="1600" b="1">
              <a:solidFill>
                <a:srgbClr val="1155CC"/>
              </a:solidFill>
            </a:endParaRPr>
          </a:p>
          <a:p>
            <a:pPr marL="457200" lvl="0" indent="-330200" algn="l" rtl="0">
              <a:spcBef>
                <a:spcPts val="0"/>
              </a:spcBef>
              <a:spcAft>
                <a:spcPts val="0"/>
              </a:spcAft>
              <a:buClr>
                <a:srgbClr val="1155CC"/>
              </a:buClr>
              <a:buSzPts val="1600"/>
              <a:buChar char="-"/>
            </a:pPr>
            <a:r>
              <a:rPr lang="fr" sz="1600" b="1">
                <a:solidFill>
                  <a:srgbClr val="FF6600"/>
                </a:solidFill>
              </a:rPr>
              <a:t>69 ans</a:t>
            </a:r>
            <a:r>
              <a:rPr lang="fr" sz="1600" b="1">
                <a:solidFill>
                  <a:srgbClr val="FF9900"/>
                </a:solidFill>
              </a:rPr>
              <a:t> </a:t>
            </a:r>
            <a:r>
              <a:rPr lang="fr" sz="1600" b="1">
                <a:solidFill>
                  <a:schemeClr val="dk1"/>
                </a:solidFill>
              </a:rPr>
              <a:t>pour un </a:t>
            </a:r>
            <a:r>
              <a:rPr lang="fr" sz="1600" b="1">
                <a:solidFill>
                  <a:srgbClr val="FF6600"/>
                </a:solidFill>
              </a:rPr>
              <a:t>MCF HC recruté à 34 ans (4e éch) et passé HC à 49 ans</a:t>
            </a:r>
            <a:r>
              <a:rPr lang="fr" sz="1600" b="1">
                <a:solidFill>
                  <a:schemeClr val="dk1"/>
                </a:solidFill>
              </a:rPr>
              <a:t>;</a:t>
            </a:r>
            <a:endParaRPr sz="1600" b="1">
              <a:solidFill>
                <a:srgbClr val="1155CC"/>
              </a:solidFill>
            </a:endParaRPr>
          </a:p>
          <a:p>
            <a:pPr marL="0" lvl="0" indent="0" algn="l" rtl="0">
              <a:spcBef>
                <a:spcPts val="0"/>
              </a:spcBef>
              <a:spcAft>
                <a:spcPts val="0"/>
              </a:spcAft>
              <a:buNone/>
            </a:pPr>
            <a:r>
              <a:rPr lang="fr" sz="1800" b="1">
                <a:solidFill>
                  <a:schemeClr val="dk1"/>
                </a:solidFill>
              </a:rPr>
              <a:t>Pour atteindre une</a:t>
            </a:r>
            <a:r>
              <a:rPr lang="fr" sz="1800" b="1">
                <a:solidFill>
                  <a:srgbClr val="FF0000"/>
                </a:solidFill>
              </a:rPr>
              <a:t> pension brute de 2000€, il faudra attendre :</a:t>
            </a:r>
            <a:endParaRPr sz="1600" b="1">
              <a:solidFill>
                <a:srgbClr val="1155CC"/>
              </a:solidFill>
            </a:endParaRPr>
          </a:p>
          <a:p>
            <a:pPr marL="457200" marR="0" lvl="0" indent="-330200" algn="l" rtl="0">
              <a:lnSpc>
                <a:spcPct val="100000"/>
              </a:lnSpc>
              <a:spcBef>
                <a:spcPts val="0"/>
              </a:spcBef>
              <a:spcAft>
                <a:spcPts val="0"/>
              </a:spcAft>
              <a:buSzPts val="1600"/>
              <a:buChar char="-"/>
            </a:pPr>
            <a:r>
              <a:rPr lang="fr" sz="1600" b="1">
                <a:solidFill>
                  <a:srgbClr val="8E7CC3"/>
                </a:solidFill>
              </a:rPr>
              <a:t>63,4 ans</a:t>
            </a:r>
            <a:r>
              <a:rPr lang="fr" sz="1600" b="1"/>
              <a:t> pour un </a:t>
            </a:r>
            <a:r>
              <a:rPr lang="fr" sz="1600" b="1">
                <a:solidFill>
                  <a:srgbClr val="8E7CC3"/>
                </a:solidFill>
              </a:rPr>
              <a:t>PRAG CN</a:t>
            </a:r>
            <a:r>
              <a:rPr lang="fr" sz="1600" b="1"/>
              <a:t> </a:t>
            </a:r>
            <a:endParaRPr sz="1600" b="1"/>
          </a:p>
          <a:p>
            <a:pPr marL="457200" marR="0" lvl="0" indent="-330200" algn="l" rtl="0">
              <a:lnSpc>
                <a:spcPct val="100000"/>
              </a:lnSpc>
              <a:spcBef>
                <a:spcPts val="0"/>
              </a:spcBef>
              <a:spcAft>
                <a:spcPts val="0"/>
              </a:spcAft>
              <a:buSzPts val="1600"/>
              <a:buChar char="-"/>
            </a:pPr>
            <a:r>
              <a:rPr lang="fr" sz="1600" b="1">
                <a:solidFill>
                  <a:srgbClr val="980000"/>
                </a:solidFill>
              </a:rPr>
              <a:t>65,7 ans</a:t>
            </a:r>
            <a:r>
              <a:rPr lang="fr" sz="1600" b="1">
                <a:solidFill>
                  <a:srgbClr val="FF9900"/>
                </a:solidFill>
              </a:rPr>
              <a:t> </a:t>
            </a:r>
            <a:r>
              <a:rPr lang="fr" sz="1600" b="1">
                <a:solidFill>
                  <a:schemeClr val="dk1"/>
                </a:solidFill>
              </a:rPr>
              <a:t>pour un </a:t>
            </a:r>
            <a:r>
              <a:rPr lang="fr" sz="1600" b="1">
                <a:solidFill>
                  <a:srgbClr val="980000"/>
                </a:solidFill>
              </a:rPr>
              <a:t>PRCE recruté à 23 ans et passé HC à 41 ans</a:t>
            </a:r>
            <a:r>
              <a:rPr lang="fr" b="1">
                <a:solidFill>
                  <a:schemeClr val="accent5"/>
                </a:solidFill>
              </a:rPr>
              <a:t> </a:t>
            </a:r>
            <a:endParaRPr b="1">
              <a:solidFill>
                <a:schemeClr val="accent5"/>
              </a:solidFill>
            </a:endParaRPr>
          </a:p>
          <a:p>
            <a:pPr marL="457200" marR="0" lvl="0" indent="-330200" algn="l" rtl="0">
              <a:lnSpc>
                <a:spcPct val="100000"/>
              </a:lnSpc>
              <a:spcBef>
                <a:spcPts val="0"/>
              </a:spcBef>
              <a:spcAft>
                <a:spcPts val="0"/>
              </a:spcAft>
              <a:buSzPts val="1600"/>
              <a:buChar char="-"/>
            </a:pPr>
            <a:r>
              <a:rPr lang="fr" sz="1600" b="1">
                <a:solidFill>
                  <a:srgbClr val="FF9900"/>
                </a:solidFill>
              </a:rPr>
              <a:t>64 ans</a:t>
            </a:r>
            <a:r>
              <a:rPr lang="fr" sz="1600" b="1"/>
              <a:t> pour un </a:t>
            </a:r>
            <a:r>
              <a:rPr lang="fr" sz="1600" b="1">
                <a:solidFill>
                  <a:srgbClr val="FF9900"/>
                </a:solidFill>
              </a:rPr>
              <a:t>MCF CN recruté à 34 ans avec 9 années </a:t>
            </a:r>
            <a:r>
              <a:rPr lang="fr" b="1">
                <a:solidFill>
                  <a:srgbClr val="FF9900"/>
                </a:solidFill>
              </a:rPr>
              <a:t>de CoDoc + ATER + PostDOC</a:t>
            </a:r>
            <a:endParaRPr b="1">
              <a:solidFill>
                <a:srgbClr val="FF9900"/>
              </a:solidFill>
            </a:endParaRPr>
          </a:p>
          <a:p>
            <a:pPr marL="0" marR="0" lvl="0" indent="0" algn="l" rtl="0">
              <a:lnSpc>
                <a:spcPct val="100000"/>
              </a:lnSpc>
              <a:spcBef>
                <a:spcPts val="0"/>
              </a:spcBef>
              <a:spcAft>
                <a:spcPts val="0"/>
              </a:spcAft>
              <a:buClr>
                <a:srgbClr val="3333CC"/>
              </a:buClr>
              <a:buSzPts val="1800"/>
              <a:buFont typeface="Times New Roman"/>
              <a:buNone/>
            </a:pPr>
            <a:endParaRPr sz="1800" b="1">
              <a:solidFill>
                <a:srgbClr val="FF0000"/>
              </a:solidFill>
            </a:endParaRPr>
          </a:p>
        </p:txBody>
      </p:sp>
      <p:sp>
        <p:nvSpPr>
          <p:cNvPr id="345" name="Google Shape;345;p33"/>
          <p:cNvSpPr txBox="1"/>
          <p:nvPr/>
        </p:nvSpPr>
        <p:spPr>
          <a:xfrm>
            <a:off x="2055875" y="3733679"/>
            <a:ext cx="6969900" cy="2364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1000"/>
              <a:t>hypothèses : grille PPCR avec 10% de primes + HC et point au taux de  0,55€ quelque soit l’âge de départ  </a:t>
            </a: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49"/>
        <p:cNvGrpSpPr/>
        <p:nvPr/>
      </p:nvGrpSpPr>
      <p:grpSpPr>
        <a:xfrm>
          <a:off x="0" y="0"/>
          <a:ext cx="0" cy="0"/>
          <a:chOff x="0" y="0"/>
          <a:chExt cx="0" cy="0"/>
        </a:xfrm>
      </p:grpSpPr>
      <p:sp>
        <p:nvSpPr>
          <p:cNvPr id="350" name="Google Shape;350;p34"/>
          <p:cNvSpPr txBox="1"/>
          <p:nvPr/>
        </p:nvSpPr>
        <p:spPr>
          <a:xfrm>
            <a:off x="8706050" y="6464875"/>
            <a:ext cx="439200" cy="4572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000000"/>
              </a:buClr>
              <a:buSzPts val="1400"/>
              <a:buFont typeface="Times New Roman"/>
              <a:buNone/>
            </a:pPr>
            <a:fld id="{00000000-1234-1234-1234-123412341234}" type="slidenum">
              <a:rPr lang="fr" b="1">
                <a:solidFill>
                  <a:srgbClr val="FFFFFF"/>
                </a:solidFill>
                <a:latin typeface="Arial Narrow"/>
                <a:ea typeface="Arial Narrow"/>
                <a:cs typeface="Arial Narrow"/>
                <a:sym typeface="Arial Narrow"/>
              </a:rPr>
              <a:t>9</a:t>
            </a:fld>
            <a:endParaRPr b="1">
              <a:solidFill>
                <a:srgbClr val="FFFFFF"/>
              </a:solidFill>
              <a:latin typeface="Arial Narrow"/>
              <a:ea typeface="Arial Narrow"/>
              <a:cs typeface="Arial Narrow"/>
              <a:sym typeface="Arial Narrow"/>
            </a:endParaRPr>
          </a:p>
        </p:txBody>
      </p:sp>
      <p:sp>
        <p:nvSpPr>
          <p:cNvPr id="351" name="Google Shape;351;p34"/>
          <p:cNvSpPr txBox="1"/>
          <p:nvPr/>
        </p:nvSpPr>
        <p:spPr>
          <a:xfrm>
            <a:off x="0" y="12"/>
            <a:ext cx="8382000" cy="3684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2400" b="1">
                <a:solidFill>
                  <a:srgbClr val="980000"/>
                </a:solidFill>
              </a:rPr>
              <a:t>C</a:t>
            </a:r>
            <a:r>
              <a:rPr lang="fr" sz="2400" b="1" i="0">
                <a:solidFill>
                  <a:srgbClr val="980000"/>
                </a:solidFill>
              </a:rPr>
              <a:t>alcul des retraites à points</a:t>
            </a:r>
            <a:r>
              <a:rPr lang="fr" sz="2400" b="1">
                <a:solidFill>
                  <a:srgbClr val="980000"/>
                </a:solidFill>
              </a:rPr>
              <a:t> …</a:t>
            </a:r>
            <a:endParaRPr sz="2400">
              <a:solidFill>
                <a:srgbClr val="980000"/>
              </a:solidFill>
            </a:endParaRPr>
          </a:p>
        </p:txBody>
      </p:sp>
      <p:sp>
        <p:nvSpPr>
          <p:cNvPr id="352" name="Google Shape;352;p34"/>
          <p:cNvSpPr txBox="1"/>
          <p:nvPr/>
        </p:nvSpPr>
        <p:spPr>
          <a:xfrm>
            <a:off x="762000" y="409562"/>
            <a:ext cx="8382000" cy="368400"/>
          </a:xfrm>
          <a:prstGeom prst="rect">
            <a:avLst/>
          </a:prstGeom>
          <a:noFill/>
          <a:ln>
            <a:noFill/>
          </a:ln>
        </p:spPr>
        <p:txBody>
          <a:bodyPr spcFirstLastPara="1" wrap="square" lIns="90000" tIns="46800" rIns="90000" bIns="46800" anchor="t" anchorCtr="0">
            <a:noAutofit/>
          </a:bodyPr>
          <a:lstStyle/>
          <a:p>
            <a:pPr marL="0" marR="0" lvl="0" indent="0" algn="r" rtl="0">
              <a:lnSpc>
                <a:spcPct val="100000"/>
              </a:lnSpc>
              <a:spcBef>
                <a:spcPts val="0"/>
              </a:spcBef>
              <a:spcAft>
                <a:spcPts val="0"/>
              </a:spcAft>
              <a:buClr>
                <a:srgbClr val="3333CC"/>
              </a:buClr>
              <a:buSzPts val="1800"/>
              <a:buFont typeface="Times New Roman"/>
              <a:buNone/>
            </a:pPr>
            <a:r>
              <a:rPr lang="fr" sz="1800" b="1">
                <a:solidFill>
                  <a:srgbClr val="FF0000"/>
                </a:solidFill>
              </a:rPr>
              <a:t>…</a:t>
            </a:r>
            <a:r>
              <a:rPr lang="fr" sz="1800" b="1" i="0">
                <a:solidFill>
                  <a:srgbClr val="FF0000"/>
                </a:solidFill>
              </a:rPr>
              <a:t> pour </a:t>
            </a:r>
            <a:r>
              <a:rPr lang="fr" sz="1800" b="1">
                <a:solidFill>
                  <a:srgbClr val="FF0000"/>
                </a:solidFill>
              </a:rPr>
              <a:t>différents corps d’enseignants</a:t>
            </a:r>
            <a:r>
              <a:rPr lang="fr" sz="1800" b="1" i="0">
                <a:solidFill>
                  <a:srgbClr val="FF0000"/>
                </a:solidFill>
              </a:rPr>
              <a:t> :</a:t>
            </a:r>
            <a:endParaRPr>
              <a:solidFill>
                <a:srgbClr val="FF0000"/>
              </a:solidFill>
            </a:endParaRPr>
          </a:p>
        </p:txBody>
      </p:sp>
      <p:sp>
        <p:nvSpPr>
          <p:cNvPr id="353" name="Google Shape;353;p34"/>
          <p:cNvSpPr txBox="1"/>
          <p:nvPr/>
        </p:nvSpPr>
        <p:spPr>
          <a:xfrm>
            <a:off x="25" y="4269925"/>
            <a:ext cx="9311926" cy="201780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Clr>
                <a:srgbClr val="3333CC"/>
              </a:buClr>
              <a:buSzPts val="1800"/>
              <a:buFont typeface="Times New Roman"/>
              <a:buNone/>
            </a:pPr>
            <a:r>
              <a:rPr lang="fr" sz="1800" b="1" dirty="0"/>
              <a:t>La perte de</a:t>
            </a:r>
            <a:r>
              <a:rPr lang="fr" sz="1800" b="1" dirty="0">
                <a:solidFill>
                  <a:srgbClr val="FF0000"/>
                </a:solidFill>
              </a:rPr>
              <a:t> pension brute de mensuelle va de  330€ à 2500€ </a:t>
            </a:r>
            <a:r>
              <a:rPr lang="fr" sz="1800" b="1" dirty="0"/>
              <a:t>soit : </a:t>
            </a:r>
            <a:endParaRPr sz="1800" b="1" dirty="0"/>
          </a:p>
          <a:p>
            <a:pPr marL="457200" marR="0" lvl="0" indent="-330200" algn="l" rtl="0">
              <a:lnSpc>
                <a:spcPct val="100000"/>
              </a:lnSpc>
              <a:spcBef>
                <a:spcPts val="0"/>
              </a:spcBef>
              <a:spcAft>
                <a:spcPts val="0"/>
              </a:spcAft>
              <a:buSzPts val="1600"/>
              <a:buChar char="-"/>
            </a:pPr>
            <a:r>
              <a:rPr lang="fr" sz="1600" b="1" dirty="0">
                <a:solidFill>
                  <a:srgbClr val="980000"/>
                </a:solidFill>
              </a:rPr>
              <a:t>33,2%</a:t>
            </a:r>
            <a:r>
              <a:rPr lang="fr" sz="1600" b="1" dirty="0">
                <a:solidFill>
                  <a:srgbClr val="9900FF"/>
                </a:solidFill>
              </a:rPr>
              <a:t> </a:t>
            </a:r>
            <a:r>
              <a:rPr lang="fr" sz="1600" b="1" dirty="0"/>
              <a:t>pour un</a:t>
            </a:r>
            <a:r>
              <a:rPr lang="fr" sz="1600" b="1" dirty="0">
                <a:solidFill>
                  <a:srgbClr val="9900FF"/>
                </a:solidFill>
              </a:rPr>
              <a:t> </a:t>
            </a:r>
            <a:r>
              <a:rPr lang="fr" sz="1600" b="1" dirty="0">
                <a:solidFill>
                  <a:srgbClr val="980000"/>
                </a:solidFill>
              </a:rPr>
              <a:t>PRCE HC</a:t>
            </a:r>
            <a:r>
              <a:rPr lang="fr" sz="1600" b="1" dirty="0">
                <a:solidFill>
                  <a:schemeClr val="dk1"/>
                </a:solidFill>
              </a:rPr>
              <a:t> à 65 ans</a:t>
            </a:r>
            <a:endParaRPr sz="1600" b="1" dirty="0">
              <a:solidFill>
                <a:srgbClr val="980000"/>
              </a:solidFill>
            </a:endParaRPr>
          </a:p>
          <a:p>
            <a:pPr marL="457200" marR="0" lvl="0" indent="-330200" algn="l" rtl="0">
              <a:lnSpc>
                <a:spcPct val="100000"/>
              </a:lnSpc>
              <a:spcBef>
                <a:spcPts val="0"/>
              </a:spcBef>
              <a:spcAft>
                <a:spcPts val="0"/>
              </a:spcAft>
              <a:buSzPts val="1600"/>
              <a:buChar char="-"/>
            </a:pPr>
            <a:r>
              <a:rPr lang="fr" sz="1600" b="1" dirty="0">
                <a:solidFill>
                  <a:srgbClr val="9900FF"/>
                </a:solidFill>
              </a:rPr>
              <a:t>30,8% </a:t>
            </a:r>
            <a:r>
              <a:rPr lang="fr" sz="1600" b="1" dirty="0"/>
              <a:t>pour un </a:t>
            </a:r>
            <a:r>
              <a:rPr lang="fr" sz="1600" b="1" dirty="0">
                <a:solidFill>
                  <a:srgbClr val="9900FF"/>
                </a:solidFill>
              </a:rPr>
              <a:t>PRAG HC</a:t>
            </a:r>
            <a:r>
              <a:rPr lang="fr" sz="1600" b="1" dirty="0"/>
              <a:t> à 66 ans</a:t>
            </a:r>
            <a:endParaRPr sz="1600" b="1" dirty="0"/>
          </a:p>
          <a:p>
            <a:pPr marL="457200" marR="0" lvl="0" indent="-330200" algn="l" rtl="0">
              <a:lnSpc>
                <a:spcPct val="100000"/>
              </a:lnSpc>
              <a:spcBef>
                <a:spcPts val="0"/>
              </a:spcBef>
              <a:spcAft>
                <a:spcPts val="0"/>
              </a:spcAft>
              <a:buSzPts val="1600"/>
              <a:buChar char="-"/>
            </a:pPr>
            <a:r>
              <a:rPr lang="fr" sz="1600" b="1" dirty="0">
                <a:solidFill>
                  <a:srgbClr val="3D85C6"/>
                </a:solidFill>
              </a:rPr>
              <a:t>34,7%</a:t>
            </a:r>
            <a:r>
              <a:rPr lang="fr" sz="1600" b="1" dirty="0"/>
              <a:t> pour un </a:t>
            </a:r>
            <a:r>
              <a:rPr lang="fr" sz="1600" b="1" dirty="0">
                <a:solidFill>
                  <a:srgbClr val="3D85C6"/>
                </a:solidFill>
              </a:rPr>
              <a:t>PR2</a:t>
            </a:r>
            <a:r>
              <a:rPr lang="fr" sz="1600" b="1" dirty="0">
                <a:solidFill>
                  <a:srgbClr val="1155CC"/>
                </a:solidFill>
              </a:rPr>
              <a:t> </a:t>
            </a:r>
            <a:r>
              <a:rPr lang="fr" sz="1600" b="1" dirty="0"/>
              <a:t>et</a:t>
            </a:r>
            <a:r>
              <a:rPr lang="fr" sz="1600" b="1" dirty="0">
                <a:solidFill>
                  <a:srgbClr val="1155CC"/>
                </a:solidFill>
              </a:rPr>
              <a:t> 37,8% </a:t>
            </a:r>
            <a:r>
              <a:rPr lang="fr" sz="1600" b="1" dirty="0"/>
              <a:t>pour un</a:t>
            </a:r>
            <a:r>
              <a:rPr lang="fr" sz="1600" b="1" dirty="0">
                <a:solidFill>
                  <a:srgbClr val="1155CC"/>
                </a:solidFill>
              </a:rPr>
              <a:t> PR1 </a:t>
            </a:r>
            <a:r>
              <a:rPr lang="fr" sz="1600" b="1" dirty="0"/>
              <a:t>à 68 ans</a:t>
            </a:r>
            <a:endParaRPr sz="1600" b="1" dirty="0"/>
          </a:p>
          <a:p>
            <a:pPr marL="457200" marR="0" lvl="0" indent="-330200" algn="l" rtl="0">
              <a:lnSpc>
                <a:spcPct val="100000"/>
              </a:lnSpc>
              <a:spcBef>
                <a:spcPts val="0"/>
              </a:spcBef>
              <a:spcAft>
                <a:spcPts val="0"/>
              </a:spcAft>
              <a:buSzPts val="1600"/>
              <a:buChar char="-"/>
            </a:pPr>
            <a:r>
              <a:rPr lang="fr" sz="1600" b="1" dirty="0">
                <a:solidFill>
                  <a:srgbClr val="0000FF"/>
                </a:solidFill>
              </a:rPr>
              <a:t>44,3%</a:t>
            </a:r>
            <a:r>
              <a:rPr lang="fr" sz="1600" b="1" dirty="0"/>
              <a:t> </a:t>
            </a:r>
            <a:r>
              <a:rPr lang="fr" sz="1600" b="1" dirty="0">
                <a:solidFill>
                  <a:schemeClr val="dk1"/>
                </a:solidFill>
              </a:rPr>
              <a:t>pour un </a:t>
            </a:r>
            <a:r>
              <a:rPr lang="fr" sz="1600" b="1" dirty="0">
                <a:solidFill>
                  <a:srgbClr val="0000FF"/>
                </a:solidFill>
              </a:rPr>
              <a:t>PRCE</a:t>
            </a:r>
            <a:r>
              <a:rPr lang="fr" sz="1600" b="1" dirty="0">
                <a:solidFill>
                  <a:srgbClr val="1155CC"/>
                </a:solidFill>
              </a:rPr>
              <a:t> </a:t>
            </a:r>
            <a:r>
              <a:rPr lang="fr" sz="1600" b="1" dirty="0">
                <a:solidFill>
                  <a:schemeClr val="dk1"/>
                </a:solidFill>
              </a:rPr>
              <a:t>à 64 ans</a:t>
            </a:r>
            <a:endParaRPr sz="1600" b="1" dirty="0"/>
          </a:p>
          <a:p>
            <a:pPr marL="457200" marR="0" lvl="0" indent="-330200" algn="l" rtl="0">
              <a:lnSpc>
                <a:spcPct val="100000"/>
              </a:lnSpc>
              <a:spcBef>
                <a:spcPts val="0"/>
              </a:spcBef>
              <a:spcAft>
                <a:spcPts val="0"/>
              </a:spcAft>
              <a:buSzPts val="1600"/>
              <a:buChar char="-"/>
            </a:pPr>
            <a:r>
              <a:rPr lang="fr" sz="1600" b="1" dirty="0">
                <a:solidFill>
                  <a:srgbClr val="C27BA0"/>
                </a:solidFill>
              </a:rPr>
              <a:t>25,1%</a:t>
            </a:r>
            <a:r>
              <a:rPr lang="fr" sz="1600" b="1" dirty="0"/>
              <a:t> pour un </a:t>
            </a:r>
            <a:r>
              <a:rPr lang="fr" sz="1600" b="1" dirty="0">
                <a:solidFill>
                  <a:srgbClr val="C27BA0"/>
                </a:solidFill>
              </a:rPr>
              <a:t>PRAG CN</a:t>
            </a:r>
            <a:r>
              <a:rPr lang="fr" sz="1600" b="1" dirty="0"/>
              <a:t> à 66 ans </a:t>
            </a:r>
            <a:endParaRPr sz="1600" b="1" dirty="0"/>
          </a:p>
          <a:p>
            <a:pPr marL="457200" marR="0" lvl="0" indent="-330200" algn="l" rtl="0">
              <a:lnSpc>
                <a:spcPct val="100000"/>
              </a:lnSpc>
              <a:spcBef>
                <a:spcPts val="0"/>
              </a:spcBef>
              <a:spcAft>
                <a:spcPts val="0"/>
              </a:spcAft>
              <a:buSzPts val="1600"/>
              <a:buChar char="-"/>
            </a:pPr>
            <a:r>
              <a:rPr lang="fr" sz="1600" b="1" dirty="0">
                <a:solidFill>
                  <a:srgbClr val="B45F06"/>
                </a:solidFill>
              </a:rPr>
              <a:t>35,1%</a:t>
            </a:r>
            <a:r>
              <a:rPr lang="fr" sz="1600" b="1" dirty="0">
                <a:solidFill>
                  <a:srgbClr val="FF9900"/>
                </a:solidFill>
              </a:rPr>
              <a:t> </a:t>
            </a:r>
            <a:r>
              <a:rPr lang="fr" sz="1600" b="1" dirty="0">
                <a:solidFill>
                  <a:schemeClr val="dk1"/>
                </a:solidFill>
              </a:rPr>
              <a:t>pour un </a:t>
            </a:r>
            <a:r>
              <a:rPr lang="fr" sz="1600" b="1" dirty="0">
                <a:solidFill>
                  <a:srgbClr val="B45F06"/>
                </a:solidFill>
              </a:rPr>
              <a:t>MCF HC</a:t>
            </a:r>
            <a:r>
              <a:rPr lang="fr" sz="1600" b="1" dirty="0">
                <a:solidFill>
                  <a:srgbClr val="FF9900"/>
                </a:solidFill>
              </a:rPr>
              <a:t> </a:t>
            </a:r>
            <a:r>
              <a:rPr lang="fr" sz="1600" b="1" dirty="0">
                <a:solidFill>
                  <a:schemeClr val="dk1"/>
                </a:solidFill>
              </a:rPr>
              <a:t>à</a:t>
            </a:r>
            <a:r>
              <a:rPr lang="fr" sz="1600" b="1" dirty="0"/>
              <a:t> 67 ans;</a:t>
            </a:r>
            <a:endParaRPr sz="1600" b="1" dirty="0"/>
          </a:p>
          <a:p>
            <a:pPr marL="457200" marR="0" lvl="0" indent="-330200" algn="l" rtl="0">
              <a:lnSpc>
                <a:spcPct val="100000"/>
              </a:lnSpc>
              <a:spcBef>
                <a:spcPts val="0"/>
              </a:spcBef>
              <a:spcAft>
                <a:spcPts val="0"/>
              </a:spcAft>
              <a:buSzPts val="1600"/>
              <a:buChar char="-"/>
            </a:pPr>
            <a:r>
              <a:rPr lang="fr" sz="1600" b="1" dirty="0">
                <a:solidFill>
                  <a:srgbClr val="FF9900"/>
                </a:solidFill>
              </a:rPr>
              <a:t>25,3%</a:t>
            </a:r>
            <a:r>
              <a:rPr lang="fr" sz="1600" b="1" dirty="0"/>
              <a:t> pour un </a:t>
            </a:r>
            <a:r>
              <a:rPr lang="fr" sz="1600" b="1" dirty="0">
                <a:solidFill>
                  <a:srgbClr val="FF9900"/>
                </a:solidFill>
              </a:rPr>
              <a:t>MCF CN</a:t>
            </a:r>
            <a:r>
              <a:rPr lang="fr" sz="1600" b="1" dirty="0">
                <a:solidFill>
                  <a:schemeClr val="accent5"/>
                </a:solidFill>
              </a:rPr>
              <a:t> </a:t>
            </a:r>
            <a:r>
              <a:rPr lang="fr" sz="1600" b="1" dirty="0">
                <a:solidFill>
                  <a:schemeClr val="dk1"/>
                </a:solidFill>
              </a:rPr>
              <a:t>à 67 ans </a:t>
            </a:r>
            <a:r>
              <a:rPr lang="fr" sz="1600" b="1" dirty="0">
                <a:solidFill>
                  <a:srgbClr val="FF9900"/>
                </a:solidFill>
              </a:rPr>
              <a:t>recruté à 33 ans avec 10 années de </a:t>
            </a:r>
            <a:r>
              <a:rPr lang="fr" sz="1200" b="1" dirty="0" err="1">
                <a:solidFill>
                  <a:srgbClr val="FF9900"/>
                </a:solidFill>
              </a:rPr>
              <a:t>CoDoc</a:t>
            </a:r>
            <a:r>
              <a:rPr lang="fr" sz="1200" b="1" dirty="0">
                <a:solidFill>
                  <a:srgbClr val="FF9900"/>
                </a:solidFill>
              </a:rPr>
              <a:t> + ATER + </a:t>
            </a:r>
            <a:r>
              <a:rPr lang="fr" sz="1200" b="1" dirty="0" err="1">
                <a:solidFill>
                  <a:srgbClr val="FF9900"/>
                </a:solidFill>
              </a:rPr>
              <a:t>PostDOC</a:t>
            </a:r>
            <a:endParaRPr sz="1200" b="1" dirty="0">
              <a:solidFill>
                <a:srgbClr val="FF9900"/>
              </a:solidFill>
            </a:endParaRPr>
          </a:p>
          <a:p>
            <a:pPr marL="0" marR="0" lvl="0" indent="0" algn="l" rtl="0">
              <a:lnSpc>
                <a:spcPct val="100000"/>
              </a:lnSpc>
              <a:spcBef>
                <a:spcPts val="0"/>
              </a:spcBef>
              <a:spcAft>
                <a:spcPts val="0"/>
              </a:spcAft>
              <a:buClr>
                <a:srgbClr val="3333CC"/>
              </a:buClr>
              <a:buSzPts val="1800"/>
              <a:buFont typeface="Times New Roman"/>
              <a:buNone/>
            </a:pPr>
            <a:endParaRPr sz="1800" b="1" dirty="0">
              <a:solidFill>
                <a:srgbClr val="FF0000"/>
              </a:solidFill>
            </a:endParaRPr>
          </a:p>
        </p:txBody>
      </p:sp>
      <p:sp>
        <p:nvSpPr>
          <p:cNvPr id="354" name="Google Shape;354;p34"/>
          <p:cNvSpPr txBox="1"/>
          <p:nvPr/>
        </p:nvSpPr>
        <p:spPr>
          <a:xfrm>
            <a:off x="2046450" y="3943675"/>
            <a:ext cx="6969900" cy="17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fr" sz="1000">
                <a:solidFill>
                  <a:srgbClr val="666666"/>
                </a:solidFill>
              </a:rPr>
              <a:t>hypothèse : grille PPCR avec 10% de (primes + HC) et 337€ de pension du régime général</a:t>
            </a:r>
            <a:endParaRPr sz="1000">
              <a:solidFill>
                <a:srgbClr val="666666"/>
              </a:solidFill>
            </a:endParaRPr>
          </a:p>
        </p:txBody>
      </p:sp>
      <p:pic>
        <p:nvPicPr>
          <p:cNvPr id="1026" name="Picture 2" descr="https://lh4.googleusercontent.com/dyWT5FI3xLHSCLLGqKF9qCUHEBNSuClRa5mor4mukZ5sSCgFXM5Fdb6u_fk3G0Zb6CANkUDfbjxzxvWKTHl7OEK45fLLj5aqiaQsciiI8Z9wdOhnPhbDiFzJGurUasrA3_VDIIhs5k8">
            <a:extLst>
              <a:ext uri="{FF2B5EF4-FFF2-40B4-BE49-F238E27FC236}">
                <a16:creationId xmlns:a16="http://schemas.microsoft.com/office/drawing/2014/main" id="{7B426A7B-6EDF-E546-A1AE-3436B9326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50" y="819112"/>
            <a:ext cx="8888700" cy="3203575"/>
          </a:xfrm>
          <a:prstGeom prst="rect">
            <a:avLst/>
          </a:prstGeom>
          <a:noFill/>
          <a:extLst>
            <a:ext uri="{909E8E84-426E-40DD-AFC4-6F175D3DCCD1}">
              <a14:hiddenFill xmlns:a14="http://schemas.microsoft.com/office/drawing/2010/main">
                <a:solidFill>
                  <a:srgbClr val="FFFFFF"/>
                </a:solidFill>
              </a14:hiddenFill>
            </a:ext>
          </a:extLst>
        </p:spPr>
      </p:pic>
      <p:sp>
        <p:nvSpPr>
          <p:cNvPr id="8" name="Ellipse 7">
            <a:extLst>
              <a:ext uri="{FF2B5EF4-FFF2-40B4-BE49-F238E27FC236}">
                <a16:creationId xmlns:a16="http://schemas.microsoft.com/office/drawing/2014/main" id="{441CB0A7-6114-D044-9C0B-8C56036B1C2F}"/>
              </a:ext>
            </a:extLst>
          </p:cNvPr>
          <p:cNvSpPr/>
          <p:nvPr/>
        </p:nvSpPr>
        <p:spPr>
          <a:xfrm>
            <a:off x="6602279" y="4865793"/>
            <a:ext cx="826063" cy="826063"/>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2400" b="1" dirty="0">
                <a:solidFill>
                  <a:schemeClr val="tx1"/>
                </a:solidFill>
              </a:rPr>
              <a:t>-25%</a:t>
            </a:r>
          </a:p>
        </p:txBody>
      </p:sp>
      <p:sp>
        <p:nvSpPr>
          <p:cNvPr id="9" name="Ellipse 8">
            <a:extLst>
              <a:ext uri="{FF2B5EF4-FFF2-40B4-BE49-F238E27FC236}">
                <a16:creationId xmlns:a16="http://schemas.microsoft.com/office/drawing/2014/main" id="{0D63BF31-36B8-BF4E-A071-15CC42133CF4}"/>
              </a:ext>
            </a:extLst>
          </p:cNvPr>
          <p:cNvSpPr/>
          <p:nvPr/>
        </p:nvSpPr>
        <p:spPr>
          <a:xfrm>
            <a:off x="7879987" y="4865793"/>
            <a:ext cx="826063" cy="826063"/>
          </a:xfrm>
          <a:prstGeom prst="ellipse">
            <a:avLst/>
          </a:prstGeom>
          <a:solidFill>
            <a:schemeClr val="bg1">
              <a:lumMod val="9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fr-FR" sz="2400" b="1" dirty="0">
                <a:solidFill>
                  <a:schemeClr val="tx1"/>
                </a:solidFill>
              </a:rPr>
              <a:t>-44%</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3174</TotalTime>
  <Words>3608</Words>
  <Application>Microsoft Macintosh PowerPoint</Application>
  <PresentationFormat>Affichage à l'écran (4:3)</PresentationFormat>
  <Paragraphs>306</Paragraphs>
  <Slides>19</Slides>
  <Notes>19</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 Narrow</vt:lpstr>
      <vt:lpstr>Roboto</vt:lpstr>
      <vt:lpstr>Noto Sans Symbols</vt:lpstr>
      <vt:lpstr>Helvetica Neue</vt:lpstr>
      <vt:lpstr>Ubuntu</vt:lpstr>
      <vt:lpstr>Times New Roman</vt:lpstr>
      <vt:lpstr>Calibri</vt:lpstr>
      <vt:lpstr>Arial</vt:lpstr>
      <vt:lpstr>Simple Light</vt:lpstr>
      <vt:lpstr>RETRAITES À POINTS ATTENTION DANGER!      Réunion d’information syndicale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RETRAITES À POINTS ATTENTION DANGER!      Réunion d’information syndicale Toulouse, le 24 octobre 2019</dc:title>
  <cp:lastModifiedBy>Herve Christofol</cp:lastModifiedBy>
  <cp:revision>41</cp:revision>
  <cp:lastPrinted>2019-12-16T18:23:52Z</cp:lastPrinted>
  <dcterms:modified xsi:type="dcterms:W3CDTF">2019-12-16T18:24:09Z</dcterms:modified>
</cp:coreProperties>
</file>