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8" r:id="rId3"/>
    <p:sldId id="259" r:id="rId4"/>
    <p:sldId id="260" r:id="rId5"/>
    <p:sldId id="261" r:id="rId6"/>
    <p:sldId id="262" r:id="rId7"/>
    <p:sldId id="301" r:id="rId8"/>
    <p:sldId id="300" r:id="rId9"/>
    <p:sldId id="310" r:id="rId10"/>
    <p:sldId id="263" r:id="rId11"/>
    <p:sldId id="264" r:id="rId12"/>
    <p:sldId id="265" r:id="rId13"/>
    <p:sldId id="303" r:id="rId14"/>
    <p:sldId id="306" r:id="rId15"/>
    <p:sldId id="307" r:id="rId16"/>
    <p:sldId id="267" r:id="rId17"/>
    <p:sldId id="270" r:id="rId18"/>
    <p:sldId id="271" r:id="rId19"/>
    <p:sldId id="305" r:id="rId20"/>
    <p:sldId id="272" r:id="rId21"/>
    <p:sldId id="273" r:id="rId22"/>
    <p:sldId id="274" r:id="rId23"/>
    <p:sldId id="276" r:id="rId24"/>
    <p:sldId id="277" r:id="rId25"/>
    <p:sldId id="278" r:id="rId26"/>
    <p:sldId id="279" r:id="rId27"/>
    <p:sldId id="280" r:id="rId28"/>
    <p:sldId id="281" r:id="rId29"/>
    <p:sldId id="282" r:id="rId30"/>
    <p:sldId id="283" r:id="rId31"/>
    <p:sldId id="308" r:id="rId32"/>
    <p:sldId id="309" r:id="rId33"/>
    <p:sldId id="285" r:id="rId34"/>
    <p:sldId id="304" r:id="rId35"/>
    <p:sldId id="291" r:id="rId36"/>
    <p:sldId id="292" r:id="rId37"/>
    <p:sldId id="293" r:id="rId38"/>
    <p:sldId id="294" r:id="rId39"/>
    <p:sldId id="295" r:id="rId40"/>
    <p:sldId id="302" r:id="rId41"/>
    <p:sldId id="257" r:id="rId42"/>
    <p:sldId id="287" r:id="rId43"/>
    <p:sldId id="288" r:id="rId44"/>
    <p:sldId id="289" r:id="rId45"/>
  </p:sldIdLst>
  <p:sldSz cx="9144000" cy="6858000" type="screen4x3"/>
  <p:notesSz cx="6858000" cy="9144000"/>
  <p:embeddedFontLst>
    <p:embeddedFont>
      <p:font typeface="Arial Narrow" panose="020B0604020202020204" pitchFamily="34" charset="0"/>
      <p:regular r:id="rId47"/>
      <p:bold r:id="rId48"/>
      <p:italic r:id="rId49"/>
      <p:boldItalic r:id="rId50"/>
    </p:embeddedFont>
    <p:embeddedFont>
      <p:font typeface="Bradley Hand" pitchFamily="2" charset="77"/>
      <p:bold r:id="rId51"/>
    </p:embeddedFont>
    <p:embeddedFont>
      <p:font typeface="Calibri" panose="020F0502020204030204" pitchFamily="34" charset="0"/>
      <p:regular r:id="rId52"/>
      <p:bold r:id="rId53"/>
      <p:italic r:id="rId54"/>
      <p:boldItalic r:id="rId55"/>
    </p:embeddedFont>
    <p:embeddedFont>
      <p:font typeface="Cambria" panose="02040503050406030204" pitchFamily="18" charset="0"/>
      <p:regular r:id="rId56"/>
      <p:bold r:id="rId57"/>
      <p:italic r:id="rId58"/>
      <p:boldItalic r:id="rId59"/>
    </p:embeddedFont>
    <p:embeddedFont>
      <p:font typeface="Georgia" panose="02040502050405020303" pitchFamily="18" charset="0"/>
      <p:regular r:id="rId60"/>
      <p:bold r:id="rId61"/>
      <p:italic r:id="rId62"/>
      <p:boldItalic r:id="rId63"/>
    </p:embeddedFont>
    <p:embeddedFont>
      <p:font typeface="Helvetica Neue" panose="02000503000000020004"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
      <p:font typeface="Ubuntu" panose="020B050403060203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53C7"/>
    <a:srgbClr val="5926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82041"/>
  </p:normalViewPr>
  <p:slideViewPr>
    <p:cSldViewPr snapToGrid="0" snapToObjects="1">
      <p:cViewPr varScale="1">
        <p:scale>
          <a:sx n="99" d="100"/>
          <a:sy n="99" d="100"/>
        </p:scale>
        <p:origin x="2744"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ervice-public.fr/particuliers/vosdroits/F1373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olidarites-sante.gouv.fr/IMG/pdf/retraite_01-09_leger.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r.wikipedia.org/wiki/P%C3%A9nibilit%C3%A9_au_travail_en_Fra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fr.wikipedia.org/wiki/Retraites_par_r%C3%A9partition" TargetMode="External"/><Relationship Id="rId5" Type="http://schemas.openxmlformats.org/officeDocument/2006/relationships/hyperlink" Target="https://fr.wikipedia.org/wiki/Retraite_(%C3%A9conomie)" TargetMode="External"/><Relationship Id="rId4" Type="http://schemas.openxmlformats.org/officeDocument/2006/relationships/hyperlink" Target="https://fr.wikipedia.org/wiki/Franc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nsee.fr/fr/statistiques/fichier/1906668/T16F036.pdf"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ined.fr/fichier/s_rubrique/192/fr_esperance.vie.xl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insee.fr/fr/statistiques/fichier/version-html/1908110/ip1584.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618294a79f_2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7" name="Google Shape;57;g618294a79f_2_1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Clr>
                <a:schemeClr val="dk1"/>
              </a:buClr>
              <a:buSzPts val="1100"/>
              <a:buFont typeface="Arial"/>
              <a:buNone/>
            </a:pPr>
            <a:r>
              <a:rPr lang="fr">
                <a:solidFill>
                  <a:schemeClr val="dk1"/>
                </a:solidFill>
              </a:rPr>
              <a:t>●Le 12 Juin, Edouard Philippe a confirmé la suppression des régimes spéciaux, dont celui des fonctionnaires, régi par le Code des pensions et la mise en place d’un « </a:t>
            </a:r>
            <a:r>
              <a:rPr lang="fr" i="1">
                <a:solidFill>
                  <a:schemeClr val="dk1"/>
                </a:solidFill>
              </a:rPr>
              <a:t>âge d’équilibre</a:t>
            </a:r>
            <a:r>
              <a:rPr lang="fr">
                <a:solidFill>
                  <a:schemeClr val="dk1"/>
                </a:solidFill>
              </a:rPr>
              <a:t> » (64 ans ?) en dessous duquel les pensions seraient minorées.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
                <a:solidFill>
                  <a:schemeClr val="dk1"/>
                </a:solidFill>
              </a:rPr>
              <a:t>●Le rapport Delevoye publié en Juillet confirme les options choisies. Il précise que </a:t>
            </a:r>
            <a:r>
              <a:rPr lang="fr" i="1">
                <a:solidFill>
                  <a:schemeClr val="dk1"/>
                </a:solidFill>
              </a:rPr>
              <a:t>« la pérennité du système universel de retraite suppose qu’il soit à l’équilibre en 2025 au moment de sa mise en place </a:t>
            </a:r>
            <a:r>
              <a:rPr lang="fr">
                <a:solidFill>
                  <a:schemeClr val="dk1"/>
                </a:solidFill>
              </a:rPr>
              <a:t>» et qu’« </a:t>
            </a:r>
            <a:r>
              <a:rPr lang="fr" i="1">
                <a:solidFill>
                  <a:schemeClr val="dk1"/>
                </a:solidFill>
              </a:rPr>
              <a:t>il conviendra de prendre les mesures nécessaires à ce retour à l’équilibre dans la loi instaurant le nouveau dispositif, et après concertations </a:t>
            </a:r>
            <a:r>
              <a:rPr lang="fr">
                <a:solidFill>
                  <a:schemeClr val="dk1"/>
                </a:solidFill>
              </a:rPr>
              <a: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
                <a:solidFill>
                  <a:schemeClr val="dk1"/>
                </a:solidFill>
              </a:rPr>
              <a:t>●Septembre 2019 : Delevoye est nommé ministre. Le Premier Ministre saisit le Conseil d’Orientation des Retraites (COR) pour de nouvelles projections à 10 ans concernant l’équilibre des retraites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2dcae6c7a_4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46" name="Google Shape;146;g62dcae6c7a_4_12: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https://blogs.mediapart.fr/ugictcgt/blog/020919/age-pivot-decote-surcote-et-autre-supercheries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619aee3446_0_1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619aee344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On voit bien le double effet des réformes: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 sz="1400">
                <a:solidFill>
                  <a:schemeClr val="dk1"/>
                </a:solidFill>
              </a:rPr>
              <a:t>-</a:t>
            </a:r>
            <a:r>
              <a:rPr lang="fr" sz="1200">
                <a:solidFill>
                  <a:schemeClr val="dk1"/>
                </a:solidFill>
                <a:latin typeface="Calibri"/>
                <a:ea typeface="Calibri"/>
                <a:cs typeface="Calibri"/>
                <a:sym typeface="Calibri"/>
              </a:rPr>
              <a:t>Non seulement le fait de ne pas avoir le bon nombre de trimestres minore le taux (passage de 75 à 67,78% pour François)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fr" sz="1400">
                <a:solidFill>
                  <a:schemeClr val="dk1"/>
                </a:solidFill>
              </a:rPr>
              <a:t>-</a:t>
            </a:r>
            <a:r>
              <a:rPr lang="fr" sz="1200">
                <a:solidFill>
                  <a:schemeClr val="dk1"/>
                </a:solidFill>
                <a:latin typeface="Calibri"/>
                <a:ea typeface="Calibri"/>
                <a:cs typeface="Calibri"/>
                <a:sym typeface="Calibri"/>
              </a:rPr>
              <a:t>Mais en plus cela entraîne une décote de 4 ans soit -20% (passage de 67,78% à 54,22%)</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 sz="1400">
                <a:solidFill>
                  <a:schemeClr val="dk1"/>
                </a:solidFill>
              </a:rPr>
              <a:t>-</a:t>
            </a:r>
            <a:r>
              <a:rPr lang="fr" sz="1200">
                <a:solidFill>
                  <a:schemeClr val="dk1"/>
                </a:solidFill>
                <a:latin typeface="Calibri"/>
                <a:ea typeface="Calibri"/>
                <a:cs typeface="Calibri"/>
                <a:sym typeface="Calibri"/>
              </a:rPr>
              <a:t>Même très dégradé, on conserve la référence à un taux de remplacement, cela pourrait ne plus être le cas dans la future réforme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618294a79f_2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2" name="Google Shape;192;g618294a79f_2_5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Clr>
                <a:schemeClr val="dk1"/>
              </a:buClr>
              <a:buSzPts val="1100"/>
              <a:buFont typeface="Arial"/>
              <a:buNone/>
            </a:pPr>
            <a:r>
              <a:rPr lang="fr" sz="1200">
                <a:solidFill>
                  <a:srgbClr val="00000A"/>
                </a:solidFill>
                <a:latin typeface="Calibri"/>
                <a:ea typeface="Calibri"/>
                <a:cs typeface="Calibri"/>
                <a:sym typeface="Calibri"/>
              </a:rPr>
              <a:t>Concernant les chercheurs et enseignants-chercheurs ayant eu des études longues, avec des parties de carrière non prises en compte pour la retraite en France (travail à l’étranger, par exemple), nombre d’entre elles/eux poursuivent leur activité jusqu’à la date limite d’activité (67 ans actuellement) ou jusqu’à obtenir le nombre de trimestres nécessaires pour partir sans décote (172 trimestres actuellement). Pourtant, les taux de liquidation</a:t>
            </a:r>
            <a:r>
              <a:rPr lang="fr" sz="2000" baseline="30000">
                <a:solidFill>
                  <a:srgbClr val="00000A"/>
                </a:solidFill>
                <a:latin typeface="Calibri"/>
                <a:ea typeface="Calibri"/>
                <a:cs typeface="Calibri"/>
                <a:sym typeface="Calibri"/>
              </a:rPr>
              <a:t>[1]</a:t>
            </a:r>
            <a:r>
              <a:rPr lang="fr" sz="1200">
                <a:solidFill>
                  <a:srgbClr val="00000A"/>
                </a:solidFill>
                <a:latin typeface="Calibri"/>
                <a:ea typeface="Calibri"/>
                <a:cs typeface="Calibri"/>
                <a:sym typeface="Calibri"/>
              </a:rPr>
              <a:t> des retraites ont baissé de 2010 à 2017 : de 74,4 % à 71,7 % chez les Directeurs de Recherche</a:t>
            </a:r>
            <a:r>
              <a:rPr lang="fr" sz="1200">
                <a:solidFill>
                  <a:srgbClr val="FF0000"/>
                </a:solidFill>
                <a:latin typeface="Calibri"/>
                <a:ea typeface="Calibri"/>
                <a:cs typeface="Calibri"/>
                <a:sym typeface="Calibri"/>
              </a:rPr>
              <a:t> </a:t>
            </a:r>
            <a:r>
              <a:rPr lang="fr" sz="1200">
                <a:solidFill>
                  <a:srgbClr val="00000A"/>
                </a:solidFill>
                <a:latin typeface="Calibri"/>
                <a:ea typeface="Calibri"/>
                <a:cs typeface="Calibri"/>
                <a:sym typeface="Calibri"/>
              </a:rPr>
              <a:t>(DR) et Chargés de Recherche (CR) hommes, de 79,8 % à 77,4 % chez les Professeurs d’Université (PR) et Maitres de Conférences (MCF) hommes, de 79,6 % à 76,2 % chez les PR et MCF femmes, sauf ceux des DR et CR femmes qui ont augmenté de 72.9 % à 73.9 %. Et les surcotes des MCF et PR ont diminué en moyenne, du fait de l’augmentation de l’âge légal de 60 à 62 ans et du nombre total de trimestres exigés.</a:t>
            </a:r>
            <a:endParaRPr sz="24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fr" sz="1800" baseline="30000">
                <a:solidFill>
                  <a:schemeClr val="dk1"/>
                </a:solidFill>
                <a:latin typeface="Arial Narrow"/>
                <a:ea typeface="Arial Narrow"/>
                <a:cs typeface="Arial Narrow"/>
                <a:sym typeface="Arial Narrow"/>
              </a:rPr>
              <a:t>[1] </a:t>
            </a:r>
            <a:r>
              <a:rPr lang="fr">
                <a:solidFill>
                  <a:schemeClr val="dk1"/>
                </a:solidFill>
                <a:latin typeface="Arial Narrow"/>
                <a:ea typeface="Arial Narrow"/>
                <a:cs typeface="Arial Narrow"/>
                <a:sym typeface="Arial Narrow"/>
              </a:rPr>
              <a:t>Le taux de liquidation est calculé en fonction du nombre de trimestres effectifs validés et des bonifications.</a:t>
            </a:r>
            <a:endParaRPr>
              <a:solidFill>
                <a:schemeClr val="dk1"/>
              </a:solidFill>
              <a:latin typeface="Arial Narrow"/>
              <a:ea typeface="Arial Narrow"/>
              <a:cs typeface="Arial Narrow"/>
              <a:sym typeface="Arial Narrow"/>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19e97bc87_2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1" name="Google Shape;181;g619e97bc87_2_38: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Confère Black stone qui gère plus de 2000 G€ de placements soit le PIB de la France</a:t>
            </a:r>
            <a:endParaRPr/>
          </a:p>
        </p:txBody>
      </p:sp>
    </p:spTree>
    <p:extLst>
      <p:ext uri="{BB962C8B-B14F-4D97-AF65-F5344CB8AC3E}">
        <p14:creationId xmlns:p14="http://schemas.microsoft.com/office/powerpoint/2010/main" val="406977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619aee34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6" name="Google Shape;196;g619aee3446_0_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FR" sz="1600" b="1" dirty="0">
                <a:solidFill>
                  <a:schemeClr val="dk1"/>
                </a:solidFill>
                <a:latin typeface="Times New Roman"/>
                <a:ea typeface="Times New Roman"/>
                <a:cs typeface="Times New Roman"/>
                <a:sym typeface="Times New Roman"/>
              </a:rPr>
              <a:t>EM se sera attaqué à toutes les cotisation sociales :</a:t>
            </a:r>
          </a:p>
          <a:p>
            <a:pPr marL="285750" lvl="0" indent="-285750" algn="l" rtl="0">
              <a:spcBef>
                <a:spcPts val="0"/>
              </a:spcBef>
              <a:spcAft>
                <a:spcPts val="0"/>
              </a:spcAft>
              <a:buFontTx/>
              <a:buChar char="-"/>
            </a:pPr>
            <a:r>
              <a:rPr lang="fr-FR" sz="1600" b="1" dirty="0">
                <a:solidFill>
                  <a:schemeClr val="dk1"/>
                </a:solidFill>
                <a:latin typeface="Times New Roman"/>
                <a:ea typeface="Times New Roman"/>
                <a:cs typeface="Times New Roman"/>
                <a:sym typeface="Times New Roman"/>
              </a:rPr>
              <a:t>aux retraites, …</a:t>
            </a:r>
          </a:p>
          <a:p>
            <a:pPr marL="285750" lvl="0" indent="-285750" algn="l" rtl="0">
              <a:spcBef>
                <a:spcPts val="0"/>
              </a:spcBef>
              <a:spcAft>
                <a:spcPts val="0"/>
              </a:spcAft>
              <a:buFontTx/>
              <a:buChar char="-"/>
            </a:pPr>
            <a:r>
              <a:rPr lang="fr-FR" sz="1600" b="1" dirty="0">
                <a:solidFill>
                  <a:schemeClr val="dk1"/>
                </a:solidFill>
                <a:latin typeface="Times New Roman"/>
                <a:ea typeface="Times New Roman"/>
                <a:cs typeface="Times New Roman"/>
                <a:sym typeface="Times New Roman"/>
              </a:rPr>
              <a:t>à l’assurance chômage (actuellement : la </a:t>
            </a:r>
            <a:r>
              <a:rPr lang="fr-FR" sz="1600" b="1" dirty="0" err="1">
                <a:solidFill>
                  <a:schemeClr val="dk1"/>
                </a:solidFill>
                <a:latin typeface="Times New Roman"/>
                <a:ea typeface="Times New Roman"/>
                <a:cs typeface="Times New Roman"/>
                <a:sym typeface="Times New Roman"/>
              </a:rPr>
              <a:t>flexi</a:t>
            </a:r>
            <a:r>
              <a:rPr lang="fr-FR" sz="1600" b="1" dirty="0">
                <a:solidFill>
                  <a:schemeClr val="dk1"/>
                </a:solidFill>
                <a:latin typeface="Times New Roman"/>
                <a:ea typeface="Times New Roman"/>
                <a:cs typeface="Times New Roman"/>
                <a:sym typeface="Times New Roman"/>
              </a:rPr>
              <a:t>-flexibilité)</a:t>
            </a:r>
          </a:p>
          <a:p>
            <a:pPr marL="285750" lvl="0" indent="-285750" algn="l" rtl="0">
              <a:spcBef>
                <a:spcPts val="0"/>
              </a:spcBef>
              <a:spcAft>
                <a:spcPts val="0"/>
              </a:spcAft>
              <a:buFontTx/>
              <a:buChar char="-"/>
            </a:pPr>
            <a:r>
              <a:rPr lang="fr-FR" sz="1600" b="1" dirty="0">
                <a:solidFill>
                  <a:schemeClr val="dk1"/>
                </a:solidFill>
                <a:latin typeface="Times New Roman"/>
                <a:ea typeface="Times New Roman"/>
                <a:cs typeface="Times New Roman"/>
                <a:sym typeface="Times New Roman"/>
              </a:rPr>
              <a:t>aux prestations familiales (« ce n’est pas au travail à les financer! »)</a:t>
            </a:r>
          </a:p>
          <a:p>
            <a:pPr marL="285750" lvl="0" indent="-285750" algn="l" rtl="0">
              <a:spcBef>
                <a:spcPts val="0"/>
              </a:spcBef>
              <a:spcAft>
                <a:spcPts val="0"/>
              </a:spcAft>
              <a:buFontTx/>
              <a:buChar char="-"/>
            </a:pPr>
            <a:r>
              <a:rPr lang="fr-FR" sz="1600" b="1" dirty="0">
                <a:solidFill>
                  <a:schemeClr val="dk1"/>
                </a:solidFill>
                <a:latin typeface="Times New Roman"/>
                <a:ea typeface="Times New Roman"/>
                <a:cs typeface="Times New Roman"/>
                <a:sym typeface="Times New Roman"/>
              </a:rPr>
              <a:t>À la sécurité sociale (Non compensation des baisses et exonération de cotisation décidée par l’Etat =&gt; </a:t>
            </a:r>
          </a:p>
          <a:p>
            <a:pPr marL="285750" lvl="0" indent="-285750" algn="l" rtl="0">
              <a:spcBef>
                <a:spcPts val="0"/>
              </a:spcBef>
              <a:spcAft>
                <a:spcPts val="0"/>
              </a:spcAft>
              <a:buFontTx/>
              <a:buChar char="-"/>
            </a:pPr>
            <a:r>
              <a:rPr lang="fr-FR" sz="1600" b="1" dirty="0">
                <a:solidFill>
                  <a:schemeClr val="dk1"/>
                </a:solidFill>
                <a:latin typeface="Times New Roman"/>
                <a:ea typeface="Times New Roman"/>
                <a:cs typeface="Times New Roman"/>
                <a:sym typeface="Times New Roman"/>
              </a:rPr>
              <a:t>C’est une étatisation du budget des prestations sociale (600 G€) alors que le budget de l’état c’est environs 300 G€</a:t>
            </a:r>
            <a:endParaRPr sz="16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48686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19aee344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15" name="Google Shape;215;g619aee3446_0_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298450" algn="l" rtl="0">
              <a:spcBef>
                <a:spcPts val="0"/>
              </a:spcBef>
              <a:spcAft>
                <a:spcPts val="0"/>
              </a:spcAft>
              <a:buSzPts val="1100"/>
              <a:buChar char="-"/>
            </a:pPr>
            <a:r>
              <a:rPr lang="fr" sz="1600" b="1" dirty="0">
                <a:solidFill>
                  <a:schemeClr val="dk1"/>
                </a:solidFill>
                <a:latin typeface="Times New Roman"/>
                <a:ea typeface="Times New Roman"/>
                <a:cs typeface="Times New Roman"/>
                <a:sym typeface="Times New Roman"/>
              </a:rPr>
              <a:t>plus simple : cela fait 75 ans que la gestion est effectuée sans problème, y compris manuellement pendant une longue période, et on ne pourrait pas continuer avec l’informatique ?!</a:t>
            </a:r>
            <a:endParaRPr sz="1600" b="1" dirty="0">
              <a:solidFill>
                <a:schemeClr val="dk1"/>
              </a:solidFill>
              <a:latin typeface="Times New Roman"/>
              <a:ea typeface="Times New Roman"/>
              <a:cs typeface="Times New Roman"/>
              <a:sym typeface="Times New Roman"/>
            </a:endParaRPr>
          </a:p>
          <a:p>
            <a:pPr marL="457200" lvl="0" indent="-330200" algn="l" rtl="0">
              <a:spcBef>
                <a:spcPts val="0"/>
              </a:spcBef>
              <a:spcAft>
                <a:spcPts val="0"/>
              </a:spcAft>
              <a:buClr>
                <a:schemeClr val="dk1"/>
              </a:buClr>
              <a:buSzPts val="1600"/>
              <a:buFont typeface="Times New Roman"/>
              <a:buChar char="-"/>
            </a:pPr>
            <a:r>
              <a:rPr lang="fr" sz="1600" b="1" dirty="0">
                <a:solidFill>
                  <a:schemeClr val="dk1"/>
                </a:solidFill>
                <a:latin typeface="Times New Roman"/>
                <a:ea typeface="Times New Roman"/>
                <a:cs typeface="Times New Roman"/>
                <a:sym typeface="Times New Roman"/>
              </a:rPr>
              <a:t>Et qui a complexifié le système, si ce n’est ceux qui ont introduit les décotes, surcotes, âge limite, </a:t>
            </a:r>
            <a:r>
              <a:rPr lang="fr" sz="1600" b="1" dirty="0" err="1">
                <a:solidFill>
                  <a:schemeClr val="dk1"/>
                </a:solidFill>
                <a:latin typeface="Times New Roman"/>
                <a:ea typeface="Times New Roman"/>
                <a:cs typeface="Times New Roman"/>
                <a:sym typeface="Times New Roman"/>
              </a:rPr>
              <a:t>etc</a:t>
            </a:r>
            <a:r>
              <a:rPr lang="fr" sz="1600" b="1" dirty="0">
                <a:solidFill>
                  <a:schemeClr val="dk1"/>
                </a:solidFill>
                <a:latin typeface="Times New Roman"/>
                <a:ea typeface="Times New Roman"/>
                <a:cs typeface="Times New Roman"/>
                <a:sym typeface="Times New Roman"/>
              </a:rPr>
              <a:t> ?</a:t>
            </a:r>
            <a:endParaRPr sz="16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fr" sz="1600" b="1" dirty="0">
                <a:solidFill>
                  <a:schemeClr val="dk1"/>
                </a:solidFill>
                <a:latin typeface="Times New Roman"/>
                <a:ea typeface="Times New Roman"/>
                <a:cs typeface="Times New Roman"/>
                <a:sym typeface="Times New Roman"/>
              </a:rPr>
              <a:t>le système à points de la RAFP : </a:t>
            </a:r>
            <a:r>
              <a:rPr lang="fr" sz="1600" dirty="0">
                <a:solidFill>
                  <a:schemeClr val="dk1"/>
                </a:solidFill>
                <a:latin typeface="Times New Roman"/>
                <a:ea typeface="Times New Roman"/>
                <a:cs typeface="Times New Roman"/>
                <a:sym typeface="Times New Roman"/>
              </a:rPr>
              <a:t>le rapport baisse de 4% à 3,6% entre 2005 et aujourd’hui.</a:t>
            </a:r>
          </a:p>
          <a:p>
            <a:pPr marL="0" lvl="0" indent="0" algn="l" rtl="0">
              <a:spcBef>
                <a:spcPts val="0"/>
              </a:spcBef>
              <a:spcAft>
                <a:spcPts val="0"/>
              </a:spcAft>
              <a:buNone/>
            </a:pPr>
            <a:endParaRPr lang="fr" sz="1600" dirty="0">
              <a:solidFill>
                <a:schemeClr val="dk1"/>
              </a:solidFill>
              <a:latin typeface="Times New Roman"/>
              <a:ea typeface="Times New Roman"/>
              <a:cs typeface="Times New Roman"/>
              <a:sym typeface="Times New Roman"/>
            </a:endParaRPr>
          </a:p>
          <a:p>
            <a:pPr lvl="1"/>
            <a:r>
              <a:rPr lang="fr-FR" sz="1100" b="0" i="0" u="none" strike="noStrike" cap="none" dirty="0">
                <a:solidFill>
                  <a:srgbClr val="000000"/>
                </a:solidFill>
                <a:effectLst/>
                <a:latin typeface="Arial"/>
                <a:ea typeface="Arial"/>
                <a:cs typeface="Arial"/>
                <a:sym typeface="Arial"/>
              </a:rPr>
              <a:t>la </a:t>
            </a:r>
            <a:r>
              <a:rPr lang="fr-FR" sz="1100" b="1" i="0" u="none" strike="noStrike" cap="none" dirty="0">
                <a:solidFill>
                  <a:srgbClr val="000000"/>
                </a:solidFill>
                <a:effectLst/>
                <a:latin typeface="Arial"/>
                <a:ea typeface="Arial"/>
                <a:cs typeface="Arial"/>
                <a:sym typeface="Arial"/>
              </a:rPr>
              <a:t>lisibilité</a:t>
            </a:r>
            <a:r>
              <a:rPr lang="fr-FR" sz="1100" b="0" i="0" u="none" strike="noStrike" cap="none" dirty="0">
                <a:solidFill>
                  <a:srgbClr val="000000"/>
                </a:solidFill>
                <a:effectLst/>
                <a:latin typeface="Arial"/>
                <a:ea typeface="Arial"/>
                <a:cs typeface="Arial"/>
                <a:sym typeface="Arial"/>
              </a:rPr>
              <a:t> est donc un argument</a:t>
            </a:r>
          </a:p>
          <a:p>
            <a:pPr lvl="2"/>
            <a:r>
              <a:rPr lang="fr-FR" sz="1100" b="0" i="0" u="none" strike="noStrike" cap="none" dirty="0">
                <a:solidFill>
                  <a:srgbClr val="000000"/>
                </a:solidFill>
                <a:effectLst/>
                <a:latin typeface="Arial"/>
                <a:ea typeface="Arial"/>
                <a:cs typeface="Arial"/>
                <a:sym typeface="Arial"/>
              </a:rPr>
              <a:t>même si nombre de collègue ne savent pas aujourd’hui quelle sera leur retraité</a:t>
            </a:r>
          </a:p>
          <a:p>
            <a:pPr lvl="2"/>
            <a:r>
              <a:rPr lang="fr-FR" sz="1100" b="0" i="0" u="none" strike="noStrike" cap="none" dirty="0">
                <a:solidFill>
                  <a:srgbClr val="000000"/>
                </a:solidFill>
                <a:effectLst/>
                <a:latin typeface="Arial"/>
                <a:ea typeface="Arial"/>
                <a:cs typeface="Arial"/>
                <a:sym typeface="Arial"/>
              </a:rPr>
              <a:t>le système par point ne se donne plus comme objectif de rémunéré dignement les agents à la hauteur de la qualification acquise. C’est un conquis !</a:t>
            </a:r>
          </a:p>
          <a:p>
            <a:pPr lvl="2"/>
            <a:r>
              <a:rPr lang="fr-FR" sz="1100" b="0" i="0" u="none" strike="noStrike" cap="none" dirty="0">
                <a:solidFill>
                  <a:srgbClr val="000000"/>
                </a:solidFill>
                <a:effectLst/>
                <a:latin typeface="Arial"/>
                <a:ea typeface="Arial"/>
                <a:cs typeface="Arial"/>
                <a:sym typeface="Arial"/>
              </a:rPr>
              <a:t>c’est une réforme antidémocratique car les ajustements ne seront plus soumis à débat (comment mobiliser contre une variation de 1% de la valeur du point) les ajustement ne se feront plus lors du PLFSS mais par un conseil d’administration (sic)</a:t>
            </a:r>
          </a:p>
          <a:p>
            <a:pPr lvl="1"/>
            <a:r>
              <a:rPr lang="fr-FR" sz="1100" b="0" i="0" u="none" strike="noStrike" cap="none" dirty="0">
                <a:solidFill>
                  <a:srgbClr val="000000"/>
                </a:solidFill>
                <a:effectLst/>
                <a:latin typeface="Arial"/>
                <a:ea typeface="Arial"/>
                <a:cs typeface="Arial"/>
                <a:sym typeface="Arial"/>
              </a:rPr>
              <a:t>quid de la </a:t>
            </a:r>
            <a:r>
              <a:rPr lang="fr-FR" sz="1100" b="1" i="0" u="none" strike="noStrike" cap="none" dirty="0">
                <a:solidFill>
                  <a:srgbClr val="000000"/>
                </a:solidFill>
                <a:effectLst/>
                <a:latin typeface="Arial"/>
                <a:ea typeface="Arial"/>
                <a:cs typeface="Arial"/>
                <a:sym typeface="Arial"/>
              </a:rPr>
              <a:t>solidarité</a:t>
            </a:r>
            <a:r>
              <a:rPr lang="fr-FR" sz="1100" b="0" i="0" u="none" strike="noStrike" cap="none" dirty="0">
                <a:solidFill>
                  <a:srgbClr val="000000"/>
                </a:solidFill>
                <a:effectLst/>
                <a:latin typeface="Arial"/>
                <a:ea typeface="Arial"/>
                <a:cs typeface="Arial"/>
                <a:sym typeface="Arial"/>
              </a:rPr>
              <a:t> ?</a:t>
            </a:r>
          </a:p>
          <a:p>
            <a:pPr lvl="2"/>
            <a:r>
              <a:rPr lang="fr-FR" sz="1100" b="0" i="0" u="none" strike="noStrike" cap="none" dirty="0">
                <a:solidFill>
                  <a:srgbClr val="000000"/>
                </a:solidFill>
                <a:effectLst/>
                <a:latin typeface="Arial"/>
                <a:ea typeface="Arial"/>
                <a:cs typeface="Arial"/>
                <a:sym typeface="Arial"/>
              </a:rPr>
              <a:t>c’est chacun pour soi</a:t>
            </a:r>
          </a:p>
          <a:p>
            <a:pPr lvl="2"/>
            <a:r>
              <a:rPr lang="fr-FR" sz="1100" b="0" i="0" u="none" strike="noStrike" cap="none" dirty="0">
                <a:solidFill>
                  <a:srgbClr val="000000"/>
                </a:solidFill>
                <a:effectLst/>
                <a:latin typeface="Arial"/>
                <a:ea typeface="Arial"/>
                <a:cs typeface="Arial"/>
                <a:sym typeface="Arial"/>
              </a:rPr>
              <a:t>les temps partiels imposés ?</a:t>
            </a:r>
          </a:p>
          <a:p>
            <a:pPr lvl="2"/>
            <a:r>
              <a:rPr lang="fr-FR" sz="1100" b="0" i="0" u="none" strike="noStrike" cap="none" dirty="0">
                <a:solidFill>
                  <a:srgbClr val="000000"/>
                </a:solidFill>
                <a:effectLst/>
                <a:latin typeface="Arial"/>
                <a:ea typeface="Arial"/>
                <a:cs typeface="Arial"/>
                <a:sym typeface="Arial"/>
              </a:rPr>
              <a:t>les minimas ne sont pas assurés</a:t>
            </a:r>
          </a:p>
          <a:p>
            <a:pPr lvl="1"/>
            <a:r>
              <a:rPr lang="fr-FR" sz="1100" b="0" i="0" u="none" strike="noStrike" cap="none" dirty="0">
                <a:solidFill>
                  <a:srgbClr val="000000"/>
                </a:solidFill>
                <a:effectLst/>
                <a:latin typeface="Arial"/>
                <a:ea typeface="Arial"/>
                <a:cs typeface="Arial"/>
                <a:sym typeface="Arial"/>
              </a:rPr>
              <a:t>quid de la </a:t>
            </a:r>
            <a:r>
              <a:rPr lang="fr-FR" sz="1100" b="1" i="0" u="none" strike="noStrike" cap="none" dirty="0">
                <a:solidFill>
                  <a:srgbClr val="000000"/>
                </a:solidFill>
                <a:effectLst/>
                <a:latin typeface="Arial"/>
                <a:ea typeface="Arial"/>
                <a:cs typeface="Arial"/>
                <a:sym typeface="Arial"/>
              </a:rPr>
              <a:t>justice</a:t>
            </a:r>
            <a:r>
              <a:rPr lang="fr-FR" sz="1100" b="0" i="0" u="none" strike="noStrike" cap="none" dirty="0">
                <a:solidFill>
                  <a:srgbClr val="000000"/>
                </a:solidFill>
                <a:effectLst/>
                <a:latin typeface="Arial"/>
                <a:ea typeface="Arial"/>
                <a:cs typeface="Arial"/>
                <a:sym typeface="Arial"/>
              </a:rPr>
              <a:t> ?</a:t>
            </a:r>
          </a:p>
          <a:p>
            <a:pPr lvl="2"/>
            <a:r>
              <a:rPr lang="fr-FR" sz="1100" b="0" i="0" u="none" strike="noStrike" cap="none">
                <a:solidFill>
                  <a:srgbClr val="000000"/>
                </a:solidFill>
                <a:effectLst/>
                <a:latin typeface="Arial"/>
                <a:ea typeface="Arial"/>
                <a:cs typeface="Arial"/>
                <a:sym typeface="Arial"/>
              </a:rPr>
              <a:t>la </a:t>
            </a:r>
            <a:r>
              <a:rPr lang="fr-FR" sz="1100" b="0" i="0" u="none" strike="noStrike" cap="none" dirty="0">
                <a:solidFill>
                  <a:srgbClr val="000000"/>
                </a:solidFill>
                <a:effectLst/>
                <a:latin typeface="Arial"/>
                <a:ea typeface="Arial"/>
                <a:cs typeface="Arial"/>
                <a:sym typeface="Arial"/>
              </a:rPr>
              <a:t>justice peut-elle se résumer à « je récupère ce que j’ai mis au pot »</a:t>
            </a:r>
          </a:p>
          <a:p>
            <a:pPr lvl="2"/>
            <a:r>
              <a:rPr lang="fr-FR" sz="1100" b="0" i="0" u="none" strike="noStrike" cap="none" dirty="0">
                <a:solidFill>
                  <a:srgbClr val="000000"/>
                </a:solidFill>
                <a:effectLst/>
                <a:latin typeface="Arial"/>
                <a:ea typeface="Arial"/>
                <a:cs typeface="Arial"/>
                <a:sym typeface="Arial"/>
              </a:rPr>
              <a:t>la sécurité sociale ce n’est pas un droit de tirage, ou récupérer ce que j’ai mis</a:t>
            </a:r>
          </a:p>
          <a:p>
            <a:pPr lvl="3"/>
            <a:r>
              <a:rPr lang="fr-FR" sz="1100" b="0" i="0" u="none" strike="noStrike" cap="none" dirty="0">
                <a:solidFill>
                  <a:srgbClr val="000000"/>
                </a:solidFill>
                <a:effectLst/>
                <a:latin typeface="Arial"/>
                <a:ea typeface="Arial"/>
                <a:cs typeface="Arial"/>
                <a:sym typeface="Arial"/>
              </a:rPr>
              <a:t>c’est je travaille, j’acquière des droits et ces droits me permette d’en bénéficier selon mes besoins</a:t>
            </a:r>
          </a:p>
          <a:p>
            <a:pPr lvl="3"/>
            <a:r>
              <a:rPr lang="fr-FR" sz="1100" b="0" i="0" u="none" strike="noStrike" cap="none" dirty="0">
                <a:solidFill>
                  <a:srgbClr val="000000"/>
                </a:solidFill>
                <a:effectLst/>
                <a:latin typeface="Arial"/>
                <a:ea typeface="Arial"/>
                <a:cs typeface="Arial"/>
                <a:sym typeface="Arial"/>
              </a:rPr>
              <a:t>ce retournement est fait uniquement pour ajuster comptablement les recettes et les dépenses</a:t>
            </a:r>
          </a:p>
          <a:p>
            <a:pPr lvl="1"/>
            <a:r>
              <a:rPr lang="fr-FR" sz="1100" b="0" i="0" u="none" strike="noStrike" cap="none" dirty="0">
                <a:solidFill>
                  <a:srgbClr val="000000"/>
                </a:solidFill>
                <a:effectLst/>
                <a:latin typeface="Arial"/>
                <a:ea typeface="Arial"/>
                <a:cs typeface="Arial"/>
                <a:sym typeface="Arial"/>
              </a:rPr>
              <a:t>quid de l’universalité?</a:t>
            </a:r>
          </a:p>
          <a:p>
            <a:pPr lvl="2"/>
            <a:r>
              <a:rPr lang="fr-FR" sz="1100" b="0" i="0" u="none" strike="noStrike" cap="none" dirty="0">
                <a:solidFill>
                  <a:srgbClr val="000000"/>
                </a:solidFill>
                <a:effectLst/>
                <a:latin typeface="Arial"/>
                <a:ea typeface="Arial"/>
                <a:cs typeface="Arial"/>
                <a:sym typeface="Arial"/>
              </a:rPr>
              <a:t>Cela n’est pas juste car les carrières sont différentes</a:t>
            </a:r>
          </a:p>
          <a:p>
            <a:pPr lvl="2"/>
            <a:r>
              <a:rPr lang="fr-FR" sz="1100" b="0" i="0" u="none" strike="noStrike" cap="none" dirty="0">
                <a:solidFill>
                  <a:srgbClr val="000000"/>
                </a:solidFill>
                <a:effectLst/>
                <a:latin typeface="Arial"/>
                <a:ea typeface="Arial"/>
                <a:cs typeface="Arial"/>
                <a:sym typeface="Arial"/>
              </a:rPr>
              <a:t>Le système unique, cela v</a:t>
            </a:r>
          </a:p>
          <a:p>
            <a:pPr lvl="2"/>
            <a:r>
              <a:rPr lang="fr-FR" sz="1100" b="0" i="0" u="none" strike="noStrike" cap="none" dirty="0">
                <a:solidFill>
                  <a:srgbClr val="000000"/>
                </a:solidFill>
                <a:effectLst/>
                <a:latin typeface="Arial"/>
                <a:ea typeface="Arial"/>
                <a:cs typeface="Arial"/>
                <a:sym typeface="Arial"/>
              </a:rPr>
              <a:t>En 45 ceux qui s’oppose au système unique ce sont</a:t>
            </a:r>
          </a:p>
          <a:p>
            <a:pPr lvl="3"/>
            <a:r>
              <a:rPr lang="fr-FR" sz="1100" b="0" i="0" u="none" strike="noStrike" cap="none" dirty="0">
                <a:solidFill>
                  <a:srgbClr val="000000"/>
                </a:solidFill>
                <a:effectLst/>
                <a:latin typeface="Arial"/>
                <a:ea typeface="Arial"/>
                <a:cs typeface="Arial"/>
                <a:sym typeface="Arial"/>
              </a:rPr>
              <a:t>Les libéraux</a:t>
            </a:r>
          </a:p>
          <a:p>
            <a:pPr lvl="3"/>
            <a:r>
              <a:rPr lang="fr-FR" sz="1100" b="0" i="0" u="none" strike="noStrike" cap="none" dirty="0">
                <a:solidFill>
                  <a:srgbClr val="000000"/>
                </a:solidFill>
                <a:effectLst/>
                <a:latin typeface="Arial"/>
                <a:ea typeface="Arial"/>
                <a:cs typeface="Arial"/>
                <a:sym typeface="Arial"/>
              </a:rPr>
              <a:t>Les agriculteurs qui disaient qu’avec leur terre</a:t>
            </a:r>
          </a:p>
          <a:p>
            <a:pPr lvl="3"/>
            <a:r>
              <a:rPr lang="fr-FR" sz="1100" b="0" i="0" u="none" strike="noStrike" cap="none" dirty="0">
                <a:solidFill>
                  <a:srgbClr val="000000"/>
                </a:solidFill>
                <a:effectLst/>
                <a:latin typeface="Arial"/>
                <a:ea typeface="Arial"/>
                <a:cs typeface="Arial"/>
                <a:sym typeface="Arial"/>
              </a:rPr>
              <a:t>Les fonctionnaires avaient déjà 75% de taux de remplacement</a:t>
            </a:r>
          </a:p>
          <a:p>
            <a:pPr lvl="3"/>
            <a:r>
              <a:rPr lang="fr-FR" sz="1100" b="0" i="0" u="none" strike="noStrike" cap="none" dirty="0">
                <a:solidFill>
                  <a:srgbClr val="000000"/>
                </a:solidFill>
                <a:effectLst/>
                <a:latin typeface="Arial"/>
                <a:ea typeface="Arial"/>
                <a:cs typeface="Arial"/>
                <a:sym typeface="Arial"/>
              </a:rPr>
              <a:t>Le privé avait à l’époque 40% des meilleurs salaires</a:t>
            </a:r>
          </a:p>
          <a:p>
            <a:pPr lvl="2"/>
            <a:r>
              <a:rPr lang="fr-FR" sz="1100" b="0" i="0" u="none" strike="noStrike" cap="none" dirty="0">
                <a:solidFill>
                  <a:srgbClr val="000000"/>
                </a:solidFill>
                <a:effectLst/>
                <a:latin typeface="Arial"/>
                <a:ea typeface="Arial"/>
                <a:cs typeface="Arial"/>
                <a:sym typeface="Arial"/>
              </a:rPr>
              <a:t>Par la suite</a:t>
            </a:r>
          </a:p>
          <a:p>
            <a:pPr lvl="3"/>
            <a:r>
              <a:rPr lang="fr-FR" sz="1100" b="0" i="0" u="none" strike="noStrike" cap="none" dirty="0">
                <a:solidFill>
                  <a:srgbClr val="000000"/>
                </a:solidFill>
                <a:effectLst/>
                <a:latin typeface="Arial"/>
                <a:ea typeface="Arial"/>
                <a:cs typeface="Arial"/>
                <a:sym typeface="Arial"/>
              </a:rPr>
              <a:t>Les régimes complémentaires permettent d’avoir un taux de remplacement en 1970 autour de 75%</a:t>
            </a:r>
          </a:p>
          <a:p>
            <a:pPr lvl="3"/>
            <a:r>
              <a:rPr lang="fr-FR" sz="1100" b="0" i="0" u="none" strike="noStrike" cap="none" dirty="0">
                <a:solidFill>
                  <a:srgbClr val="000000"/>
                </a:solidFill>
                <a:effectLst/>
                <a:latin typeface="Arial"/>
                <a:ea typeface="Arial"/>
                <a:cs typeface="Arial"/>
                <a:sym typeface="Arial"/>
              </a:rPr>
              <a:t>Le code des pensions de la FP est intégré dans le statut</a:t>
            </a:r>
          </a:p>
          <a:p>
            <a:pPr lvl="4"/>
            <a:r>
              <a:rPr lang="fr-FR" sz="1100" b="0" i="0" u="none" strike="noStrike" cap="none" dirty="0">
                <a:solidFill>
                  <a:srgbClr val="000000"/>
                </a:solidFill>
                <a:effectLst/>
                <a:latin typeface="Arial"/>
                <a:ea typeface="Arial"/>
                <a:cs typeface="Arial"/>
                <a:sym typeface="Arial"/>
              </a:rPr>
              <a:t>Qui garantit une progression de carrière</a:t>
            </a:r>
          </a:p>
          <a:p>
            <a:pPr lvl="4"/>
            <a:r>
              <a:rPr lang="fr-FR" sz="1100" b="0" i="0" u="none" strike="noStrike" cap="none" dirty="0">
                <a:solidFill>
                  <a:srgbClr val="000000"/>
                </a:solidFill>
                <a:effectLst/>
                <a:latin typeface="Arial"/>
                <a:ea typeface="Arial"/>
                <a:cs typeface="Arial"/>
                <a:sym typeface="Arial"/>
              </a:rPr>
              <a:t>C’est un pacte social (qui permet d’accepter les très bas salaires en début de carrière) alors que dans le privé les salaires de début sont beaucoup plus élevés</a:t>
            </a:r>
          </a:p>
          <a:p>
            <a:pPr lvl="4"/>
            <a:r>
              <a:rPr lang="fr-FR" sz="1100" b="0" i="0" u="none" strike="noStrike" cap="none" dirty="0">
                <a:solidFill>
                  <a:srgbClr val="000000"/>
                </a:solidFill>
                <a:effectLst/>
                <a:latin typeface="Arial"/>
                <a:ea typeface="Arial"/>
                <a:cs typeface="Arial"/>
                <a:sym typeface="Arial"/>
              </a:rPr>
              <a:t>C’est tout l’édifice statutaire qui est remis en cause</a:t>
            </a:r>
          </a:p>
          <a:p>
            <a:pPr lvl="3"/>
            <a:r>
              <a:rPr lang="fr-FR" sz="1100" b="0" i="0" u="none" strike="noStrike" cap="none" dirty="0">
                <a:solidFill>
                  <a:srgbClr val="000000"/>
                </a:solidFill>
                <a:effectLst/>
                <a:latin typeface="Arial"/>
                <a:ea typeface="Arial"/>
                <a:cs typeface="Arial"/>
                <a:sym typeface="Arial"/>
              </a:rPr>
              <a:t>Aujourd’hui le taux de remplacement public et privé est autour </a:t>
            </a:r>
            <a:r>
              <a:rPr lang="fr-FR" sz="1100" b="1" i="0" u="none" strike="noStrike" cap="none" dirty="0">
                <a:solidFill>
                  <a:srgbClr val="000000"/>
                </a:solidFill>
                <a:effectLst/>
                <a:latin typeface="Arial"/>
                <a:ea typeface="Arial"/>
                <a:cs typeface="Arial"/>
                <a:sym typeface="Arial"/>
              </a:rPr>
              <a:t>de 66%</a:t>
            </a:r>
            <a:endParaRPr lang="fr-FR"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sz="16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619aee3446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4" name="Google Shape;254;g619aee3446_0_5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sz="1200" dirty="0">
                <a:solidFill>
                  <a:schemeClr val="dk1"/>
                </a:solidFill>
                <a:latin typeface="Times New Roman"/>
                <a:ea typeface="Times New Roman"/>
                <a:cs typeface="Times New Roman"/>
                <a:sym typeface="Times New Roman"/>
              </a:rPr>
              <a:t>pour le privé : Avant 8 trimestres était compté par enfant : 4 pour la grossesse et 4 pour l’éducation</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endParaRPr sz="12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fr" sz="1200" dirty="0">
                <a:solidFill>
                  <a:schemeClr val="dk1"/>
                </a:solidFill>
                <a:latin typeface="Times New Roman"/>
                <a:ea typeface="Times New Roman"/>
                <a:cs typeface="Times New Roman"/>
                <a:sym typeface="Times New Roman"/>
              </a:rPr>
              <a:t>pour le public : enfants nés avant 2004 </a:t>
            </a: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endParaRPr sz="1200" dirty="0">
              <a:solidFill>
                <a:schemeClr val="dk1"/>
              </a:solidFill>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fr" sz="1200" dirty="0">
                <a:solidFill>
                  <a:schemeClr val="dk1"/>
                </a:solidFill>
                <a:latin typeface="Times New Roman"/>
                <a:ea typeface="Times New Roman"/>
                <a:cs typeface="Times New Roman"/>
                <a:sym typeface="Times New Roman"/>
              </a:rPr>
              <a:t>les femmes qui avaient élevées 3 enfants pouvait prendre leur retraite à partir de 45 ans avec 15 ans de service (il y a 10 ans)</a:t>
            </a:r>
            <a:endParaRPr sz="1600" b="1" dirty="0">
              <a:solidFill>
                <a:schemeClr val="dk1"/>
              </a:solidFill>
              <a:latin typeface="Times New Roman"/>
              <a:ea typeface="Times New Roman"/>
              <a:cs typeface="Times New Roman"/>
              <a:sym typeface="Times New Roman"/>
            </a:endParaRPr>
          </a:p>
          <a:p>
            <a:pPr marL="0" lvl="0" indent="0" algn="l" rtl="0">
              <a:lnSpc>
                <a:spcPct val="115000"/>
              </a:lnSpc>
              <a:spcBef>
                <a:spcPts val="1400"/>
              </a:spcBef>
              <a:spcAft>
                <a:spcPts val="0"/>
              </a:spcAft>
              <a:buClr>
                <a:schemeClr val="dk1"/>
              </a:buClr>
              <a:buSzPts val="1100"/>
              <a:buFont typeface="Arial"/>
              <a:buNone/>
            </a:pPr>
            <a:r>
              <a:rPr lang="fr" sz="1300" dirty="0">
                <a:solidFill>
                  <a:srgbClr val="0B6BA8"/>
                </a:solidFill>
                <a:latin typeface="Times New Roman"/>
                <a:ea typeface="Times New Roman"/>
                <a:cs typeface="Times New Roman"/>
                <a:sym typeface="Times New Roman"/>
              </a:rPr>
              <a:t>Bonifications</a:t>
            </a:r>
            <a:endParaRPr sz="1300" dirty="0">
              <a:solidFill>
                <a:srgbClr val="0B6BA8"/>
              </a:solidFill>
              <a:latin typeface="Times New Roman"/>
              <a:ea typeface="Times New Roman"/>
              <a:cs typeface="Times New Roman"/>
              <a:sym typeface="Times New Roman"/>
            </a:endParaRPr>
          </a:p>
          <a:p>
            <a:pPr marL="0" lvl="0" indent="0" algn="l" rtl="0">
              <a:lnSpc>
                <a:spcPct val="115000"/>
              </a:lnSpc>
              <a:spcBef>
                <a:spcPts val="900"/>
              </a:spcBef>
              <a:spcAft>
                <a:spcPts val="0"/>
              </a:spcAft>
              <a:buClr>
                <a:schemeClr val="dk1"/>
              </a:buClr>
              <a:buSzPts val="1100"/>
              <a:buFont typeface="Arial"/>
              <a:buNone/>
            </a:pPr>
            <a:r>
              <a:rPr lang="fr" sz="1250" dirty="0">
                <a:solidFill>
                  <a:srgbClr val="414856"/>
                </a:solidFill>
                <a:latin typeface="Times New Roman"/>
                <a:ea typeface="Times New Roman"/>
                <a:cs typeface="Times New Roman"/>
                <a:sym typeface="Times New Roman"/>
              </a:rPr>
              <a:t>Aux trimestres liquidables s'ajoutent, si vous y avez droit, des bonifications (c'est-à-dire des trimestres supplémentaires) accordées, notamment :</a:t>
            </a:r>
            <a:endParaRPr sz="125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120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si vous êtes parent d'un ou plusieurs enfants nés ou adoptés avant 2004 (bonification d'un an par enfant),</a:t>
            </a:r>
            <a:endParaRPr sz="120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si vous avez pris en charge des enfants avec lesquels vous n'avez pas de lien de filiation (enfant de votre </a:t>
            </a:r>
            <a:r>
              <a:rPr lang="fr" sz="1200" dirty="0" err="1">
                <a:solidFill>
                  <a:srgbClr val="414856"/>
                </a:solidFill>
                <a:latin typeface="Times New Roman"/>
                <a:ea typeface="Times New Roman"/>
                <a:cs typeface="Times New Roman"/>
                <a:sym typeface="Times New Roman"/>
              </a:rPr>
              <a:t>époux-se</a:t>
            </a:r>
            <a:r>
              <a:rPr lang="fr" sz="1200" dirty="0">
                <a:solidFill>
                  <a:srgbClr val="414856"/>
                </a:solidFill>
                <a:latin typeface="Times New Roman"/>
                <a:ea typeface="Times New Roman"/>
                <a:cs typeface="Times New Roman"/>
                <a:sym typeface="Times New Roman"/>
              </a:rPr>
              <a:t> issu d'une union précédente, par exemple) avant 2004, les avez élevés pendant au moins 9 ans avant leur 21</a:t>
            </a:r>
            <a:r>
              <a:rPr lang="fr" sz="1500" baseline="30000" dirty="0">
                <a:solidFill>
                  <a:srgbClr val="414856"/>
                </a:solidFill>
                <a:latin typeface="Times New Roman"/>
                <a:ea typeface="Times New Roman"/>
                <a:cs typeface="Times New Roman"/>
                <a:sym typeface="Times New Roman"/>
              </a:rPr>
              <a:t>e</a:t>
            </a:r>
            <a:r>
              <a:rPr lang="fr" sz="1200" dirty="0">
                <a:solidFill>
                  <a:srgbClr val="414856"/>
                </a:solidFill>
                <a:latin typeface="Times New Roman"/>
                <a:ea typeface="Times New Roman"/>
                <a:cs typeface="Times New Roman"/>
                <a:sym typeface="Times New Roman"/>
              </a:rPr>
              <a:t> anniversaire (avant ou après 2004) et avez interrompu ou réduit votre activité (bonification d'un an par enfant),</a:t>
            </a:r>
            <a:endParaRPr sz="120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si vous avez accouché avant 2004 au cours de vos études, avant votre recrutement dans la fonction publique, dès lors que ce recrutement est intervenu dans les 2 ans après l'obtention du diplôme nécessaire pour se présenter au concours (bonification d'un an par enfant),</a:t>
            </a:r>
            <a:endParaRPr sz="120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pour les services civils rendus hors d'Europe,</a:t>
            </a:r>
            <a:endParaRPr sz="120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pour campagnes dans le cas de services militaires.</a:t>
            </a:r>
            <a:endParaRPr sz="1200" dirty="0">
              <a:solidFill>
                <a:srgbClr val="414856"/>
              </a:solidFill>
              <a:latin typeface="Times New Roman"/>
              <a:ea typeface="Times New Roman"/>
              <a:cs typeface="Times New Roman"/>
              <a:sym typeface="Times New Roman"/>
            </a:endParaRPr>
          </a:p>
          <a:p>
            <a:pPr marL="0" lvl="0" indent="0" algn="l" rtl="0">
              <a:lnSpc>
                <a:spcPct val="115000"/>
              </a:lnSpc>
              <a:spcBef>
                <a:spcPts val="900"/>
              </a:spcBef>
              <a:spcAft>
                <a:spcPts val="0"/>
              </a:spcAft>
              <a:buClr>
                <a:schemeClr val="dk1"/>
              </a:buClr>
              <a:buSzPts val="1100"/>
              <a:buFont typeface="Arial"/>
              <a:buNone/>
            </a:pPr>
            <a:r>
              <a:rPr lang="fr" sz="1250" dirty="0">
                <a:solidFill>
                  <a:srgbClr val="414856"/>
                </a:solidFill>
                <a:latin typeface="Times New Roman"/>
                <a:ea typeface="Times New Roman"/>
                <a:cs typeface="Times New Roman"/>
                <a:sym typeface="Times New Roman"/>
              </a:rPr>
              <a:t>Tout enfant né ou adopté depuis le 1</a:t>
            </a:r>
            <a:r>
              <a:rPr lang="fr" sz="1600" baseline="30000" dirty="0">
                <a:solidFill>
                  <a:srgbClr val="414856"/>
                </a:solidFill>
                <a:latin typeface="Times New Roman"/>
                <a:ea typeface="Times New Roman"/>
                <a:cs typeface="Times New Roman"/>
                <a:sym typeface="Times New Roman"/>
              </a:rPr>
              <a:t>er</a:t>
            </a:r>
            <a:r>
              <a:rPr lang="fr" sz="1250" dirty="0">
                <a:solidFill>
                  <a:srgbClr val="414856"/>
                </a:solidFill>
                <a:latin typeface="Times New Roman"/>
                <a:ea typeface="Times New Roman"/>
                <a:cs typeface="Times New Roman"/>
                <a:sym typeface="Times New Roman"/>
              </a:rPr>
              <a:t> janvier 2004 n'ouvre pas droit à bonification. Cependant, il est pris en compte dans la </a:t>
            </a:r>
            <a:r>
              <a:rPr lang="fr" sz="1250" u="sng" dirty="0">
                <a:solidFill>
                  <a:srgbClr val="414856"/>
                </a:solidFill>
                <a:latin typeface="Times New Roman"/>
                <a:ea typeface="Times New Roman"/>
                <a:cs typeface="Times New Roman"/>
                <a:sym typeface="Times New Roman"/>
                <a:hlinkClick r:id="rId3"/>
              </a:rPr>
              <a:t>durée des services</a:t>
            </a:r>
            <a:r>
              <a:rPr lang="fr" sz="1250" dirty="0">
                <a:solidFill>
                  <a:srgbClr val="414856"/>
                </a:solidFill>
                <a:latin typeface="Times New Roman"/>
                <a:ea typeface="Times New Roman"/>
                <a:cs typeface="Times New Roman"/>
                <a:sym typeface="Times New Roman"/>
              </a:rPr>
              <a:t>.</a:t>
            </a:r>
            <a:endParaRPr sz="1250" dirty="0">
              <a:solidFill>
                <a:srgbClr val="414856"/>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fr" sz="1250" b="1" dirty="0">
                <a:solidFill>
                  <a:srgbClr val="414856"/>
                </a:solidFill>
                <a:latin typeface="Times New Roman"/>
                <a:ea typeface="Times New Roman"/>
                <a:cs typeface="Times New Roman"/>
                <a:sym typeface="Times New Roman"/>
              </a:rPr>
              <a:t>Dans la partie durée de service</a:t>
            </a:r>
            <a:endParaRPr sz="1250" b="1" dirty="0">
              <a:solidFill>
                <a:srgbClr val="414856"/>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fr" sz="1250" dirty="0">
                <a:solidFill>
                  <a:srgbClr val="414856"/>
                </a:solidFill>
                <a:latin typeface="Times New Roman"/>
                <a:ea typeface="Times New Roman"/>
                <a:cs typeface="Times New Roman"/>
                <a:sym typeface="Times New Roman"/>
              </a:rPr>
              <a:t>Certaines périodes d'interruption ou de réduction d'activité pour s'occuper d'un enfant né ou adopté à partir de 2004 sont prises en compte dans la durée de services effectifs.</a:t>
            </a:r>
            <a:endParaRPr sz="1250" dirty="0">
              <a:solidFill>
                <a:srgbClr val="414856"/>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r>
              <a:rPr lang="fr" sz="1250" dirty="0">
                <a:solidFill>
                  <a:srgbClr val="414856"/>
                </a:solidFill>
                <a:latin typeface="Times New Roman"/>
                <a:ea typeface="Times New Roman"/>
                <a:cs typeface="Times New Roman"/>
                <a:sym typeface="Times New Roman"/>
              </a:rPr>
              <a:t>Ces périodes sont les suivantes :</a:t>
            </a:r>
            <a:endParaRPr sz="125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120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travail à temps partiel de droit,</a:t>
            </a:r>
            <a:endParaRPr sz="1200" dirty="0">
              <a:solidFill>
                <a:srgbClr val="414856"/>
              </a:solidFill>
              <a:latin typeface="Times New Roman"/>
              <a:ea typeface="Times New Roman"/>
              <a:cs typeface="Times New Roman"/>
              <a:sym typeface="Times New Roman"/>
            </a:endParaRPr>
          </a:p>
          <a:p>
            <a:pPr marL="457200" lvl="0" indent="-298450" algn="l" rtl="0">
              <a:lnSpc>
                <a:spcPct val="115000"/>
              </a:lnSpc>
              <a:spcBef>
                <a:spcPts val="0"/>
              </a:spcBef>
              <a:spcAft>
                <a:spcPts val="0"/>
              </a:spcAft>
              <a:buClr>
                <a:srgbClr val="414856"/>
              </a:buClr>
              <a:buSzPts val="1100"/>
              <a:buFont typeface="Calibri"/>
              <a:buChar char="●"/>
            </a:pPr>
            <a:r>
              <a:rPr lang="fr" sz="1200" dirty="0">
                <a:solidFill>
                  <a:srgbClr val="414856"/>
                </a:solidFill>
                <a:latin typeface="Times New Roman"/>
                <a:ea typeface="Times New Roman"/>
                <a:cs typeface="Times New Roman"/>
                <a:sym typeface="Times New Roman"/>
              </a:rPr>
              <a:t>interruption d'activité pour s'occuper d'un enfant.</a:t>
            </a:r>
            <a:endParaRPr sz="1200" dirty="0">
              <a:solidFill>
                <a:srgbClr val="414856"/>
              </a:solidFill>
              <a:latin typeface="Times New Roman"/>
              <a:ea typeface="Times New Roman"/>
              <a:cs typeface="Times New Roman"/>
              <a:sym typeface="Times New Roman"/>
            </a:endParaRPr>
          </a:p>
          <a:p>
            <a:pPr marL="0" lvl="0" indent="0" algn="l" rtl="0">
              <a:spcBef>
                <a:spcPts val="0"/>
              </a:spcBef>
              <a:spcAft>
                <a:spcPts val="0"/>
              </a:spcAft>
              <a:buNone/>
            </a:pPr>
            <a:endParaRPr sz="1600" b="1"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b="1"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619aee3446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5" name="Google Shape;265;g619aee3446_0_42: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330200" algn="l" rtl="0">
              <a:spcBef>
                <a:spcPts val="0"/>
              </a:spcBef>
              <a:spcAft>
                <a:spcPts val="0"/>
              </a:spcAft>
              <a:buClr>
                <a:schemeClr val="dk1"/>
              </a:buClr>
              <a:buSzPts val="1600"/>
              <a:buFont typeface="Times New Roman"/>
              <a:buChar char="-"/>
            </a:pPr>
            <a:r>
              <a:rPr lang="fr" sz="1600" b="1">
                <a:solidFill>
                  <a:schemeClr val="dk1"/>
                </a:solidFill>
                <a:latin typeface="Times New Roman"/>
                <a:ea typeface="Times New Roman"/>
                <a:cs typeface="Times New Roman"/>
                <a:sym typeface="Times New Roman"/>
              </a:rPr>
              <a:t>la pension de réversion ne sera plus calculé avec la pension du conjoint décédé mais à partir des pensions du couple (ce qui les fait mécaniquement baisser) </a:t>
            </a:r>
            <a:endParaRPr sz="1600" b="1">
              <a:solidFill>
                <a:schemeClr val="dk1"/>
              </a:solidFill>
              <a:latin typeface="Times New Roman"/>
              <a:ea typeface="Times New Roman"/>
              <a:cs typeface="Times New Roman"/>
              <a:sym typeface="Times New Roman"/>
            </a:endParaRPr>
          </a:p>
          <a:p>
            <a:pPr marL="457200" lvl="0" indent="-330200" algn="l" rtl="0">
              <a:spcBef>
                <a:spcPts val="0"/>
              </a:spcBef>
              <a:spcAft>
                <a:spcPts val="0"/>
              </a:spcAft>
              <a:buClr>
                <a:schemeClr val="dk1"/>
              </a:buClr>
              <a:buSzPts val="1600"/>
              <a:buFont typeface="Times New Roman"/>
              <a:buChar char="-"/>
            </a:pPr>
            <a:r>
              <a:rPr lang="fr" sz="1600" b="1">
                <a:solidFill>
                  <a:schemeClr val="dk1"/>
                </a:solidFill>
                <a:latin typeface="Times New Roman"/>
                <a:ea typeface="Times New Roman"/>
                <a:cs typeface="Times New Roman"/>
                <a:sym typeface="Times New Roman"/>
              </a:rPr>
              <a:t>pour les divorcés cela risque de ne plus être au prorata de la vie commune.</a:t>
            </a:r>
            <a:endParaRPr sz="16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600" b="1">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19e97bc87_2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4" name="Google Shape;274;g619e97bc87_2_3: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La valeur de restitution du point sera calculée chaque année en fonction du nombre d’année d’espérance de vie de la génération </a:t>
            </a:r>
            <a:endParaRPr/>
          </a:p>
          <a:p>
            <a:pPr marL="0" lvl="0" indent="0" algn="l" rtl="0">
              <a:spcBef>
                <a:spcPts val="0"/>
              </a:spcBef>
              <a:spcAft>
                <a:spcPts val="0"/>
              </a:spcAft>
              <a:buNone/>
            </a:pPr>
            <a:r>
              <a:rPr lang="fr"/>
              <a:t>De plus afin d’équilibrer le système, la valeur d’acquisition du point pourra elle aussi varié : plus besoin de réforme, les pensions et les cotisations varieront sans que les salariés ne s’en aperçoivent jusqu’à leur départ en retraite …</a:t>
            </a:r>
            <a:endParaRPr/>
          </a:p>
          <a:p>
            <a:pPr marL="0" lvl="0" indent="0" algn="l" rtl="0">
              <a:lnSpc>
                <a:spcPct val="98181"/>
              </a:lnSpc>
              <a:spcBef>
                <a:spcPts val="0"/>
              </a:spcBef>
              <a:spcAft>
                <a:spcPts val="0"/>
              </a:spcAft>
              <a:buSzPts val="1100"/>
              <a:buNone/>
            </a:pPr>
            <a:r>
              <a:rPr lang="fr" sz="2800">
                <a:solidFill>
                  <a:schemeClr val="dk1"/>
                </a:solidFill>
              </a:rPr>
              <a:t>-</a:t>
            </a:r>
            <a:r>
              <a:rPr lang="fr" sz="2800">
                <a:solidFill>
                  <a:schemeClr val="dk1"/>
                </a:solidFill>
                <a:latin typeface="Calibri"/>
                <a:ea typeface="Calibri"/>
                <a:cs typeface="Calibri"/>
                <a:sym typeface="Calibri"/>
              </a:rPr>
              <a:t>dans la Fonction publique, une transition longue est prévue pour porter les cotisations à 28% sur les primes (aujourd’hui cotisation RAFP 10% pour les primes jusqu’à 20% du traitement indiciaire brut et  0% au delà)</a:t>
            </a:r>
            <a:endParaRPr sz="2800">
              <a:solidFill>
                <a:schemeClr val="dk1"/>
              </a:solidFill>
              <a:latin typeface="Calibri"/>
              <a:ea typeface="Calibri"/>
              <a:cs typeface="Calibri"/>
              <a:sym typeface="Calibri"/>
            </a:endParaRPr>
          </a:p>
          <a:p>
            <a:pPr marL="0" lvl="0" indent="0" algn="l" rtl="0">
              <a:lnSpc>
                <a:spcPct val="98181"/>
              </a:lnSpc>
              <a:spcBef>
                <a:spcPts val="0"/>
              </a:spcBef>
              <a:spcAft>
                <a:spcPts val="0"/>
              </a:spcAft>
              <a:buSzPts val="1100"/>
              <a:buNone/>
            </a:pPr>
            <a:r>
              <a:rPr lang="fr" sz="2800">
                <a:solidFill>
                  <a:schemeClr val="dk1"/>
                </a:solidFill>
              </a:rPr>
              <a:t>-</a:t>
            </a:r>
            <a:r>
              <a:rPr lang="fr" sz="2800">
                <a:solidFill>
                  <a:schemeClr val="dk1"/>
                </a:solidFill>
                <a:latin typeface="Calibri"/>
                <a:ea typeface="Calibri"/>
                <a:cs typeface="Calibri"/>
                <a:sym typeface="Calibri"/>
              </a:rPr>
              <a:t>Au régime général, aujourd’hui seuls les revenus jusqu’à 1 PASS sont soumis à cotisations mais jusqu’à 8 PASS pour les complémentaires obligatoires</a:t>
            </a:r>
            <a:endParaRPr sz="28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fr" sz="2800">
                <a:solidFill>
                  <a:schemeClr val="dk1"/>
                </a:solidFill>
                <a:latin typeface="Calibri"/>
                <a:ea typeface="Calibri"/>
                <a:cs typeface="Calibri"/>
                <a:sym typeface="Calibri"/>
              </a:rPr>
              <a:t>Calcul basé sur les taux proposés par le rapport  </a:t>
            </a:r>
            <a:r>
              <a:rPr lang="fr" sz="800" u="sng">
                <a:solidFill>
                  <a:schemeClr val="accent5"/>
                </a:solidFill>
                <a:hlinkClick r:id="rId3"/>
              </a:rPr>
              <a:t>https://solidarites-sante.gouv.fr/IMG/pdf/retraite_01-09_leger.pdf</a:t>
            </a:r>
            <a:endParaRPr sz="800">
              <a:solidFill>
                <a:schemeClr val="dk1"/>
              </a:solidFill>
            </a:endParaRPr>
          </a:p>
          <a:p>
            <a:pPr marL="0" lvl="0" indent="0" algn="l" rtl="0">
              <a:lnSpc>
                <a:spcPct val="98181"/>
              </a:lnSpc>
              <a:spcBef>
                <a:spcPts val="0"/>
              </a:spcBef>
              <a:spcAft>
                <a:spcPts val="0"/>
              </a:spcAft>
              <a:buSzPts val="1100"/>
              <a:buNone/>
            </a:pPr>
            <a:endParaRPr sz="2800">
              <a:solidFill>
                <a:schemeClr val="dk1"/>
              </a:solidFill>
              <a:latin typeface="Calibri"/>
              <a:ea typeface="Calibri"/>
              <a:cs typeface="Calibri"/>
              <a:sym typeface="Calibri"/>
            </a:endParaRPr>
          </a:p>
          <a:p>
            <a:pPr marL="0" lvl="0" indent="0" algn="l" rtl="0">
              <a:lnSpc>
                <a:spcPct val="101454"/>
              </a:lnSpc>
              <a:spcBef>
                <a:spcPts val="0"/>
              </a:spcBef>
              <a:spcAft>
                <a:spcPts val="0"/>
              </a:spcAft>
              <a:buSzPts val="1100"/>
              <a:buNone/>
            </a:pPr>
            <a:endParaRPr sz="3200">
              <a:solidFill>
                <a:schemeClr val="dk1"/>
              </a:solidFill>
            </a:endParaRPr>
          </a:p>
          <a:p>
            <a:pPr marL="0" lvl="0" indent="0" algn="l" rtl="0">
              <a:spcBef>
                <a:spcPts val="13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618294a79f_2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4" name="Google Shape;284;g618294a79f_2_125: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La valeur de restitution du point sera calculée chaque année en fonction du nombre d’année d’espérance de vie de la génération </a:t>
            </a:r>
            <a:endParaRPr/>
          </a:p>
          <a:p>
            <a:pPr marL="0" lvl="0" indent="0" algn="l" rtl="0">
              <a:spcBef>
                <a:spcPts val="0"/>
              </a:spcBef>
              <a:spcAft>
                <a:spcPts val="0"/>
              </a:spcAft>
              <a:buNone/>
            </a:pPr>
            <a:r>
              <a:rPr lang="fr"/>
              <a:t>De plus afin d’équilibrer le système, la valeur d’acquisition du point pourra elle aussi varié : plus besoin de réforme, les pensions et les cotisations varieront sans que les salariés ne s’en aperçoivent jusqu’à leur départ en retraite …</a:t>
            </a:r>
            <a:endParaRPr/>
          </a:p>
          <a:p>
            <a:pPr marL="0" lvl="0" indent="0" algn="l" rtl="0">
              <a:lnSpc>
                <a:spcPct val="101454"/>
              </a:lnSpc>
              <a:spcBef>
                <a:spcPts val="0"/>
              </a:spcBef>
              <a:spcAft>
                <a:spcPts val="0"/>
              </a:spcAft>
              <a:buClr>
                <a:schemeClr val="dk1"/>
              </a:buClr>
              <a:buSzPts val="1100"/>
              <a:buFont typeface="Arial"/>
              <a:buNone/>
            </a:pPr>
            <a:r>
              <a:rPr lang="fr" sz="3200">
                <a:solidFill>
                  <a:schemeClr val="dk1"/>
                </a:solidFill>
              </a:rPr>
              <a:t>une </a:t>
            </a:r>
            <a:r>
              <a:rPr lang="fr" sz="3200" b="1">
                <a:solidFill>
                  <a:schemeClr val="dk1"/>
                </a:solidFill>
              </a:rPr>
              <a:t>valeur d’achat, </a:t>
            </a:r>
            <a:r>
              <a:rPr lang="fr" sz="3200">
                <a:solidFill>
                  <a:schemeClr val="dk1"/>
                </a:solidFill>
              </a:rPr>
              <a:t>fixée pour le moment à 10 euros.</a:t>
            </a:r>
            <a:endParaRPr sz="3200">
              <a:solidFill>
                <a:schemeClr val="dk1"/>
              </a:solidFill>
            </a:endParaRPr>
          </a:p>
          <a:p>
            <a:pPr marL="0" lvl="0" indent="0" algn="l" rtl="0">
              <a:lnSpc>
                <a:spcPct val="101454"/>
              </a:lnSpc>
              <a:spcBef>
                <a:spcPts val="1300"/>
              </a:spcBef>
              <a:spcAft>
                <a:spcPts val="0"/>
              </a:spcAft>
              <a:buClr>
                <a:schemeClr val="dk1"/>
              </a:buClr>
              <a:buSzPts val="1100"/>
              <a:buFont typeface="Arial"/>
              <a:buNone/>
            </a:pPr>
            <a:r>
              <a:rPr lang="fr" sz="3200">
                <a:solidFill>
                  <a:schemeClr val="dk1"/>
                </a:solidFill>
              </a:rPr>
              <a:t>La pension est déterminée par une </a:t>
            </a:r>
            <a:r>
              <a:rPr lang="fr" sz="3200" b="1">
                <a:solidFill>
                  <a:schemeClr val="dk1"/>
                </a:solidFill>
              </a:rPr>
              <a:t>valeur de service</a:t>
            </a:r>
            <a:r>
              <a:rPr lang="fr" sz="3200">
                <a:solidFill>
                  <a:schemeClr val="dk1"/>
                </a:solidFill>
              </a:rPr>
              <a:t>, fixée pour le moment à 0,55 euros.</a:t>
            </a:r>
            <a:endParaRPr sz="3200">
              <a:solidFill>
                <a:schemeClr val="dk1"/>
              </a:solidFill>
            </a:endParaRPr>
          </a:p>
          <a:p>
            <a:pPr marL="0" lvl="0" indent="0" algn="l" rtl="0">
              <a:spcBef>
                <a:spcPts val="13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618294a7d3_2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618294a7d3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18294a79f_2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14" name="Google Shape;314;g618294a79f_2_146: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Attaque globale contre la Fonction Publique, individualisation rémunérations</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Les carrières des fonctionnaires sont linéaires : la prise en compte de points</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sur l’ensemble de la carrière reviendrait à prendre en compte le salaire moyen de </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toute une carrière et risquerait de se traduire par une forte baisse des pensions</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Plus fondamentalement, s’attaquer à la notion de carrière, c’est revenir sur toute une conception de la Fonction Publique. Parce qu’il est au service de l’intérêt général, le fonctionnaire ne doit pas avoir à « négocier » son augmentation de salaire auprès de son supérieur hiérarchique, c’est là la raison de son droit à une carrière.</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Les changements de grade se font en seconde partie de carrière et permettent d’accéder à</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 des indices plus élevées : d’où l’intérêt de conserver la référence aux 6 derniers mois</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Les carrières sont à qualification égale et diplôme égal moins bien rémunérées dans l</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e secteur public</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Les carrières dans le privé ne sont pas linéaires car il peut y avoir changement </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Times New Roman"/>
                <a:ea typeface="Times New Roman"/>
                <a:cs typeface="Times New Roman"/>
                <a:sym typeface="Times New Roman"/>
              </a:rPr>
              <a:t>d’employeur ou d’emploi occupé : il serait nécessaire de revenir à la référence </a:t>
            </a:r>
            <a:endParaRPr sz="12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SzPts val="1100"/>
              <a:buNone/>
            </a:pPr>
            <a:r>
              <a:rPr lang="fr" sz="1200">
                <a:solidFill>
                  <a:schemeClr val="dk1"/>
                </a:solidFill>
                <a:latin typeface="Times New Roman"/>
                <a:ea typeface="Times New Roman"/>
                <a:cs typeface="Times New Roman"/>
                <a:sym typeface="Times New Roman"/>
              </a:rPr>
              <a:t>des 10 meilleures années, mais sur le principe il est juste de calculer sur « les meilleures années » dans le privé alors que cela n’a pas la même portée dans le public.</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19e97bc87_2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38" name="Google Shape;338;g619e97bc87_2_7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hypothèse pour les PRCE et les PRAG d’une carrière PPCR avec passage des rendez-vous de carrière au grand Choix</a:t>
            </a:r>
            <a:endParaRPr/>
          </a:p>
          <a:p>
            <a:pPr marL="0" lvl="0" indent="0" algn="l" rtl="0">
              <a:spcBef>
                <a:spcPts val="0"/>
              </a:spcBef>
              <a:spcAft>
                <a:spcPts val="0"/>
              </a:spcAft>
              <a:buNone/>
            </a:pPr>
            <a:r>
              <a:rPr lang="fr"/>
              <a:t>hypothèse pour les MCF d’un recrutement au 4ème échelon ( reclassement avec 7 années d’ancienneté reconnue sur 10)</a:t>
            </a:r>
            <a:endParaRPr/>
          </a:p>
          <a:p>
            <a:pPr marL="0" lvl="0" indent="0" algn="l" rtl="0">
              <a:spcBef>
                <a:spcPts val="0"/>
              </a:spcBef>
              <a:spcAft>
                <a:spcPts val="0"/>
              </a:spcAft>
              <a:buNone/>
            </a:pPr>
            <a:endParaRPr/>
          </a:p>
          <a:p>
            <a:pPr marL="0" lvl="0" indent="0" algn="l" rtl="0">
              <a:spcBef>
                <a:spcPts val="0"/>
              </a:spcBef>
              <a:spcAft>
                <a:spcPts val="0"/>
              </a:spcAft>
              <a:buNone/>
            </a:pPr>
            <a:r>
              <a:rPr lang="fr"/>
              <a:t>MCF CN n’aura jamais la retraite d’un PRAG CN (ce qui n’existe plus d’après PPCR) : </a:t>
            </a:r>
            <a:r>
              <a:rPr lang="fr">
                <a:solidFill>
                  <a:schemeClr val="dk1"/>
                </a:solidFill>
              </a:rPr>
              <a:t>les courbes ne se croisent pas avant 71 ans</a:t>
            </a:r>
            <a:endParaRPr/>
          </a:p>
          <a:p>
            <a:pPr marL="0" lvl="0" indent="0" algn="l" rtl="0">
              <a:spcBef>
                <a:spcPts val="0"/>
              </a:spcBef>
              <a:spcAft>
                <a:spcPts val="0"/>
              </a:spcAft>
              <a:buNone/>
            </a:pPr>
            <a:r>
              <a:rPr lang="fr"/>
              <a:t>MCF HC et PR2 n’auront jamais une retraite supérieur à celle d’un PRAG HC : les courbes ne se croisent pas avant 71 ans</a:t>
            </a: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619e97bc87_2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48" name="Google Shape;348;g619e97bc87_2_81: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cette comparaison est plus précise pour les PRAG et PRCE car pour les MCF et les PR, les 10 années avant recrutement devrait actuellement donné droit à une retraite au régime général qui est estimée dans le calcul de la retraite actuel à 337 euros par mois et pour le calcul de la perte, elle est intégrée à hauteur de 202500€ soit 18225 points et 235€ de droits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r" dirty="0"/>
              <a:t>Mais le passage de 44% de cotisation retraite à 28% permettrait de dégager une augmentation du salaire net de 1000 à 1200€ par mois “pour la construction d’une retraite par capitalisation!” (et ce sans augmenter la masse salariale des universités!)</a:t>
            </a:r>
            <a:endParaRPr dirty="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61b947093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58" name="Google Shape;358;g61b9470937_1_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Clr>
                <a:schemeClr val="dk1"/>
              </a:buClr>
              <a:buSzPts val="1100"/>
              <a:buFont typeface="Arial"/>
              <a:buNone/>
            </a:pPr>
            <a:r>
              <a:rPr lang="fr" sz="850">
                <a:solidFill>
                  <a:schemeClr val="dk1"/>
                </a:solidFill>
              </a:rPr>
              <a:t>le taux moyen de remplacement actuel est 74,8 % dans le secteur prive et même de 76% pour les cadres</a:t>
            </a:r>
            <a:endParaRPr sz="85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1b9470937_1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71" name="Google Shape;371;g61b9470937_1_14: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61f2712dbd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84" name="Google Shape;384;g61f2712dbd_0_3: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1f2712dbd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2" name="Google Shape;392;g61f2712dbd_0_17: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Si on prend l’exemple d’un fonctionnaire né en 1968 partant en 2030 et qui aurait commencé à travailler à 22 ans, en 1990, les grands principes du calcul de ses droits à pension seraient de prendre:</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l’échelon qu’il détient depuis 6 mois en 2025 x 75% (règles de l’ancien système) x 35/42,5èmes  (proratisation où 35 est le nombre d’années effectives en 2025 et 42,5 la durée requise pour sa génération dans le système actuel, sans lui appliquer de décote puisqu’on ne connaît pas son âge de départ à ce stade). Cela donne un montant en euros, mais celui-ci est converti en points du nouveau système, dans des conditions que l’on ignore (A noter que ces points redeviendront des euros de pension en 2030 mais bien entendu ils donneront des droits à pension selon la valeur de service du point de 2030…)</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les points qu’il a acquis pendant 5 ans de 2025 à 2030 sont ajoutés à ce capital de points.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Sans les bonifications: tous les enfants concernés par nouvelles modalités de calcul</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1f2712dbd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1" name="Google Shape;401;g61f2712dbd_0_29: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fr" sz="1200">
                <a:solidFill>
                  <a:schemeClr val="dk1"/>
                </a:solidFill>
                <a:latin typeface="Calibri"/>
                <a:ea typeface="Calibri"/>
                <a:cs typeface="Calibri"/>
                <a:sym typeface="Calibri"/>
              </a:rPr>
              <a:t>Un seul exemple est donné pour un salarié du régime général. Plusieurs remarques: il n’est jamais précisé que les valeurs de point sont celles à l’âge du taux plein, donc 64 ans </a:t>
            </a:r>
            <a:r>
              <a:rPr lang="fr" sz="1200" b="1">
                <a:solidFill>
                  <a:schemeClr val="dk1"/>
                </a:solidFill>
                <a:latin typeface="Calibri"/>
                <a:ea typeface="Calibri"/>
                <a:cs typeface="Calibri"/>
                <a:sym typeface="Calibri"/>
              </a:rPr>
              <a:t>pour le moment</a:t>
            </a:r>
            <a:r>
              <a:rPr lang="fr" sz="1200">
                <a:solidFill>
                  <a:schemeClr val="dk1"/>
                </a:solidFill>
                <a:latin typeface="Calibri"/>
                <a:ea typeface="Calibri"/>
                <a:cs typeface="Calibri"/>
                <a:sym typeface="Calibri"/>
              </a:rPr>
              <a:t>. + on ne dit pas comment seront pris en compte les bonifications? Si Céline a eu des enfants, ceux ci valent 5% de majoration (règles du nouveau régime), donc a priori on ne lui prendrait aucune bonification ou majoration de durée d’assurance au moment du calcul de ses droits acquis…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fr" sz="1200">
                <a:solidFill>
                  <a:schemeClr val="dk1"/>
                </a:solidFill>
              </a:rPr>
              <a:t>la pension mensuelle qui en découle s’établit à 1 379 € et à 1 276 € en net (x0,926 de CSG). Le taux de remplacement est 63,10 %. De plus si Céline se permettait de partir à 62 ans sa pension nette tomberait à 1 148,40€. Taux de remplacement 56,79 %.</a:t>
            </a:r>
            <a:endParaRPr sz="1200">
              <a:solidFill>
                <a:schemeClr val="dk1"/>
              </a:solidFill>
            </a:endParaRPr>
          </a:p>
          <a:p>
            <a:pPr marL="45720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619aee3446_0_1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619aee3446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619aee3446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619aee344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6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18294a79f_2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80" name="Google Shape;80;g618294a79f_2_16: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FR" dirty="0"/>
              <a:t>E</a:t>
            </a:r>
            <a:r>
              <a:rPr lang="fr" dirty="0"/>
              <a:t>n 1987 : </a:t>
            </a:r>
            <a:r>
              <a:rPr lang="fr-FR" dirty="0"/>
              <a:t>désindexation</a:t>
            </a:r>
            <a:r>
              <a:rPr lang="fr" dirty="0"/>
              <a:t> des retraites des salaires (indexées sur le salaire moyen de 1948 à 1987 comme en Allemagne et en Suède) et indexation sur l’inflation (</a:t>
            </a:r>
            <a:r>
              <a:rPr lang="fr-FR" sz="1100" b="0" i="0" u="none" strike="noStrike" cap="none" dirty="0">
                <a:solidFill>
                  <a:srgbClr val="000000"/>
                </a:solidFill>
                <a:effectLst/>
                <a:latin typeface="Arial"/>
                <a:ea typeface="Arial"/>
                <a:cs typeface="Arial"/>
                <a:sym typeface="Arial"/>
              </a:rPr>
              <a:t>« la moyenne des prix à la consommation, hors tabac, calculée sur les douze derniers indices mensuels par l'Insee »)</a:t>
            </a:r>
            <a:endParaRPr lang="fr" dirty="0"/>
          </a:p>
          <a:p>
            <a:pPr marL="0" lvl="0" indent="0" algn="l" rtl="0">
              <a:spcBef>
                <a:spcPts val="0"/>
              </a:spcBef>
              <a:spcAft>
                <a:spcPts val="0"/>
              </a:spcAft>
              <a:buNone/>
            </a:pPr>
            <a:r>
              <a:rPr lang="fr" dirty="0"/>
              <a:t>Hollande - Touraine en 2014 : </a:t>
            </a:r>
            <a:endParaRPr dirty="0"/>
          </a:p>
          <a:p>
            <a:pPr marL="457200" lvl="0" indent="-295275" algn="l" rtl="0">
              <a:spcBef>
                <a:spcPts val="0"/>
              </a:spcBef>
              <a:spcAft>
                <a:spcPts val="0"/>
              </a:spcAft>
              <a:buSzPts val="1050"/>
              <a:buChar char="-"/>
            </a:pPr>
            <a:r>
              <a:rPr lang="fr" sz="1050" dirty="0">
                <a:solidFill>
                  <a:srgbClr val="222222"/>
                </a:solidFill>
                <a:highlight>
                  <a:srgbClr val="FFFFFF"/>
                </a:highlight>
              </a:rPr>
              <a:t>inscrivent dans la loi une trajectoire d'augmentation de </a:t>
            </a:r>
            <a:r>
              <a:rPr lang="fr" sz="1050" b="1" dirty="0">
                <a:solidFill>
                  <a:srgbClr val="222222"/>
                </a:solidFill>
                <a:highlight>
                  <a:srgbClr val="FFFFFF"/>
                </a:highlight>
              </a:rPr>
              <a:t>la durée de référence du système de retraite jusqu'à 43 annuités</a:t>
            </a:r>
            <a:r>
              <a:rPr lang="fr" sz="1050" dirty="0">
                <a:solidFill>
                  <a:srgbClr val="222222"/>
                </a:solidFill>
                <a:highlight>
                  <a:srgbClr val="FFFFFF"/>
                </a:highlight>
              </a:rPr>
              <a:t>, </a:t>
            </a:r>
            <a:endParaRPr sz="1050" dirty="0">
              <a:solidFill>
                <a:srgbClr val="222222"/>
              </a:solidFill>
              <a:highlight>
                <a:srgbClr val="FFFFFF"/>
              </a:highlight>
            </a:endParaRPr>
          </a:p>
          <a:p>
            <a:pPr marL="457200" lvl="0" indent="-295275" algn="l" rtl="0">
              <a:spcBef>
                <a:spcPts val="0"/>
              </a:spcBef>
              <a:spcAft>
                <a:spcPts val="0"/>
              </a:spcAft>
              <a:buSzPts val="1050"/>
              <a:buChar char="-"/>
            </a:pPr>
            <a:r>
              <a:rPr lang="fr" sz="1050" dirty="0">
                <a:solidFill>
                  <a:srgbClr val="222222"/>
                </a:solidFill>
                <a:highlight>
                  <a:srgbClr val="FFFFFF"/>
                </a:highlight>
              </a:rPr>
              <a:t>créent des droits supplémentaires (création du </a:t>
            </a:r>
            <a:r>
              <a:rPr lang="fr" sz="1050" dirty="0">
                <a:solidFill>
                  <a:srgbClr val="0B0080"/>
                </a:solidFill>
                <a:uFill>
                  <a:noFill/>
                </a:uFill>
                <a:hlinkClick r:id="rId3"/>
              </a:rPr>
              <a:t>compte pénibilité</a:t>
            </a:r>
            <a:r>
              <a:rPr lang="fr" sz="1050" dirty="0">
                <a:solidFill>
                  <a:srgbClr val="222222"/>
                </a:solidFill>
                <a:highlight>
                  <a:srgbClr val="FFFFFF"/>
                </a:highlight>
              </a:rPr>
              <a:t>, élargissement des modalités de validation de trimestres de retraite, mise en place de dispositifs de mutualisation inter-régimes, etc.)</a:t>
            </a:r>
            <a:endParaRPr sz="1050" dirty="0">
              <a:solidFill>
                <a:srgbClr val="222222"/>
              </a:solidFill>
              <a:highlight>
                <a:srgbClr val="FFFFFF"/>
              </a:highlight>
            </a:endParaRPr>
          </a:p>
          <a:p>
            <a:pPr marL="457200" lvl="0" indent="-295275" algn="l" rtl="0">
              <a:spcBef>
                <a:spcPts val="0"/>
              </a:spcBef>
              <a:spcAft>
                <a:spcPts val="0"/>
              </a:spcAft>
              <a:buSzPts val="1050"/>
              <a:buChar char="-"/>
            </a:pPr>
            <a:r>
              <a:rPr lang="fr" sz="1050" dirty="0">
                <a:solidFill>
                  <a:srgbClr val="222222"/>
                </a:solidFill>
                <a:highlight>
                  <a:srgbClr val="FFFFFF"/>
                </a:highlight>
              </a:rPr>
              <a:t>augmentent les taux de cotisations salariale et employeur ; La loi affiche une volonté de préserver l'équilibre financier du système </a:t>
            </a:r>
            <a:r>
              <a:rPr lang="fr" sz="1050" dirty="0">
                <a:solidFill>
                  <a:srgbClr val="0B0080"/>
                </a:solidFill>
                <a:uFill>
                  <a:noFill/>
                </a:uFill>
                <a:hlinkClick r:id="rId4"/>
              </a:rPr>
              <a:t>français</a:t>
            </a:r>
            <a:r>
              <a:rPr lang="fr" sz="1050" dirty="0">
                <a:solidFill>
                  <a:srgbClr val="222222"/>
                </a:solidFill>
                <a:highlight>
                  <a:srgbClr val="FFFFFF"/>
                </a:highlight>
              </a:rPr>
              <a:t> de </a:t>
            </a:r>
            <a:r>
              <a:rPr lang="fr" sz="1050" dirty="0">
                <a:solidFill>
                  <a:srgbClr val="0B0080"/>
                </a:solidFill>
                <a:uFill>
                  <a:noFill/>
                </a:uFill>
                <a:hlinkClick r:id="rId5"/>
              </a:rPr>
              <a:t>retraites</a:t>
            </a:r>
            <a:r>
              <a:rPr lang="fr" sz="1050" dirty="0">
                <a:solidFill>
                  <a:srgbClr val="222222"/>
                </a:solidFill>
                <a:highlight>
                  <a:srgbClr val="FFFFFF"/>
                </a:highlight>
              </a:rPr>
              <a:t> </a:t>
            </a:r>
            <a:r>
              <a:rPr lang="fr" sz="1050" dirty="0">
                <a:solidFill>
                  <a:srgbClr val="0B0080"/>
                </a:solidFill>
                <a:uFill>
                  <a:noFill/>
                </a:uFill>
                <a:hlinkClick r:id="rId6"/>
              </a:rPr>
              <a:t>par répartition</a:t>
            </a:r>
            <a:r>
              <a:rPr lang="fr" sz="1050" dirty="0">
                <a:solidFill>
                  <a:srgbClr val="222222"/>
                </a:solidFill>
                <a:highlight>
                  <a:srgbClr val="FFFFFF"/>
                </a:highlight>
              </a:rPr>
              <a:t> en visant à combler un déficit prévu alors à vingt milliards d'euros en 2020</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618294a79f_2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7" name="Google Shape;367;g618294a79f_2_174: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Le niveau de vie moyen des actifs et retraités a progressé de manière parallèle jusqu’en 2010. Celui des retraités baisse de 0,6% par an, moins que les actifs mais c’est le poids de l’effet noria. La presse utilise la notion d’ensemble de la population pour faire croire que les retraités ont un niveau de vie supérieur à celui des actifs.</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Les médias ne présentent que les deux courbes du bas.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61464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18294a79f_2_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4" name="Google Shape;424;g618294a79f_2_249: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Malgré l'absence de revalorisation des pensions, le montant moyen de la retraite de droit direct s'est accru de 0,9%, à 1.389 euros brut mensuels, soit 1.294 euros net après prélèvements sociaux.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Une hausse mécanique, les nouveaux retraités "disposant de carrières plus favorables" et donc de pensions plus élevées que ceux qui décèdent.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L'écart entre femmes et hommes s'est légèrement réduit, de 39,2% à 38,8%, les premières percevant en moyenne 1.070 euros brut, contre 1.740 pour les seconds.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Clr>
                <a:schemeClr val="dk1"/>
              </a:buClr>
              <a:buSzPts val="1100"/>
              <a:buFont typeface="Arial"/>
              <a:buNone/>
            </a:pPr>
            <a:r>
              <a:rPr lang="fr" sz="1200">
                <a:solidFill>
                  <a:schemeClr val="dk1"/>
                </a:solidFill>
                <a:latin typeface="Calibri"/>
                <a:ea typeface="Calibri"/>
                <a:cs typeface="Calibri"/>
                <a:sym typeface="Calibri"/>
              </a:rPr>
              <a:t>En incluant les pensions de réversion, le montant mensuel moyen servi aux retraités s'est établi à 1.532 euros brut (1.429 euros net) et l'écart entre femmes et hommes s'est trouvé réduit à 25%.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SzPts val="1100"/>
              <a:buNone/>
            </a:pPr>
            <a:r>
              <a:rPr lang="fr" sz="1200" b="1">
                <a:solidFill>
                  <a:schemeClr val="dk1"/>
                </a:solidFill>
                <a:latin typeface="Calibri"/>
                <a:ea typeface="Calibri"/>
                <a:cs typeface="Calibri"/>
                <a:sym typeface="Calibri"/>
              </a:rPr>
              <a:t>Notons les inégalités H/F… aggravées au moment du passage à la retraite et du calcul des pensions.</a:t>
            </a:r>
            <a:endParaRPr sz="1800" b="1">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38450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618294a79f_2_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0" name="Google Shape;480;g618294a79f_2_300: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Clr>
                <a:schemeClr val="dk1"/>
              </a:buClr>
              <a:buSzPts val="1100"/>
              <a:buFont typeface="Arial"/>
              <a:buNone/>
            </a:pPr>
            <a:r>
              <a:rPr lang="fr" sz="1400">
                <a:solidFill>
                  <a:schemeClr val="dk1"/>
                </a:solidFill>
              </a:rPr>
              <a:t>La part des profits réinvestis reste stable autour de 18,5% tandis que les dividendes attribués aux actionnaires sont passés depuis 1975 de 3 à 9%.</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619aee3446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9" name="Google Shape;489;g619aee3446_0_167: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rtl="0">
              <a:lnSpc>
                <a:spcPct val="115000"/>
              </a:lnSpc>
              <a:spcBef>
                <a:spcPts val="0"/>
              </a:spcBef>
              <a:spcAft>
                <a:spcPts val="0"/>
              </a:spcAft>
              <a:buSzPts val="1100"/>
              <a:buNone/>
            </a:pPr>
            <a:r>
              <a:rPr lang="fr" sz="1200" b="1" i="1">
                <a:solidFill>
                  <a:srgbClr val="00000A"/>
                </a:solidFill>
                <a:latin typeface="Calibri"/>
                <a:ea typeface="Calibri"/>
                <a:cs typeface="Calibri"/>
                <a:sym typeface="Calibri"/>
              </a:rPr>
              <a:t>FSU estime qu’il ne devrait y avoir aucune pension inférieure au SMIC</a:t>
            </a:r>
            <a:r>
              <a:rPr lang="fr" sz="1200">
                <a:solidFill>
                  <a:srgbClr val="00000A"/>
                </a:solidFill>
                <a:latin typeface="Calibri"/>
                <a:ea typeface="Calibri"/>
                <a:cs typeface="Calibri"/>
                <a:sym typeface="Calibri"/>
              </a:rPr>
              <a:t> !</a:t>
            </a:r>
            <a:endParaRPr sz="1200">
              <a:solidFill>
                <a:srgbClr val="00000A"/>
              </a:solidFill>
              <a:latin typeface="Calibri"/>
              <a:ea typeface="Calibri"/>
              <a:cs typeface="Calibri"/>
              <a:sym typeface="Calibri"/>
            </a:endParaRPr>
          </a:p>
          <a:p>
            <a:pPr marL="457200" lvl="0" indent="0" algn="l" rtl="0">
              <a:lnSpc>
                <a:spcPct val="115000"/>
              </a:lnSpc>
              <a:spcBef>
                <a:spcPts val="0"/>
              </a:spcBef>
              <a:spcAft>
                <a:spcPts val="0"/>
              </a:spcAft>
              <a:buSzPts val="1100"/>
              <a:buNone/>
            </a:pPr>
            <a:r>
              <a:rPr lang="fr" sz="1200">
                <a:solidFill>
                  <a:srgbClr val="00000A"/>
                </a:solidFill>
                <a:latin typeface="Calibri"/>
                <a:ea typeface="Calibri"/>
                <a:cs typeface="Calibri"/>
                <a:sym typeface="Calibri"/>
              </a:rPr>
              <a:t>la FSU demande que les pensions soient revalorisées non pas selon l’inflation (ce qui est déjà prévu actuellement mais peu ou pas suivi), mais sur les salaires.</a:t>
            </a:r>
            <a:endParaRPr sz="1200">
              <a:solidFill>
                <a:srgbClr val="00000A"/>
              </a:solidFill>
              <a:latin typeface="Calibri"/>
              <a:ea typeface="Calibri"/>
              <a:cs typeface="Calibri"/>
              <a:sym typeface="Calibri"/>
            </a:endParaRPr>
          </a:p>
          <a:p>
            <a:pPr marL="457200" lvl="0" indent="0" algn="l" rtl="0">
              <a:lnSpc>
                <a:spcPct val="115000"/>
              </a:lnSpc>
              <a:spcBef>
                <a:spcPts val="0"/>
              </a:spcBef>
              <a:spcAft>
                <a:spcPts val="0"/>
              </a:spcAft>
              <a:buSzPts val="1100"/>
              <a:buNone/>
            </a:pPr>
            <a:endParaRPr sz="1200">
              <a:solidFill>
                <a:srgbClr val="00000A"/>
              </a:solidFill>
              <a:latin typeface="Calibri"/>
              <a:ea typeface="Calibri"/>
              <a:cs typeface="Calibri"/>
              <a:sym typeface="Calibri"/>
            </a:endParaRPr>
          </a:p>
          <a:p>
            <a:pPr marL="0" lvl="0" indent="0" algn="just" rtl="0">
              <a:lnSpc>
                <a:spcPct val="115000"/>
              </a:lnSpc>
              <a:spcBef>
                <a:spcPts val="0"/>
              </a:spcBef>
              <a:spcAft>
                <a:spcPts val="0"/>
              </a:spcAft>
              <a:buClr>
                <a:schemeClr val="dk1"/>
              </a:buClr>
              <a:buSzPts val="1100"/>
              <a:buFont typeface="Arial"/>
              <a:buNone/>
            </a:pPr>
            <a:r>
              <a:rPr lang="fr" sz="2000" b="1">
                <a:solidFill>
                  <a:schemeClr val="dk1"/>
                </a:solidFill>
              </a:rPr>
              <a:t>Progrès</a:t>
            </a:r>
            <a:r>
              <a:rPr lang="fr" sz="2000">
                <a:solidFill>
                  <a:schemeClr val="dk1"/>
                </a:solidFill>
              </a:rPr>
              <a:t> : le fait de partir tôt en bonne santé n’est pas simplement une juste reconnaissance pour des travailleurs mais aussi un bienfait pour la société dans son ensemble (intégration dans la vie associative, culturelle et sportive…)</a:t>
            </a:r>
            <a:endParaRPr sz="2000">
              <a:solidFill>
                <a:schemeClr val="dk1"/>
              </a:solidFill>
            </a:endParaRPr>
          </a:p>
          <a:p>
            <a:pPr marL="457200" lvl="0" indent="0" algn="l" rtl="0">
              <a:lnSpc>
                <a:spcPct val="115000"/>
              </a:lnSpc>
              <a:spcBef>
                <a:spcPts val="1200"/>
              </a:spcBef>
              <a:spcAft>
                <a:spcPts val="0"/>
              </a:spcAft>
              <a:buSzPts val="1100"/>
              <a:buNone/>
            </a:pPr>
            <a:endParaRPr sz="1200">
              <a:solidFill>
                <a:srgbClr val="00000A"/>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fr" sz="1200">
                <a:solidFill>
                  <a:srgbClr val="00000A"/>
                </a:solidFill>
                <a:latin typeface="Calibri"/>
                <a:ea typeface="Calibri"/>
                <a:cs typeface="Calibri"/>
                <a:sym typeface="Calibri"/>
              </a:rPr>
              <a:t>Doit-on subir un perte de revenu telle que le ou la retraité ne puisse plus rembourser un prêt immobilier en cours ou voyager pour rencontrer sa famille ?</a:t>
            </a:r>
            <a:endParaRPr sz="1200">
              <a:solidFill>
                <a:srgbClr val="00000A"/>
              </a:solidFill>
              <a:latin typeface="Calibri"/>
              <a:ea typeface="Calibri"/>
              <a:cs typeface="Calibri"/>
              <a:sym typeface="Calibri"/>
            </a:endParaRPr>
          </a:p>
          <a:p>
            <a:pPr marL="0" lvl="0" indent="0" algn="l" rtl="0">
              <a:lnSpc>
                <a:spcPct val="115000"/>
              </a:lnSpc>
              <a:spcBef>
                <a:spcPts val="0"/>
              </a:spcBef>
              <a:spcAft>
                <a:spcPts val="0"/>
              </a:spcAft>
              <a:buSzPts val="1100"/>
              <a:buNone/>
            </a:pPr>
            <a:r>
              <a:rPr lang="fr" sz="1200">
                <a:solidFill>
                  <a:srgbClr val="00000A"/>
                </a:solidFill>
                <a:latin typeface="Calibri"/>
                <a:ea typeface="Calibri"/>
                <a:cs typeface="Calibri"/>
                <a:sym typeface="Calibri"/>
              </a:rPr>
              <a:t>le code des pension des fonctionnaire prévoit qu’avec un taux de remplacement de 75% le pensionné puisse continuer à vivre dans la dignité avec un niveau de vie comparable à celui des agents de sa fonction.</a:t>
            </a:r>
            <a:endParaRPr sz="1200">
              <a:solidFill>
                <a:srgbClr val="00000A"/>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619aee3446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97" name="Google Shape;497;g619aee3446_0_177: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61b4c63cff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506" name="Google Shape;506;g61b4c63cff_0_27: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619aee3446_0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619aee3446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8181"/>
              </a:lnSpc>
              <a:spcBef>
                <a:spcPts val="0"/>
              </a:spcBef>
              <a:spcAft>
                <a:spcPts val="0"/>
              </a:spcAft>
              <a:buClr>
                <a:schemeClr val="dk1"/>
              </a:buClr>
              <a:buSzPts val="1100"/>
              <a:buFont typeface="Arial"/>
              <a:buNone/>
            </a:pPr>
            <a:r>
              <a:rPr lang="fr" sz="2800">
                <a:solidFill>
                  <a:schemeClr val="dk1"/>
                </a:solidFill>
              </a:rPr>
              <a:t>•</a:t>
            </a:r>
            <a:r>
              <a:rPr lang="fr" sz="2400">
                <a:solidFill>
                  <a:schemeClr val="dk1"/>
                </a:solidFill>
                <a:latin typeface="Calibri"/>
                <a:ea typeface="Calibri"/>
                <a:cs typeface="Calibri"/>
                <a:sym typeface="Calibri"/>
              </a:rPr>
              <a:t>Sur le calendrier, volonté de laisser passer les élections municipales de mars 2020. D’ici là, concertations.</a:t>
            </a:r>
            <a:endParaRPr sz="2400">
              <a:solidFill>
                <a:schemeClr val="dk1"/>
              </a:solidFill>
              <a:latin typeface="Calibri"/>
              <a:ea typeface="Calibri"/>
              <a:cs typeface="Calibri"/>
              <a:sym typeface="Calibri"/>
            </a:endParaRPr>
          </a:p>
          <a:p>
            <a:pPr marL="0" lvl="0" indent="0" algn="l" rtl="0">
              <a:lnSpc>
                <a:spcPct val="98181"/>
              </a:lnSpc>
              <a:spcBef>
                <a:spcPts val="0"/>
              </a:spcBef>
              <a:spcAft>
                <a:spcPts val="0"/>
              </a:spcAft>
              <a:buClr>
                <a:schemeClr val="dk1"/>
              </a:buClr>
              <a:buSzPts val="1100"/>
              <a:buFont typeface="Arial"/>
              <a:buNone/>
            </a:pPr>
            <a:r>
              <a:rPr lang="fr" sz="2800">
                <a:solidFill>
                  <a:schemeClr val="dk1"/>
                </a:solidFill>
              </a:rPr>
              <a:t>•</a:t>
            </a:r>
            <a:r>
              <a:rPr lang="fr" sz="2400">
                <a:solidFill>
                  <a:schemeClr val="dk1"/>
                </a:solidFill>
                <a:latin typeface="Calibri"/>
                <a:ea typeface="Calibri"/>
                <a:cs typeface="Calibri"/>
                <a:sym typeface="Calibri"/>
              </a:rPr>
              <a:t>Un principe a été énoncé: seuls ceux à moins de 5 ans du départ sont concernés, soit 2025, mais la loi contiendra des mesures intermédiaires (applicables dès la fin 2020?)</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3834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618294a7d3_2_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618294a7d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Selon le rapport Delevoye, il n’y aurait que des gagnants : en fait nous serons tous perdant sur les retraites et nous allons voir que la seule compensation pour faire passer la pilule va être une revalorisation salariale des enseignants et EC via les primes … Mais attention il y a un loup !</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618294a79f_2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95" name="Google Shape;95;g618294a79f_2_37: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fr"/>
              <a:t>pour les cadre du privé le taux de remplacement est en moyenne de 76%</a:t>
            </a:r>
            <a:endParaRPr/>
          </a:p>
          <a:p>
            <a:pPr marL="457200" lvl="0" indent="-298450" algn="l" rtl="0">
              <a:spcBef>
                <a:spcPts val="0"/>
              </a:spcBef>
              <a:spcAft>
                <a:spcPts val="0"/>
              </a:spcAft>
              <a:buSzPts val="1100"/>
              <a:buChar char="-"/>
            </a:pPr>
            <a:r>
              <a:rPr lang="fr"/>
              <a:t>chacun cotise en fonction de ses moyens et en use en fonction de ses besoins</a:t>
            </a:r>
            <a:endParaRPr/>
          </a:p>
          <a:p>
            <a:pPr marL="457200" lvl="0" indent="-298450" algn="l" rtl="0">
              <a:spcBef>
                <a:spcPts val="0"/>
              </a:spcBef>
              <a:spcAft>
                <a:spcPts val="0"/>
              </a:spcAft>
              <a:buSzPts val="1100"/>
              <a:buChar char="-"/>
            </a:pPr>
            <a:r>
              <a:rPr lang="fr">
                <a:solidFill>
                  <a:schemeClr val="dk1"/>
                </a:solidFill>
              </a:rPr>
              <a:t>La cotisation de 11,33% est prélevée le 27 du mois et est reversé au pensionnés 5 jours plus tard.</a:t>
            </a:r>
            <a:endParaRPr>
              <a:solidFill>
                <a:schemeClr val="dk1"/>
              </a:solidFill>
            </a:endParaRPr>
          </a:p>
          <a:p>
            <a:pPr marL="0" lvl="0" indent="0" algn="l" rtl="0">
              <a:lnSpc>
                <a:spcPct val="115000"/>
              </a:lnSpc>
              <a:spcBef>
                <a:spcPts val="0"/>
              </a:spcBef>
              <a:spcAft>
                <a:spcPts val="0"/>
              </a:spcAft>
              <a:buNone/>
            </a:pPr>
            <a:endParaRPr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fr" b="1">
                <a:solidFill>
                  <a:schemeClr val="dk1"/>
                </a:solidFill>
                <a:latin typeface="Calibri"/>
                <a:ea typeface="Calibri"/>
                <a:cs typeface="Calibri"/>
                <a:sym typeface="Calibri"/>
              </a:rPr>
              <a:t>Le système est à l’équilibre avec 1,3% de croissance, pour financer les retraites jusqu’en 2070. Avec 1,8% de croissance, pour financer les retraites jusqu’en 2070 il suffit d’une augmentation de 0,16 points par an soit 5 points en 30 ans (ce que nous avons absorbé dans la FP en 10 ans en passant le </a:t>
            </a:r>
            <a:r>
              <a:rPr lang="fr" sz="1200">
                <a:solidFill>
                  <a:schemeClr val="dk1"/>
                </a:solidFill>
                <a:latin typeface="Calibri"/>
                <a:ea typeface="Calibri"/>
                <a:cs typeface="Calibri"/>
                <a:sym typeface="Calibri"/>
              </a:rPr>
              <a:t>CAS pension de 7,85% à 11,10%</a:t>
            </a:r>
            <a:r>
              <a:rPr lang="fr" b="1">
                <a:solidFill>
                  <a:schemeClr val="dk1"/>
                </a:solidFill>
                <a:latin typeface="Calibri"/>
                <a:ea typeface="Calibri"/>
                <a:cs typeface="Calibri"/>
                <a:sym typeface="Calibri"/>
              </a:rPr>
              <a:t> )</a:t>
            </a:r>
            <a:endParaRPr b="1">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618294a79f_2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41" name="Google Shape;441;g618294a79f_2_185: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619e97bc87_2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50" name="Google Shape;450;g619e97bc87_2_55: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Clr>
                <a:schemeClr val="dk1"/>
              </a:buClr>
              <a:buSzPts val="1100"/>
              <a:buFont typeface="Arial"/>
              <a:buNone/>
            </a:pPr>
            <a:r>
              <a:rPr lang="fr" sz="1300">
                <a:solidFill>
                  <a:srgbClr val="222222"/>
                </a:solidFill>
                <a:latin typeface="Georgia"/>
                <a:ea typeface="Georgia"/>
                <a:cs typeface="Georgia"/>
                <a:sym typeface="Georgia"/>
              </a:rPr>
              <a:t>En 2015, l’espérance de vie d’un homme de 60 ans est en moyenne de 22.9 ans ; pour une femme, 27.3 ans : </a:t>
            </a:r>
            <a:r>
              <a:rPr lang="fr" sz="1300" u="sng">
                <a:solidFill>
                  <a:schemeClr val="hlink"/>
                </a:solidFill>
                <a:latin typeface="Georgia"/>
                <a:ea typeface="Georgia"/>
                <a:cs typeface="Georgia"/>
                <a:sym typeface="Georgia"/>
                <a:hlinkClick r:id="rId3"/>
              </a:rPr>
              <a:t>https://www.insee.fr/fr/statistiques/fichier/1906668/T16F036.pdf</a:t>
            </a:r>
            <a:endParaRPr sz="1300" u="sng">
              <a:solidFill>
                <a:schemeClr val="hlink"/>
              </a:solidFill>
              <a:latin typeface="Georgia"/>
              <a:ea typeface="Georgia"/>
              <a:cs typeface="Georgia"/>
              <a:sym typeface="Georgia"/>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fr" sz="1300">
                <a:solidFill>
                  <a:srgbClr val="222222"/>
                </a:solidFill>
                <a:latin typeface="Georgia"/>
                <a:ea typeface="Georgia"/>
                <a:cs typeface="Georgia"/>
                <a:sym typeface="Georgia"/>
              </a:rPr>
              <a:t>En 2018, l’espérance de vie d’un homme de 65 ans est en moyenne de 19.4 ans ; pour une femme, 23.2 ans : </a:t>
            </a:r>
            <a:r>
              <a:rPr lang="fr" sz="1300" u="sng">
                <a:solidFill>
                  <a:schemeClr val="hlink"/>
                </a:solidFill>
                <a:latin typeface="Georgia"/>
                <a:ea typeface="Georgia"/>
                <a:cs typeface="Georgia"/>
                <a:sym typeface="Georgia"/>
                <a:hlinkClick r:id="rId4"/>
              </a:rPr>
              <a:t>https://www.ined.fr/fichier/s_rubrique/192/fr_esperance.vie.xls</a:t>
            </a:r>
            <a:r>
              <a:rPr lang="fr" sz="1300">
                <a:solidFill>
                  <a:srgbClr val="222222"/>
                </a:solidFill>
                <a:latin typeface="Georgia"/>
                <a:ea typeface="Georgia"/>
                <a:cs typeface="Georgia"/>
                <a:sym typeface="Georgia"/>
              </a:rPr>
              <a:t> </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18294a79f_2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58" name="Google Shape;458;g618294a79f_2_194: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a:t>INSEE, 18/02/2016 : </a:t>
            </a:r>
            <a:r>
              <a:rPr lang="fr" u="sng">
                <a:solidFill>
                  <a:schemeClr val="hlink"/>
                </a:solidFill>
                <a:hlinkClick r:id="rId3"/>
              </a:rPr>
              <a:t>https://www.insee.fr/fr/statistiques/fichier/version-html/1908110/ip1584.pdf</a:t>
            </a:r>
            <a:endParaRPr/>
          </a:p>
          <a:p>
            <a:pPr marL="0" lvl="0" indent="0" algn="l" rtl="0">
              <a:spcBef>
                <a:spcPts val="0"/>
              </a:spcBef>
              <a:spcAft>
                <a:spcPts val="0"/>
              </a:spcAft>
              <a:buClr>
                <a:schemeClr val="dk1"/>
              </a:buClr>
              <a:buSzPts val="1100"/>
              <a:buFont typeface="Arial"/>
              <a:buNone/>
            </a:pPr>
            <a:r>
              <a:rPr lang="fr">
                <a:solidFill>
                  <a:schemeClr val="dk1"/>
                </a:solidFill>
              </a:rPr>
              <a:t>	 	</a:t>
            </a:r>
            <a:endParaRPr>
              <a:solidFill>
                <a:schemeClr val="dk1"/>
              </a:solidFill>
            </a:endParaRPr>
          </a:p>
          <a:p>
            <a:pPr marL="0" lvl="0" indent="0" algn="l" rtl="0">
              <a:spcBef>
                <a:spcPts val="1200"/>
              </a:spcBef>
              <a:spcAft>
                <a:spcPts val="0"/>
              </a:spcAft>
              <a:buClr>
                <a:schemeClr val="dk1"/>
              </a:buClr>
              <a:buSzPts val="1100"/>
              <a:buFont typeface="Arial"/>
              <a:buNone/>
            </a:pPr>
            <a:r>
              <a:rPr lang="fr" sz="1000">
                <a:solidFill>
                  <a:srgbClr val="525457"/>
                </a:solidFill>
              </a:rPr>
              <a:t>Les cadres sont moins soumis aux risques professionnels et ils appartiennent à un groupe social dont les modes de vie sont favorables à une bonne santé </a:t>
            </a:r>
            <a:endParaRPr sz="1000">
              <a:solidFill>
                <a:srgbClr val="525457"/>
              </a:solidFill>
            </a:endParaRPr>
          </a:p>
          <a:p>
            <a:pPr marL="0" lvl="0" indent="0" algn="l" rtl="0">
              <a:spcBef>
                <a:spcPts val="1200"/>
              </a:spcBef>
              <a:spcAft>
                <a:spcPts val="0"/>
              </a:spcAft>
              <a:buClr>
                <a:schemeClr val="dk1"/>
              </a:buClr>
              <a:buSzPts val="1100"/>
              <a:buFont typeface="Arial"/>
              <a:buNone/>
            </a:pPr>
            <a:r>
              <a:rPr lang="fr" sz="1000">
                <a:solidFill>
                  <a:srgbClr val="525457"/>
                </a:solidFill>
              </a:rPr>
              <a:t>L’écart entre l’espérance de vie des diplômés du supérieur et des non-diplômés est plus important chez les hommes (7.5 ans) que chez les femmes (4.2 ans)</a:t>
            </a:r>
            <a:endParaRPr sz="1000">
              <a:solidFill>
                <a:srgbClr val="525457"/>
              </a:solidFill>
            </a:endParaRPr>
          </a:p>
          <a:p>
            <a:pPr marL="0" lvl="0" indent="0" algn="l" rtl="0">
              <a:spcBef>
                <a:spcPts val="0"/>
              </a:spcBef>
              <a:spcAft>
                <a:spcPts val="0"/>
              </a:spcAft>
              <a:buNone/>
            </a:pPr>
            <a:endParaRPr sz="1050">
              <a:solidFill>
                <a:srgbClr val="525457"/>
              </a:solidFill>
              <a:highlight>
                <a:srgbClr val="F3F3F3"/>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19aee3446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19aee3446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revenu brut salarié : 4557,30</a:t>
            </a:r>
            <a:endParaRPr/>
          </a:p>
          <a:p>
            <a:pPr marL="0" lvl="0" indent="0" algn="l" rtl="0">
              <a:spcBef>
                <a:spcPts val="0"/>
              </a:spcBef>
              <a:spcAft>
                <a:spcPts val="0"/>
              </a:spcAft>
              <a:buNone/>
            </a:pPr>
            <a:r>
              <a:rPr lang="fr"/>
              <a:t>cotisations salariales : 884,23 = 19,32% du brut salarié et 10,80% du brut employeur</a:t>
            </a:r>
            <a:endParaRPr/>
          </a:p>
          <a:p>
            <a:pPr marL="0" lvl="0" indent="0" algn="l" rtl="0">
              <a:spcBef>
                <a:spcPts val="0"/>
              </a:spcBef>
              <a:spcAft>
                <a:spcPts val="0"/>
              </a:spcAft>
              <a:buNone/>
            </a:pPr>
            <a:r>
              <a:rPr lang="fr"/>
              <a:t>cotisations patronales : 3623,64€ = 44,3% des revenus brut employeur</a:t>
            </a:r>
            <a:endParaRPr/>
          </a:p>
          <a:p>
            <a:pPr marL="0" lvl="0" indent="0" algn="l" rtl="0">
              <a:spcBef>
                <a:spcPts val="0"/>
              </a:spcBef>
              <a:spcAft>
                <a:spcPts val="0"/>
              </a:spcAft>
              <a:buNone/>
            </a:pPr>
            <a:r>
              <a:rPr lang="fr"/>
              <a:t>brut employeur : 4557,30+3623,64 = 8180,94€</a:t>
            </a:r>
            <a:endParaRPr/>
          </a:p>
          <a:p>
            <a:pPr marL="0" lvl="0" indent="0" algn="l" rtl="0">
              <a:spcBef>
                <a:spcPts val="0"/>
              </a:spcBef>
              <a:spcAft>
                <a:spcPts val="0"/>
              </a:spcAft>
              <a:buNone/>
            </a:pPr>
            <a:r>
              <a:rPr lang="fr"/>
              <a:t>brut employeur hors primes : 7481 €</a:t>
            </a:r>
            <a:endParaRPr/>
          </a:p>
          <a:p>
            <a:pPr marL="0" lvl="0" indent="0" algn="l" rtl="0">
              <a:spcBef>
                <a:spcPts val="0"/>
              </a:spcBef>
              <a:spcAft>
                <a:spcPts val="0"/>
              </a:spcAft>
              <a:buNone/>
            </a:pPr>
            <a:r>
              <a:rPr lang="fr"/>
              <a:t>aujourd’hui la part du salaire total (7513€) cotisée pour les retraites de FPE </a:t>
            </a:r>
            <a:r>
              <a:rPr lang="fr">
                <a:solidFill>
                  <a:schemeClr val="dk1"/>
                </a:solidFill>
              </a:rPr>
              <a:t>(3310€) </a:t>
            </a:r>
            <a:r>
              <a:rPr lang="fr"/>
              <a:t>est de 44%</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8294a79f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8" name="Google Shape;128;g618294a79f_2_61: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dirty="0"/>
              <a:t>42 caisses de retraite appelés à fusionner mais : pourquoi un nivellement vers le bas ?</a:t>
            </a:r>
            <a:endParaRPr dirty="0"/>
          </a:p>
          <a:p>
            <a:pPr marL="0" lvl="0" indent="0" algn="l" rtl="0">
              <a:spcBef>
                <a:spcPts val="0"/>
              </a:spcBef>
              <a:spcAft>
                <a:spcPts val="0"/>
              </a:spcAft>
              <a:buNone/>
            </a:pPr>
            <a:r>
              <a:rPr lang="fr" dirty="0"/>
              <a:t>186000 salariés de la RATP et de la SNCF (0,7%) / </a:t>
            </a:r>
            <a:r>
              <a:rPr lang="fr" b="1" dirty="0"/>
              <a:t>27,2 millions de cotisants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fr" b="1" dirty="0"/>
              <a:t>CNRACL </a:t>
            </a:r>
            <a:r>
              <a:rPr lang="fr" i="1" dirty="0"/>
              <a:t>c’est la caisse pour la FPT ou FPH</a:t>
            </a:r>
            <a:endParaRPr i="1" dirty="0"/>
          </a:p>
          <a:p>
            <a:pPr marL="0" lvl="0" indent="0" algn="l" rtl="0">
              <a:spcBef>
                <a:spcPts val="0"/>
              </a:spcBef>
              <a:spcAft>
                <a:spcPts val="0"/>
              </a:spcAft>
              <a:buNone/>
            </a:pPr>
            <a:endParaRPr i="1" dirty="0"/>
          </a:p>
          <a:p>
            <a:pPr marL="0" lvl="0" indent="0" algn="l" rtl="0">
              <a:spcBef>
                <a:spcPts val="0"/>
              </a:spcBef>
              <a:spcAft>
                <a:spcPts val="0"/>
              </a:spcAft>
              <a:buNone/>
            </a:pPr>
            <a:r>
              <a:rPr lang="fr" i="1" dirty="0"/>
              <a:t>AGIC ARCO bascule dans une caisse unique</a:t>
            </a:r>
            <a:endParaRPr i="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8294a79f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8" name="Google Shape;128;g618294a79f_2_61: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endParaRPr lang="fr" dirty="0"/>
          </a:p>
          <a:p>
            <a:pPr marL="0" lvl="0" indent="0" algn="l" rtl="0">
              <a:spcBef>
                <a:spcPts val="0"/>
              </a:spcBef>
              <a:spcAft>
                <a:spcPts val="0"/>
              </a:spcAft>
              <a:buNone/>
            </a:pPr>
            <a:r>
              <a:rPr lang="fr" dirty="0"/>
              <a:t>42 caisses de retraite appelés à fusionner mais : pourquoi un nivellement vers le bas ?</a:t>
            </a:r>
            <a:endParaRPr dirty="0"/>
          </a:p>
          <a:p>
            <a:pPr marL="0" lvl="0" indent="0" algn="l" rtl="0">
              <a:spcBef>
                <a:spcPts val="0"/>
              </a:spcBef>
              <a:spcAft>
                <a:spcPts val="0"/>
              </a:spcAft>
              <a:buNone/>
            </a:pPr>
            <a:r>
              <a:rPr lang="fr" dirty="0"/>
              <a:t>186000 salariés de la RATP et de la SNCF (0,7%) / </a:t>
            </a:r>
            <a:r>
              <a:rPr lang="fr" b="1" dirty="0"/>
              <a:t>27,2 millions de cotisants</a:t>
            </a:r>
            <a:endParaRPr b="1" dirty="0"/>
          </a:p>
          <a:p>
            <a:pPr marL="0" lvl="0" indent="0" algn="l" rtl="0">
              <a:spcBef>
                <a:spcPts val="0"/>
              </a:spcBef>
              <a:spcAft>
                <a:spcPts val="0"/>
              </a:spcAft>
              <a:buNone/>
            </a:pPr>
            <a:endParaRPr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 b="1" dirty="0"/>
              <a:t>CNRACL </a:t>
            </a:r>
            <a:r>
              <a:rPr lang="fr" i="1" dirty="0"/>
              <a:t>c’est la caisse pour la FPT et la FPH ou </a:t>
            </a:r>
            <a:r>
              <a:rPr lang="fr-FR" sz="1100" b="0" i="0" u="none" strike="noStrike" cap="none" dirty="0">
                <a:solidFill>
                  <a:srgbClr val="000000"/>
                </a:solidFill>
                <a:effectLst/>
                <a:latin typeface="Arial"/>
                <a:ea typeface="Arial"/>
                <a:cs typeface="Arial"/>
                <a:sym typeface="Arial"/>
              </a:rPr>
              <a:t>FSPOEIE pour les ouvriers de l’ÉTAT</a:t>
            </a:r>
            <a:endParaRPr lang="fr-F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i="0" u="none" strike="noStrike" cap="none" dirty="0">
                <a:solidFill>
                  <a:srgbClr val="000000"/>
                </a:solidFill>
                <a:effectLst/>
                <a:latin typeface="Arial"/>
                <a:cs typeface="Arial"/>
                <a:sym typeface="Arial"/>
              </a:rPr>
              <a:t>SRE</a:t>
            </a:r>
            <a:r>
              <a:rPr lang="fr-FR" sz="1100" b="0" i="0" u="none" strike="noStrike" cap="none" dirty="0">
                <a:solidFill>
                  <a:srgbClr val="000000"/>
                </a:solidFill>
                <a:effectLst/>
                <a:latin typeface="Arial"/>
                <a:cs typeface="Arial"/>
                <a:sym typeface="Arial"/>
              </a:rPr>
              <a:t> pour la FPE</a:t>
            </a:r>
            <a:endParaRPr lang="fr-FR" dirty="0"/>
          </a:p>
          <a:p>
            <a:pPr marL="0" lvl="0" indent="0" algn="l" rtl="0">
              <a:spcBef>
                <a:spcPts val="0"/>
              </a:spcBef>
              <a:spcAft>
                <a:spcPts val="0"/>
              </a:spcAft>
              <a:buNone/>
            </a:pPr>
            <a:endParaRPr i="1" dirty="0"/>
          </a:p>
          <a:p>
            <a:pPr marL="0" lvl="0" indent="0" algn="l" rtl="0">
              <a:spcBef>
                <a:spcPts val="0"/>
              </a:spcBef>
              <a:spcAft>
                <a:spcPts val="0"/>
              </a:spcAft>
              <a:buNone/>
            </a:pPr>
            <a:r>
              <a:rPr lang="fr" i="1" dirty="0"/>
              <a:t>AGIC ARCO bascule dans une caisse unique</a:t>
            </a:r>
            <a:endParaRPr i="1" dirty="0"/>
          </a:p>
        </p:txBody>
      </p:sp>
    </p:spTree>
    <p:extLst>
      <p:ext uri="{BB962C8B-B14F-4D97-AF65-F5344CB8AC3E}">
        <p14:creationId xmlns:p14="http://schemas.microsoft.com/office/powerpoint/2010/main" val="3327882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8294a79f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8" name="Google Shape;128;g618294a79f_2_61: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b="1" dirty="0"/>
              <a:t>ratio Cotisants/retraités :</a:t>
            </a:r>
            <a:endParaRPr b="1" dirty="0"/>
          </a:p>
          <a:p>
            <a:pPr marL="457200" lvl="0" indent="-298450" algn="l" rtl="0">
              <a:spcBef>
                <a:spcPts val="0"/>
              </a:spcBef>
              <a:spcAft>
                <a:spcPts val="0"/>
              </a:spcAft>
              <a:buSzPts val="1100"/>
              <a:buChar char="-"/>
            </a:pPr>
            <a:r>
              <a:rPr lang="fr" b="1" dirty="0"/>
              <a:t>2 en 1970</a:t>
            </a:r>
            <a:endParaRPr b="1" dirty="0"/>
          </a:p>
          <a:p>
            <a:pPr marL="457200" lvl="0" indent="-298450" algn="l" rtl="0">
              <a:spcBef>
                <a:spcPts val="0"/>
              </a:spcBef>
              <a:spcAft>
                <a:spcPts val="0"/>
              </a:spcAft>
              <a:buSzPts val="1100"/>
              <a:buChar char="-"/>
            </a:pPr>
            <a:r>
              <a:rPr lang="fr" b="1" dirty="0"/>
              <a:t>1,7 en 2016</a:t>
            </a:r>
            <a:endParaRPr b="1" dirty="0"/>
          </a:p>
          <a:p>
            <a:pPr marL="457200" lvl="0" indent="-298450" algn="l" rtl="0">
              <a:spcBef>
                <a:spcPts val="0"/>
              </a:spcBef>
              <a:spcAft>
                <a:spcPts val="0"/>
              </a:spcAft>
              <a:buSzPts val="1100"/>
              <a:buChar char="-"/>
            </a:pPr>
            <a:r>
              <a:rPr lang="fr" b="1" dirty="0"/>
              <a:t>1,4 en 2050</a:t>
            </a:r>
            <a:endParaRPr b="1" dirty="0"/>
          </a:p>
          <a:p>
            <a:pPr marL="0" lvl="0" indent="0" algn="l" rtl="0">
              <a:spcBef>
                <a:spcPts val="0"/>
              </a:spcBef>
              <a:spcAft>
                <a:spcPts val="0"/>
              </a:spcAft>
              <a:buNone/>
            </a:pPr>
            <a:endParaRPr i="1" dirty="0"/>
          </a:p>
          <a:p>
            <a:pPr marL="0" lvl="0" indent="0" algn="l" rtl="0">
              <a:spcBef>
                <a:spcPts val="0"/>
              </a:spcBef>
              <a:spcAft>
                <a:spcPts val="0"/>
              </a:spcAft>
              <a:buNone/>
            </a:pPr>
            <a:r>
              <a:rPr lang="fr" i="1" dirty="0"/>
              <a:t>AGIC ARCO bascule dans une caisse unique</a:t>
            </a:r>
            <a:endParaRPr i="1" dirty="0"/>
          </a:p>
        </p:txBody>
      </p:sp>
    </p:spTree>
    <p:extLst>
      <p:ext uri="{BB962C8B-B14F-4D97-AF65-F5344CB8AC3E}">
        <p14:creationId xmlns:p14="http://schemas.microsoft.com/office/powerpoint/2010/main" val="770520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8294a79f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8" name="Google Shape;128;g618294a79f_2_61:notes"/>
          <p:cNvSpPr txBox="1">
            <a:spLocks noGrp="1"/>
          </p:cNvSpPr>
          <p:nvPr>
            <p:ph type="body" idx="1"/>
          </p:nvPr>
        </p:nvSpPr>
        <p:spPr>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rtl="0">
              <a:spcBef>
                <a:spcPts val="0"/>
              </a:spcBef>
              <a:spcAft>
                <a:spcPts val="0"/>
              </a:spcAft>
              <a:buNone/>
            </a:pPr>
            <a:r>
              <a:rPr lang="fr" b="1" dirty="0"/>
              <a:t>ratio Cotisants/retraités :</a:t>
            </a:r>
            <a:endParaRPr b="1" dirty="0"/>
          </a:p>
          <a:p>
            <a:pPr marL="457200" lvl="0" indent="-298450" algn="l" rtl="0">
              <a:spcBef>
                <a:spcPts val="0"/>
              </a:spcBef>
              <a:spcAft>
                <a:spcPts val="0"/>
              </a:spcAft>
              <a:buSzPts val="1100"/>
              <a:buChar char="-"/>
            </a:pPr>
            <a:r>
              <a:rPr lang="fr" b="1" dirty="0"/>
              <a:t>2 en 1970</a:t>
            </a:r>
            <a:endParaRPr b="1" dirty="0"/>
          </a:p>
          <a:p>
            <a:pPr marL="457200" lvl="0" indent="-298450" algn="l" rtl="0">
              <a:spcBef>
                <a:spcPts val="0"/>
              </a:spcBef>
              <a:spcAft>
                <a:spcPts val="0"/>
              </a:spcAft>
              <a:buSzPts val="1100"/>
              <a:buChar char="-"/>
            </a:pPr>
            <a:r>
              <a:rPr lang="fr" b="1" dirty="0"/>
              <a:t>1,7 en 2016</a:t>
            </a:r>
            <a:endParaRPr b="1" dirty="0"/>
          </a:p>
          <a:p>
            <a:pPr marL="457200" lvl="0" indent="-298450" algn="l" rtl="0">
              <a:spcBef>
                <a:spcPts val="0"/>
              </a:spcBef>
              <a:spcAft>
                <a:spcPts val="0"/>
              </a:spcAft>
              <a:buSzPts val="1100"/>
              <a:buChar char="-"/>
            </a:pPr>
            <a:r>
              <a:rPr lang="fr" b="1" dirty="0"/>
              <a:t>1,4 en 2050</a:t>
            </a:r>
            <a:endParaRPr b="1" dirty="0"/>
          </a:p>
          <a:p>
            <a:pPr marL="0" lvl="0" indent="0" algn="l" rtl="0">
              <a:spcBef>
                <a:spcPts val="0"/>
              </a:spcBef>
              <a:spcAft>
                <a:spcPts val="0"/>
              </a:spcAft>
              <a:buNone/>
            </a:pPr>
            <a:endParaRPr i="1" dirty="0"/>
          </a:p>
          <a:p>
            <a:pPr marL="0" lvl="0" indent="0" algn="l" rtl="0">
              <a:spcBef>
                <a:spcPts val="0"/>
              </a:spcBef>
              <a:spcAft>
                <a:spcPts val="0"/>
              </a:spcAft>
              <a:buNone/>
            </a:pPr>
            <a:r>
              <a:rPr lang="fr" i="1" dirty="0"/>
              <a:t>AGIC ARCO bascule dans une caisse unique</a:t>
            </a:r>
            <a:endParaRPr i="1" dirty="0"/>
          </a:p>
        </p:txBody>
      </p:sp>
    </p:spTree>
    <p:extLst>
      <p:ext uri="{BB962C8B-B14F-4D97-AF65-F5344CB8AC3E}">
        <p14:creationId xmlns:p14="http://schemas.microsoft.com/office/powerpoint/2010/main" val="769520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sz="1400">
                <a:latin typeface="Helvetica Neue"/>
                <a:ea typeface="Helvetica Neue"/>
                <a:cs typeface="Helvetica Neue"/>
                <a:sym typeface="Helvetica Neue"/>
              </a:defRPr>
            </a:lvl1pPr>
            <a:lvl2pPr lvl="1">
              <a:buNone/>
              <a:defRPr sz="1400">
                <a:latin typeface="Helvetica Neue"/>
                <a:ea typeface="Helvetica Neue"/>
                <a:cs typeface="Helvetica Neue"/>
                <a:sym typeface="Helvetica Neue"/>
              </a:defRPr>
            </a:lvl2pPr>
            <a:lvl3pPr lvl="2">
              <a:buNone/>
              <a:defRPr sz="1400">
                <a:latin typeface="Helvetica Neue"/>
                <a:ea typeface="Helvetica Neue"/>
                <a:cs typeface="Helvetica Neue"/>
                <a:sym typeface="Helvetica Neue"/>
              </a:defRPr>
            </a:lvl3pPr>
            <a:lvl4pPr lvl="3">
              <a:buNone/>
              <a:defRPr sz="1400">
                <a:latin typeface="Helvetica Neue"/>
                <a:ea typeface="Helvetica Neue"/>
                <a:cs typeface="Helvetica Neue"/>
                <a:sym typeface="Helvetica Neue"/>
              </a:defRPr>
            </a:lvl4pPr>
            <a:lvl5pPr lvl="4">
              <a:buNone/>
              <a:defRPr sz="1400">
                <a:latin typeface="Helvetica Neue"/>
                <a:ea typeface="Helvetica Neue"/>
                <a:cs typeface="Helvetica Neue"/>
                <a:sym typeface="Helvetica Neue"/>
              </a:defRPr>
            </a:lvl5pPr>
            <a:lvl6pPr lvl="5">
              <a:buNone/>
              <a:defRPr sz="1400">
                <a:latin typeface="Helvetica Neue"/>
                <a:ea typeface="Helvetica Neue"/>
                <a:cs typeface="Helvetica Neue"/>
                <a:sym typeface="Helvetica Neue"/>
              </a:defRPr>
            </a:lvl6pPr>
            <a:lvl7pPr lvl="6">
              <a:buNone/>
              <a:defRPr sz="1400">
                <a:latin typeface="Helvetica Neue"/>
                <a:ea typeface="Helvetica Neue"/>
                <a:cs typeface="Helvetica Neue"/>
                <a:sym typeface="Helvetica Neue"/>
              </a:defRPr>
            </a:lvl7pPr>
            <a:lvl8pPr lvl="7">
              <a:buNone/>
              <a:defRPr sz="1400">
                <a:latin typeface="Helvetica Neue"/>
                <a:ea typeface="Helvetica Neue"/>
                <a:cs typeface="Helvetica Neue"/>
                <a:sym typeface="Helvetica Neue"/>
              </a:defRPr>
            </a:lvl8pPr>
            <a:lvl9pPr lvl="8">
              <a:buNone/>
              <a:defRPr sz="1400">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0" y="0"/>
            <a:ext cx="9144000" cy="57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430400" y="10340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0" y="0"/>
            <a:ext cx="9144000" cy="57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0" y="0"/>
            <a:ext cx="9144000" cy="57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6"/>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 name="Google Shape;35;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5" name="Google Shape;45;p9"/>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rot="123607">
            <a:off x="8754955" y="6560335"/>
            <a:ext cx="375543" cy="261176"/>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rot="169564">
            <a:off x="8665725" y="6554091"/>
            <a:ext cx="401588" cy="273648"/>
          </a:xfrm>
          <a:prstGeom prst="rect">
            <a:avLst/>
          </a:prstGeom>
          <a:solidFill>
            <a:srgbClr val="3333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rot="-451">
            <a:off x="0" y="6477555"/>
            <a:ext cx="9144000" cy="376500"/>
          </a:xfrm>
          <a:prstGeom prst="rect">
            <a:avLst/>
          </a:prstGeom>
          <a:solidFill>
            <a:srgbClr val="CC0000"/>
          </a:solidFill>
          <a:ln>
            <a:noFill/>
          </a:ln>
          <a:effectLst>
            <a:outerShdw blurRad="57150" dist="38100" dir="2760000" algn="bl" rotWithShape="0">
              <a:srgbClr val="000000">
                <a:alpha val="6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p1"/>
          <p:cNvSpPr txBox="1">
            <a:spLocks noGrp="1"/>
          </p:cNvSpPr>
          <p:nvPr>
            <p:ph type="title"/>
          </p:nvPr>
        </p:nvSpPr>
        <p:spPr>
          <a:xfrm>
            <a:off x="0" y="0"/>
            <a:ext cx="9144000" cy="57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CC0000"/>
              </a:buClr>
              <a:buSzPts val="2800"/>
              <a:buNone/>
              <a:defRPr sz="2800" b="1">
                <a:solidFill>
                  <a:srgbClr val="CC0000"/>
                </a:solidFill>
              </a:defRPr>
            </a:lvl1pPr>
            <a:lvl2pPr lvl="1">
              <a:spcBef>
                <a:spcPts val="0"/>
              </a:spcBef>
              <a:spcAft>
                <a:spcPts val="0"/>
              </a:spcAft>
              <a:buClr>
                <a:srgbClr val="CC0000"/>
              </a:buClr>
              <a:buSzPts val="2800"/>
              <a:buNone/>
              <a:defRPr sz="2800" b="1">
                <a:solidFill>
                  <a:srgbClr val="CC0000"/>
                </a:solidFill>
              </a:defRPr>
            </a:lvl2pPr>
            <a:lvl3pPr lvl="2">
              <a:spcBef>
                <a:spcPts val="0"/>
              </a:spcBef>
              <a:spcAft>
                <a:spcPts val="0"/>
              </a:spcAft>
              <a:buClr>
                <a:srgbClr val="CC0000"/>
              </a:buClr>
              <a:buSzPts val="2800"/>
              <a:buNone/>
              <a:defRPr sz="2800" b="1">
                <a:solidFill>
                  <a:srgbClr val="CC0000"/>
                </a:solidFill>
              </a:defRPr>
            </a:lvl3pPr>
            <a:lvl4pPr lvl="3">
              <a:spcBef>
                <a:spcPts val="0"/>
              </a:spcBef>
              <a:spcAft>
                <a:spcPts val="0"/>
              </a:spcAft>
              <a:buClr>
                <a:srgbClr val="CC0000"/>
              </a:buClr>
              <a:buSzPts val="2800"/>
              <a:buNone/>
              <a:defRPr sz="2800" b="1">
                <a:solidFill>
                  <a:srgbClr val="CC0000"/>
                </a:solidFill>
              </a:defRPr>
            </a:lvl4pPr>
            <a:lvl5pPr lvl="4">
              <a:spcBef>
                <a:spcPts val="0"/>
              </a:spcBef>
              <a:spcAft>
                <a:spcPts val="0"/>
              </a:spcAft>
              <a:buClr>
                <a:srgbClr val="CC0000"/>
              </a:buClr>
              <a:buSzPts val="2800"/>
              <a:buNone/>
              <a:defRPr sz="2800" b="1">
                <a:solidFill>
                  <a:srgbClr val="CC0000"/>
                </a:solidFill>
              </a:defRPr>
            </a:lvl5pPr>
            <a:lvl6pPr lvl="5">
              <a:spcBef>
                <a:spcPts val="0"/>
              </a:spcBef>
              <a:spcAft>
                <a:spcPts val="0"/>
              </a:spcAft>
              <a:buClr>
                <a:srgbClr val="CC0000"/>
              </a:buClr>
              <a:buSzPts val="2800"/>
              <a:buNone/>
              <a:defRPr sz="2800" b="1">
                <a:solidFill>
                  <a:srgbClr val="CC0000"/>
                </a:solidFill>
              </a:defRPr>
            </a:lvl6pPr>
            <a:lvl7pPr lvl="6">
              <a:spcBef>
                <a:spcPts val="0"/>
              </a:spcBef>
              <a:spcAft>
                <a:spcPts val="0"/>
              </a:spcAft>
              <a:buClr>
                <a:srgbClr val="CC0000"/>
              </a:buClr>
              <a:buSzPts val="2800"/>
              <a:buNone/>
              <a:defRPr sz="2800" b="1">
                <a:solidFill>
                  <a:srgbClr val="CC0000"/>
                </a:solidFill>
              </a:defRPr>
            </a:lvl7pPr>
            <a:lvl8pPr lvl="7">
              <a:spcBef>
                <a:spcPts val="0"/>
              </a:spcBef>
              <a:spcAft>
                <a:spcPts val="0"/>
              </a:spcAft>
              <a:buClr>
                <a:srgbClr val="CC0000"/>
              </a:buClr>
              <a:buSzPts val="2800"/>
              <a:buNone/>
              <a:defRPr sz="2800" b="1">
                <a:solidFill>
                  <a:srgbClr val="CC0000"/>
                </a:solidFill>
              </a:defRPr>
            </a:lvl8pPr>
            <a:lvl9pPr lvl="8">
              <a:spcBef>
                <a:spcPts val="0"/>
              </a:spcBef>
              <a:spcAft>
                <a:spcPts val="0"/>
              </a:spcAft>
              <a:buClr>
                <a:srgbClr val="CC0000"/>
              </a:buClr>
              <a:buSzPts val="2800"/>
              <a:buNone/>
              <a:defRPr sz="2800" b="1">
                <a:solidFill>
                  <a:srgbClr val="CC0000"/>
                </a:solidFill>
              </a:defRPr>
            </a:lvl9pPr>
          </a:lstStyle>
          <a:p>
            <a:endParaRPr/>
          </a:p>
        </p:txBody>
      </p:sp>
      <p:sp>
        <p:nvSpPr>
          <p:cNvPr id="9" name="Google Shape;9;p1"/>
          <p:cNvSpPr txBox="1">
            <a:spLocks noGrp="1"/>
          </p:cNvSpPr>
          <p:nvPr>
            <p:ph type="body" idx="1"/>
          </p:nvPr>
        </p:nvSpPr>
        <p:spPr>
          <a:xfrm>
            <a:off x="430400" y="10340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10" name="Google Shape;10;p1"/>
          <p:cNvPicPr preferRelativeResize="0"/>
          <p:nvPr/>
        </p:nvPicPr>
        <p:blipFill>
          <a:blip r:embed="rId13">
            <a:alphaModFix/>
          </a:blip>
          <a:stretch>
            <a:fillRect/>
          </a:stretch>
        </p:blipFill>
        <p:spPr>
          <a:xfrm>
            <a:off x="7627225" y="6337797"/>
            <a:ext cx="1046851" cy="483125"/>
          </a:xfrm>
          <a:prstGeom prst="rect">
            <a:avLst/>
          </a:prstGeom>
          <a:noFill/>
          <a:ln>
            <a:noFill/>
          </a:ln>
          <a:effectLst>
            <a:outerShdw blurRad="57150" dist="38100" dir="2700000" algn="bl" rotWithShape="0">
              <a:srgbClr val="000000">
                <a:alpha val="50000"/>
              </a:srgbClr>
            </a:outerShdw>
          </a:effectLst>
        </p:spPr>
      </p:pic>
      <p:sp>
        <p:nvSpPr>
          <p:cNvPr id="11" name="Google Shape;11;p1"/>
          <p:cNvSpPr txBox="1"/>
          <p:nvPr/>
        </p:nvSpPr>
        <p:spPr>
          <a:xfrm rot="-448">
            <a:off x="1597399" y="6477206"/>
            <a:ext cx="4599000" cy="2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solidFill>
                  <a:srgbClr val="FFFFFF"/>
                </a:solidFill>
                <a:latin typeface="Arial Narrow"/>
                <a:ea typeface="Arial Narrow"/>
                <a:cs typeface="Arial Narrow"/>
                <a:sym typeface="Arial Narrow"/>
              </a:rPr>
              <a:t>RETRAITES PAR POINTS : LE PROJET DELEVOYE</a:t>
            </a:r>
            <a:endParaRPr b="1">
              <a:solidFill>
                <a:srgbClr val="FFFFFF"/>
              </a:solidFill>
              <a:latin typeface="Arial Narrow"/>
              <a:ea typeface="Arial Narrow"/>
              <a:cs typeface="Arial Narrow"/>
              <a:sym typeface="Arial Narrow"/>
            </a:endParaRPr>
          </a:p>
        </p:txBody>
      </p:sp>
      <p:pic>
        <p:nvPicPr>
          <p:cNvPr id="12" name="Google Shape;12;p1"/>
          <p:cNvPicPr preferRelativeResize="0"/>
          <p:nvPr/>
        </p:nvPicPr>
        <p:blipFill>
          <a:blip r:embed="rId14">
            <a:alphaModFix/>
          </a:blip>
          <a:stretch>
            <a:fillRect/>
          </a:stretch>
        </p:blipFill>
        <p:spPr>
          <a:xfrm>
            <a:off x="27500" y="6261600"/>
            <a:ext cx="1468051" cy="669475"/>
          </a:xfrm>
          <a:prstGeom prst="rect">
            <a:avLst/>
          </a:prstGeom>
          <a:noFill/>
          <a:ln>
            <a:noFill/>
          </a:ln>
        </p:spPr>
      </p:pic>
      <p:sp>
        <p:nvSpPr>
          <p:cNvPr id="13" name="Google Shape;13;p1"/>
          <p:cNvSpPr txBox="1">
            <a:spLocks noGrp="1"/>
          </p:cNvSpPr>
          <p:nvPr>
            <p:ph type="sldNum" idx="12"/>
          </p:nvPr>
        </p:nvSpPr>
        <p:spPr>
          <a:xfrm rot="123607">
            <a:off x="8754955" y="6560335"/>
            <a:ext cx="375543" cy="261176"/>
          </a:xfrm>
          <a:prstGeom prst="rect">
            <a:avLst/>
          </a:prstGeom>
          <a:noFill/>
          <a:ln>
            <a:noFill/>
          </a:ln>
        </p:spPr>
        <p:txBody>
          <a:bodyPr spcFirstLastPara="1" wrap="square" lIns="91425" tIns="91425" rIns="91425" bIns="91425" anchor="ctr" anchorCtr="0">
            <a:noAutofit/>
          </a:bodyPr>
          <a:lstStyle>
            <a:lvl1pPr lvl="0" algn="ctr">
              <a:buNone/>
              <a:defRPr b="1">
                <a:solidFill>
                  <a:srgbClr val="FFFFFF"/>
                </a:solidFill>
                <a:latin typeface="Helvetica Neue"/>
                <a:ea typeface="Helvetica Neue"/>
                <a:cs typeface="Helvetica Neue"/>
                <a:sym typeface="Helvetica Neue"/>
              </a:defRPr>
            </a:lvl1pPr>
            <a:lvl2pPr lvl="1" algn="ctr">
              <a:buNone/>
              <a:defRPr b="1">
                <a:solidFill>
                  <a:srgbClr val="FFFFFF"/>
                </a:solidFill>
                <a:latin typeface="Helvetica Neue"/>
                <a:ea typeface="Helvetica Neue"/>
                <a:cs typeface="Helvetica Neue"/>
                <a:sym typeface="Helvetica Neue"/>
              </a:defRPr>
            </a:lvl2pPr>
            <a:lvl3pPr lvl="2" algn="ctr">
              <a:buNone/>
              <a:defRPr b="1">
                <a:solidFill>
                  <a:srgbClr val="FFFFFF"/>
                </a:solidFill>
                <a:latin typeface="Helvetica Neue"/>
                <a:ea typeface="Helvetica Neue"/>
                <a:cs typeface="Helvetica Neue"/>
                <a:sym typeface="Helvetica Neue"/>
              </a:defRPr>
            </a:lvl3pPr>
            <a:lvl4pPr lvl="3" algn="ctr">
              <a:buNone/>
              <a:defRPr b="1">
                <a:solidFill>
                  <a:srgbClr val="FFFFFF"/>
                </a:solidFill>
                <a:latin typeface="Helvetica Neue"/>
                <a:ea typeface="Helvetica Neue"/>
                <a:cs typeface="Helvetica Neue"/>
                <a:sym typeface="Helvetica Neue"/>
              </a:defRPr>
            </a:lvl4pPr>
            <a:lvl5pPr lvl="4" algn="ctr">
              <a:buNone/>
              <a:defRPr b="1">
                <a:solidFill>
                  <a:srgbClr val="FFFFFF"/>
                </a:solidFill>
                <a:latin typeface="Helvetica Neue"/>
                <a:ea typeface="Helvetica Neue"/>
                <a:cs typeface="Helvetica Neue"/>
                <a:sym typeface="Helvetica Neue"/>
              </a:defRPr>
            </a:lvl5pPr>
            <a:lvl6pPr lvl="5" algn="ctr">
              <a:buNone/>
              <a:defRPr b="1">
                <a:solidFill>
                  <a:srgbClr val="FFFFFF"/>
                </a:solidFill>
                <a:latin typeface="Helvetica Neue"/>
                <a:ea typeface="Helvetica Neue"/>
                <a:cs typeface="Helvetica Neue"/>
                <a:sym typeface="Helvetica Neue"/>
              </a:defRPr>
            </a:lvl6pPr>
            <a:lvl7pPr lvl="6" algn="ctr">
              <a:buNone/>
              <a:defRPr b="1">
                <a:solidFill>
                  <a:srgbClr val="FFFFFF"/>
                </a:solidFill>
                <a:latin typeface="Helvetica Neue"/>
                <a:ea typeface="Helvetica Neue"/>
                <a:cs typeface="Helvetica Neue"/>
                <a:sym typeface="Helvetica Neue"/>
              </a:defRPr>
            </a:lvl7pPr>
            <a:lvl8pPr lvl="7" algn="ctr">
              <a:buNone/>
              <a:defRPr b="1">
                <a:solidFill>
                  <a:srgbClr val="FFFFFF"/>
                </a:solidFill>
                <a:latin typeface="Helvetica Neue"/>
                <a:ea typeface="Helvetica Neue"/>
                <a:cs typeface="Helvetica Neue"/>
                <a:sym typeface="Helvetica Neue"/>
              </a:defRPr>
            </a:lvl8pPr>
            <a:lvl9pPr lvl="8" algn="ctr">
              <a:buNone/>
              <a:defRPr b="1">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solidarites-sante.gouv.fr/IMG/pdf/retraite_01-09_leger.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8" Type="http://schemas.openxmlformats.org/officeDocument/2006/relationships/hyperlink" Target="https://www.snesup.fr/sites/default/files/fichier/74009-snesup_mensuel_670-671_dossier_retraite.pdf" TargetMode="External"/><Relationship Id="rId3" Type="http://schemas.openxmlformats.org/officeDocument/2006/relationships/hyperlink" Target="http://fsu.fr/POUR-speciales-retraites.html" TargetMode="External"/><Relationship Id="rId7" Type="http://schemas.openxmlformats.org/officeDocument/2006/relationships/hyperlink" Target="https://www.snesup.fr/article/projets-de-reforme-des-retraites-les-pensions-de-reversion-en-ligne-de-mire" TargetMode="Externa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hyperlink" Target="http://fsu.fr/Retraites-comprendre-la-reforme-Macron-lutter-avec-la-FSU-pour-developper-les.html" TargetMode="External"/><Relationship Id="rId5" Type="http://schemas.openxmlformats.org/officeDocument/2006/relationships/hyperlink" Target="https://www.snesup.fr/article/retraites-lavenir-reculons-par-michelle-lauton-et-herve-lelourec-membres-de-la-can-du-snesup-fsu-17-juin-2019" TargetMode="External"/><Relationship Id="rId4" Type="http://schemas.openxmlformats.org/officeDocument/2006/relationships/hyperlink" Target="https://www.snesup.fr/article/retraites-par-points-attention-danger-tract-retraite-septembre-2019" TargetMode="External"/><Relationship Id="rId9" Type="http://schemas.openxmlformats.org/officeDocument/2006/relationships/hyperlink" Target="https://www.snesup.fr/sites/default/files/fichier/snesup_662_complet_bd.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
        <p:cNvGrpSpPr/>
        <p:nvPr/>
      </p:nvGrpSpPr>
      <p:grpSpPr>
        <a:xfrm>
          <a:off x="0" y="0"/>
          <a:ext cx="0" cy="0"/>
          <a:chOff x="0" y="0"/>
          <a:chExt cx="0" cy="0"/>
        </a:xfrm>
      </p:grpSpPr>
      <p:sp>
        <p:nvSpPr>
          <p:cNvPr id="59" name="Google Shape;59;p13"/>
          <p:cNvSpPr txBox="1"/>
          <p:nvPr/>
        </p:nvSpPr>
        <p:spPr>
          <a:xfrm>
            <a:off x="8667525" y="6553200"/>
            <a:ext cx="3723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i="0" u="none">
                <a:solidFill>
                  <a:srgbClr val="FFFFFF"/>
                </a:solidFill>
                <a:latin typeface="Helvetica Neue"/>
                <a:ea typeface="Helvetica Neue"/>
                <a:cs typeface="Helvetica Neue"/>
                <a:sym typeface="Helvetica Neue"/>
              </a:rPr>
              <a:t>1</a:t>
            </a:fld>
            <a:endParaRPr b="1">
              <a:solidFill>
                <a:srgbClr val="FFFFFF"/>
              </a:solidFill>
              <a:latin typeface="Helvetica Neue"/>
              <a:ea typeface="Helvetica Neue"/>
              <a:cs typeface="Helvetica Neue"/>
              <a:sym typeface="Helvetica Neue"/>
            </a:endParaRPr>
          </a:p>
        </p:txBody>
      </p:sp>
      <p:sp>
        <p:nvSpPr>
          <p:cNvPr id="60" name="Google Shape;60;p13"/>
          <p:cNvSpPr txBox="1">
            <a:spLocks noGrp="1"/>
          </p:cNvSpPr>
          <p:nvPr>
            <p:ph type="ctrTitle"/>
          </p:nvPr>
        </p:nvSpPr>
        <p:spPr>
          <a:xfrm>
            <a:off x="0" y="237750"/>
            <a:ext cx="9144000" cy="6080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 dirty="0"/>
              <a:t>RETRAITES À POINTS ATTENTION DANGER!</a:t>
            </a: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dirty="0"/>
          </a:p>
          <a:p>
            <a:pPr marL="0" lvl="0" indent="0" algn="ctr" rtl="0">
              <a:spcBef>
                <a:spcPts val="0"/>
              </a:spcBef>
              <a:spcAft>
                <a:spcPts val="0"/>
              </a:spcAft>
              <a:buNone/>
            </a:pPr>
            <a:endParaRPr sz="2800" dirty="0">
              <a:solidFill>
                <a:srgbClr val="3333CC"/>
              </a:solidFill>
            </a:endParaRPr>
          </a:p>
          <a:p>
            <a:pPr marL="0" lvl="0" indent="0" algn="ctr" rtl="0">
              <a:spcBef>
                <a:spcPts val="0"/>
              </a:spcBef>
              <a:spcAft>
                <a:spcPts val="0"/>
              </a:spcAft>
              <a:buNone/>
            </a:pPr>
            <a:r>
              <a:rPr lang="fr" sz="2400" dirty="0">
                <a:solidFill>
                  <a:srgbClr val="3333CC"/>
                </a:solidFill>
              </a:rPr>
              <a:t>Formation syndicale, Clermont-Ferrand,</a:t>
            </a:r>
            <a:br>
              <a:rPr lang="fr" sz="2400" dirty="0">
                <a:solidFill>
                  <a:srgbClr val="3333CC"/>
                </a:solidFill>
              </a:rPr>
            </a:br>
            <a:r>
              <a:rPr lang="fr" sz="2400" dirty="0">
                <a:solidFill>
                  <a:srgbClr val="3333CC"/>
                </a:solidFill>
              </a:rPr>
              <a:t> le 12 décembre 2019 </a:t>
            </a:r>
            <a:endParaRPr sz="2400" dirty="0">
              <a:solidFill>
                <a:srgbClr val="3333CC"/>
              </a:solidFill>
            </a:endParaRPr>
          </a:p>
        </p:txBody>
      </p:sp>
      <p:pic>
        <p:nvPicPr>
          <p:cNvPr id="61" name="Google Shape;61;p13"/>
          <p:cNvPicPr preferRelativeResize="0"/>
          <p:nvPr/>
        </p:nvPicPr>
        <p:blipFill>
          <a:blip r:embed="rId3">
            <a:alphaModFix/>
          </a:blip>
          <a:stretch>
            <a:fillRect/>
          </a:stretch>
        </p:blipFill>
        <p:spPr>
          <a:xfrm>
            <a:off x="0" y="2326927"/>
            <a:ext cx="9144000" cy="30451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7"/>
        <p:cNvGrpSpPr/>
        <p:nvPr/>
      </p:nvGrpSpPr>
      <p:grpSpPr>
        <a:xfrm>
          <a:off x="0" y="0"/>
          <a:ext cx="0" cy="0"/>
          <a:chOff x="0" y="0"/>
          <a:chExt cx="0" cy="0"/>
        </a:xfrm>
      </p:grpSpPr>
      <p:sp>
        <p:nvSpPr>
          <p:cNvPr id="148" name="Google Shape;148;p20"/>
          <p:cNvSpPr txBox="1"/>
          <p:nvPr/>
        </p:nvSpPr>
        <p:spPr>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10</a:t>
            </a:fld>
            <a:endParaRPr b="1">
              <a:solidFill>
                <a:srgbClr val="FFFFFF"/>
              </a:solidFill>
              <a:latin typeface="Arial Narrow"/>
              <a:ea typeface="Arial Narrow"/>
              <a:cs typeface="Arial Narrow"/>
              <a:sym typeface="Arial Narrow"/>
            </a:endParaRPr>
          </a:p>
        </p:txBody>
      </p:sp>
      <p:sp>
        <p:nvSpPr>
          <p:cNvPr id="149" name="Google Shape;149;p20"/>
          <p:cNvSpPr txBox="1"/>
          <p:nvPr/>
        </p:nvSpPr>
        <p:spPr>
          <a:xfrm>
            <a:off x="381000" y="3979333"/>
            <a:ext cx="8305800" cy="244500"/>
          </a:xfrm>
          <a:prstGeom prst="rect">
            <a:avLst/>
          </a:prstGeom>
          <a:noFill/>
          <a:ln>
            <a:noFill/>
          </a:ln>
        </p:spPr>
        <p:txBody>
          <a:bodyPr spcFirstLastPara="1" wrap="square" lIns="0" tIns="0" rIns="0" bIns="0" anchor="t" anchorCtr="0">
            <a:noAutofit/>
          </a:bodyPr>
          <a:lstStyle/>
          <a:p>
            <a:pPr marL="187325" marR="0" lvl="0" indent="-185737" algn="l" rtl="0">
              <a:lnSpc>
                <a:spcPct val="100000"/>
              </a:lnSpc>
              <a:spcBef>
                <a:spcPts val="0"/>
              </a:spcBef>
              <a:spcAft>
                <a:spcPts val="0"/>
              </a:spcAft>
              <a:buClr>
                <a:srgbClr val="000000"/>
              </a:buClr>
              <a:buSzPts val="1600"/>
              <a:buFont typeface="Noto Sans Symbols"/>
              <a:buNone/>
            </a:pPr>
            <a:r>
              <a:rPr lang="fr" sz="1600" b="1" i="0" u="none" dirty="0">
                <a:solidFill>
                  <a:srgbClr val="000000"/>
                </a:solidFill>
                <a:latin typeface="Noto Sans Symbols"/>
                <a:ea typeface="Noto Sans Symbols"/>
                <a:cs typeface="Noto Sans Symbols"/>
                <a:sym typeface="Noto Sans Symbols"/>
              </a:rPr>
              <a:t>∙</a:t>
            </a:r>
            <a:r>
              <a:rPr lang="fr" sz="1600" b="1" i="0" u="none" dirty="0">
                <a:solidFill>
                  <a:srgbClr val="000000"/>
                </a:solidFill>
                <a:latin typeface="Times New Roman"/>
                <a:ea typeface="Times New Roman"/>
                <a:cs typeface="Times New Roman"/>
                <a:sym typeface="Times New Roman"/>
              </a:rPr>
              <a:t>	</a:t>
            </a:r>
            <a:r>
              <a:rPr lang="fr" sz="1600" b="1" i="0" u="none" dirty="0">
                <a:solidFill>
                  <a:srgbClr val="1155CC"/>
                </a:solidFill>
              </a:rPr>
              <a:t>Décote de -5 % par année manquante</a:t>
            </a:r>
            <a:r>
              <a:rPr lang="fr" sz="1600" b="1" i="0" u="none" dirty="0">
                <a:solidFill>
                  <a:srgbClr val="000000"/>
                </a:solidFill>
              </a:rPr>
              <a:t> (limité à -25%)</a:t>
            </a:r>
            <a:endParaRPr dirty="0"/>
          </a:p>
        </p:txBody>
      </p:sp>
      <p:grpSp>
        <p:nvGrpSpPr>
          <p:cNvPr id="150" name="Google Shape;150;p20"/>
          <p:cNvGrpSpPr/>
          <p:nvPr/>
        </p:nvGrpSpPr>
        <p:grpSpPr>
          <a:xfrm>
            <a:off x="6019800" y="2286000"/>
            <a:ext cx="2762250" cy="952499"/>
            <a:chOff x="3792" y="1488"/>
            <a:chExt cx="1740" cy="600"/>
          </a:xfrm>
        </p:grpSpPr>
        <p:sp>
          <p:nvSpPr>
            <p:cNvPr id="151" name="Google Shape;151;p20"/>
            <p:cNvSpPr txBox="1"/>
            <p:nvPr/>
          </p:nvSpPr>
          <p:spPr>
            <a:xfrm>
              <a:off x="4032" y="1584"/>
              <a:ext cx="1500" cy="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Noto Sans Symbols"/>
                <a:buNone/>
              </a:pPr>
              <a:r>
                <a:rPr lang="fr" sz="1600" b="1" i="0" u="none">
                  <a:solidFill>
                    <a:srgbClr val="000000"/>
                  </a:solidFill>
                  <a:latin typeface="Arial Narrow"/>
                  <a:ea typeface="Arial Narrow"/>
                  <a:cs typeface="Arial Narrow"/>
                  <a:sym typeface="Arial Narrow"/>
                </a:rPr>
                <a:t>≤</a:t>
              </a:r>
              <a:r>
                <a:rPr lang="fr" sz="1600" b="1" i="0" u="none">
                  <a:solidFill>
                    <a:srgbClr val="FF0000"/>
                  </a:solidFill>
                  <a:latin typeface="Arial Narrow"/>
                  <a:ea typeface="Arial Narrow"/>
                  <a:cs typeface="Arial Narrow"/>
                  <a:sym typeface="Arial Narrow"/>
                </a:rPr>
                <a:t>  </a:t>
              </a:r>
              <a:r>
                <a:rPr lang="fr" sz="1600" b="1" i="0" u="none">
                  <a:solidFill>
                    <a:srgbClr val="000000"/>
                  </a:solidFill>
                  <a:latin typeface="Arial Narrow"/>
                  <a:ea typeface="Arial Narrow"/>
                  <a:cs typeface="Arial Narrow"/>
                  <a:sym typeface="Arial Narrow"/>
                </a:rPr>
                <a:t>75% avant bonif. enfant</a:t>
              </a:r>
              <a:endParaRPr>
                <a:latin typeface="Arial Narrow"/>
                <a:ea typeface="Arial Narrow"/>
                <a:cs typeface="Arial Narrow"/>
                <a:sym typeface="Arial Narrow"/>
              </a:endParaRPr>
            </a:p>
            <a:p>
              <a:pPr marL="0" marR="0" lvl="0" indent="0" algn="l" rtl="0">
                <a:lnSpc>
                  <a:spcPct val="100000"/>
                </a:lnSpc>
                <a:spcBef>
                  <a:spcPts val="1000"/>
                </a:spcBef>
                <a:spcAft>
                  <a:spcPts val="0"/>
                </a:spcAft>
                <a:buClr>
                  <a:srgbClr val="000000"/>
                </a:buClr>
                <a:buSzPts val="1600"/>
                <a:buFont typeface="Noto Sans Symbols"/>
                <a:buNone/>
              </a:pPr>
              <a:r>
                <a:rPr lang="fr" sz="1600" b="1" i="0" u="none">
                  <a:solidFill>
                    <a:srgbClr val="000000"/>
                  </a:solidFill>
                  <a:latin typeface="Arial Narrow"/>
                  <a:ea typeface="Arial Narrow"/>
                  <a:cs typeface="Arial Narrow"/>
                  <a:sym typeface="Arial Narrow"/>
                </a:rPr>
                <a:t>≤</a:t>
              </a:r>
              <a:r>
                <a:rPr lang="fr" sz="1600" b="1" i="0" u="none">
                  <a:solidFill>
                    <a:srgbClr val="FF0000"/>
                  </a:solidFill>
                  <a:latin typeface="Arial Narrow"/>
                  <a:ea typeface="Arial Narrow"/>
                  <a:cs typeface="Arial Narrow"/>
                  <a:sym typeface="Arial Narrow"/>
                </a:rPr>
                <a:t>  </a:t>
              </a:r>
              <a:r>
                <a:rPr lang="fr" sz="1600" b="1" i="0" u="none">
                  <a:solidFill>
                    <a:srgbClr val="000000"/>
                  </a:solidFill>
                  <a:latin typeface="Arial Narrow"/>
                  <a:ea typeface="Arial Narrow"/>
                  <a:cs typeface="Arial Narrow"/>
                  <a:sym typeface="Arial Narrow"/>
                </a:rPr>
                <a:t>80%  avec bonif. enfant</a:t>
              </a:r>
              <a:endParaRPr>
                <a:latin typeface="Arial Narrow"/>
                <a:ea typeface="Arial Narrow"/>
                <a:cs typeface="Arial Narrow"/>
                <a:sym typeface="Arial Narrow"/>
              </a:endParaRPr>
            </a:p>
          </p:txBody>
        </p:sp>
        <p:sp>
          <p:nvSpPr>
            <p:cNvPr id="152" name="Google Shape;152;p20"/>
            <p:cNvSpPr txBox="1"/>
            <p:nvPr/>
          </p:nvSpPr>
          <p:spPr>
            <a:xfrm>
              <a:off x="3792" y="1488"/>
              <a:ext cx="300" cy="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FF0000"/>
                </a:buClr>
                <a:buSzPts val="4800"/>
                <a:buFont typeface="Times New Roman"/>
                <a:buNone/>
              </a:pPr>
              <a:r>
                <a:rPr lang="fr" sz="4800" b="0" i="0" u="none">
                  <a:solidFill>
                    <a:srgbClr val="FF0000"/>
                  </a:solidFill>
                  <a:latin typeface="Times New Roman"/>
                  <a:ea typeface="Times New Roman"/>
                  <a:cs typeface="Times New Roman"/>
                  <a:sym typeface="Times New Roman"/>
                </a:rPr>
                <a:t>{</a:t>
              </a:r>
              <a:endParaRPr/>
            </a:p>
          </p:txBody>
        </p:sp>
      </p:grpSp>
      <p:grpSp>
        <p:nvGrpSpPr>
          <p:cNvPr id="153" name="Google Shape;153;p20"/>
          <p:cNvGrpSpPr/>
          <p:nvPr/>
        </p:nvGrpSpPr>
        <p:grpSpPr>
          <a:xfrm>
            <a:off x="3573447" y="3124188"/>
            <a:ext cx="5715017" cy="1104910"/>
            <a:chOff x="2251" y="2016"/>
            <a:chExt cx="3600" cy="696"/>
          </a:xfrm>
        </p:grpSpPr>
        <p:sp>
          <p:nvSpPr>
            <p:cNvPr id="154" name="Google Shape;154;p20"/>
            <p:cNvSpPr txBox="1"/>
            <p:nvPr/>
          </p:nvSpPr>
          <p:spPr>
            <a:xfrm>
              <a:off x="3792" y="2016"/>
              <a:ext cx="300" cy="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9900"/>
                </a:buClr>
                <a:buSzPts val="4800"/>
                <a:buFont typeface="Times New Roman"/>
                <a:buNone/>
              </a:pPr>
              <a:r>
                <a:rPr lang="fr" sz="4800" b="0" i="0" u="none">
                  <a:solidFill>
                    <a:srgbClr val="009900"/>
                  </a:solidFill>
                  <a:latin typeface="Times New Roman"/>
                  <a:ea typeface="Times New Roman"/>
                  <a:cs typeface="Times New Roman"/>
                  <a:sym typeface="Times New Roman"/>
                </a:rPr>
                <a:t>{</a:t>
              </a:r>
              <a:endParaRPr/>
            </a:p>
          </p:txBody>
        </p:sp>
        <p:sp>
          <p:nvSpPr>
            <p:cNvPr id="155" name="Google Shape;155;p20"/>
            <p:cNvSpPr/>
            <p:nvPr/>
          </p:nvSpPr>
          <p:spPr>
            <a:xfrm>
              <a:off x="2251" y="2171"/>
              <a:ext cx="1594" cy="163"/>
            </a:xfrm>
            <a:custGeom>
              <a:avLst/>
              <a:gdLst/>
              <a:ahLst/>
              <a:cxnLst/>
              <a:rect l="l" t="t" r="r" b="b"/>
              <a:pathLst>
                <a:path w="1109" h="412" extrusionOk="0">
                  <a:moveTo>
                    <a:pt x="1109" y="402"/>
                  </a:moveTo>
                  <a:cubicBezTo>
                    <a:pt x="874" y="412"/>
                    <a:pt x="189" y="389"/>
                    <a:pt x="0" y="0"/>
                  </a:cubicBezTo>
                </a:path>
              </a:pathLst>
            </a:custGeom>
            <a:noFill/>
            <a:ln w="19075" cap="sq"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156" name="Google Shape;156;p20"/>
            <p:cNvSpPr txBox="1"/>
            <p:nvPr/>
          </p:nvSpPr>
          <p:spPr>
            <a:xfrm>
              <a:off x="4032" y="2112"/>
              <a:ext cx="1819" cy="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fr" b="1" i="0" u="none" dirty="0">
                  <a:solidFill>
                    <a:srgbClr val="000000"/>
                  </a:solidFill>
                  <a:latin typeface="Arial Narrow"/>
                  <a:ea typeface="Arial Narrow"/>
                  <a:cs typeface="Arial Narrow"/>
                  <a:sym typeface="Arial Narrow"/>
                </a:rPr>
                <a:t>nés en 1952 : </a:t>
              </a:r>
              <a:r>
                <a:rPr lang="fr" b="1" i="0" u="none" dirty="0">
                  <a:solidFill>
                    <a:srgbClr val="009900"/>
                  </a:solidFill>
                  <a:latin typeface="Arial Narrow"/>
                  <a:ea typeface="Arial Narrow"/>
                  <a:cs typeface="Arial Narrow"/>
                  <a:sym typeface="Arial Narrow"/>
                </a:rPr>
                <a:t>41 ans</a:t>
              </a:r>
              <a:r>
                <a:rPr lang="fr" b="1" i="0" u="none" dirty="0">
                  <a:solidFill>
                    <a:srgbClr val="000000"/>
                  </a:solidFill>
                  <a:latin typeface="Arial Narrow"/>
                  <a:ea typeface="Arial Narrow"/>
                  <a:cs typeface="Arial Narrow"/>
                  <a:sym typeface="Arial Narrow"/>
                </a:rPr>
                <a:t> (164 </a:t>
              </a:r>
              <a:r>
                <a:rPr lang="fr" b="1" i="0" u="none" dirty="0" err="1">
                  <a:solidFill>
                    <a:srgbClr val="000000"/>
                  </a:solidFill>
                  <a:latin typeface="Arial Narrow"/>
                  <a:ea typeface="Arial Narrow"/>
                  <a:cs typeface="Arial Narrow"/>
                  <a:sym typeface="Arial Narrow"/>
                </a:rPr>
                <a:t>Trim</a:t>
              </a:r>
              <a:r>
                <a:rPr lang="fr" b="1" i="0" u="none" dirty="0">
                  <a:solidFill>
                    <a:srgbClr val="000000"/>
                  </a:solidFill>
                  <a:latin typeface="Arial Narrow"/>
                  <a:ea typeface="Arial Narrow"/>
                  <a:cs typeface="Arial Narrow"/>
                  <a:sym typeface="Arial Narrow"/>
                </a:rPr>
                <a:t>)                      nés en 61-63 : </a:t>
              </a:r>
              <a:r>
                <a:rPr lang="fr" b="1" i="0" u="none" dirty="0">
                  <a:solidFill>
                    <a:srgbClr val="009900"/>
                  </a:solidFill>
                  <a:latin typeface="Arial Narrow"/>
                  <a:ea typeface="Arial Narrow"/>
                  <a:cs typeface="Arial Narrow"/>
                  <a:sym typeface="Arial Narrow"/>
                </a:rPr>
                <a:t>42 ans</a:t>
              </a:r>
              <a:r>
                <a:rPr lang="fr" b="1" i="0" u="none" dirty="0">
                  <a:solidFill>
                    <a:srgbClr val="000000"/>
                  </a:solidFill>
                  <a:latin typeface="Arial Narrow"/>
                  <a:ea typeface="Arial Narrow"/>
                  <a:cs typeface="Arial Narrow"/>
                  <a:sym typeface="Arial Narrow"/>
                </a:rPr>
                <a:t> </a:t>
              </a:r>
              <a:r>
                <a:rPr lang="fr" b="1" dirty="0">
                  <a:latin typeface="Arial Narrow"/>
                  <a:ea typeface="Arial Narrow"/>
                  <a:cs typeface="Arial Narrow"/>
                  <a:sym typeface="Arial Narrow"/>
                </a:rPr>
                <a:t>(168 </a:t>
              </a:r>
              <a:r>
                <a:rPr lang="fr" b="1" dirty="0" err="1">
                  <a:latin typeface="Arial Narrow"/>
                  <a:ea typeface="Arial Narrow"/>
                  <a:cs typeface="Arial Narrow"/>
                  <a:sym typeface="Arial Narrow"/>
                </a:rPr>
                <a:t>Trim</a:t>
              </a:r>
              <a:r>
                <a:rPr lang="fr" b="1" dirty="0">
                  <a:latin typeface="Arial Narrow"/>
                  <a:ea typeface="Arial Narrow"/>
                  <a:cs typeface="Arial Narrow"/>
                  <a:sym typeface="Arial Narrow"/>
                </a:rPr>
                <a:t>)</a:t>
              </a:r>
              <a:r>
                <a:rPr lang="fr" b="1" i="0" u="none" dirty="0">
                  <a:solidFill>
                    <a:srgbClr val="000000"/>
                  </a:solidFill>
                  <a:latin typeface="Arial Narrow"/>
                  <a:ea typeface="Arial Narrow"/>
                  <a:cs typeface="Arial Narrow"/>
                  <a:sym typeface="Arial Narrow"/>
                </a:rPr>
                <a:t>        nés en 73 et + : </a:t>
              </a:r>
              <a:r>
                <a:rPr lang="fr" b="1" i="0" u="none" dirty="0">
                  <a:solidFill>
                    <a:srgbClr val="009900"/>
                  </a:solidFill>
                  <a:latin typeface="Arial Narrow"/>
                  <a:ea typeface="Arial Narrow"/>
                  <a:cs typeface="Arial Narrow"/>
                  <a:sym typeface="Arial Narrow"/>
                </a:rPr>
                <a:t>43 ans</a:t>
              </a:r>
              <a:r>
                <a:rPr lang="fr" b="1" i="0" u="none" dirty="0">
                  <a:solidFill>
                    <a:srgbClr val="000000"/>
                  </a:solidFill>
                  <a:latin typeface="Arial Narrow"/>
                  <a:ea typeface="Arial Narrow"/>
                  <a:cs typeface="Arial Narrow"/>
                  <a:sym typeface="Arial Narrow"/>
                </a:rPr>
                <a:t> (172 </a:t>
              </a:r>
              <a:r>
                <a:rPr lang="fr" b="1" i="0" u="none" dirty="0" err="1">
                  <a:solidFill>
                    <a:srgbClr val="000000"/>
                  </a:solidFill>
                  <a:latin typeface="Arial Narrow"/>
                  <a:ea typeface="Arial Narrow"/>
                  <a:cs typeface="Arial Narrow"/>
                  <a:sym typeface="Arial Narrow"/>
                </a:rPr>
                <a:t>Trim</a:t>
              </a:r>
              <a:r>
                <a:rPr lang="fr" b="1" i="0" u="none" dirty="0">
                  <a:solidFill>
                    <a:srgbClr val="000000"/>
                  </a:solidFill>
                  <a:latin typeface="Arial Narrow"/>
                  <a:ea typeface="Arial Narrow"/>
                  <a:cs typeface="Arial Narrow"/>
                  <a:sym typeface="Arial Narrow"/>
                </a:rPr>
                <a:t>)</a:t>
              </a:r>
              <a:endParaRPr sz="1600" dirty="0">
                <a:latin typeface="Arial Narrow"/>
                <a:ea typeface="Arial Narrow"/>
                <a:cs typeface="Arial Narrow"/>
                <a:sym typeface="Arial Narrow"/>
              </a:endParaRPr>
            </a:p>
          </p:txBody>
        </p:sp>
      </p:grpSp>
      <p:sp>
        <p:nvSpPr>
          <p:cNvPr id="157" name="Google Shape;157;p20"/>
          <p:cNvSpPr txBox="1"/>
          <p:nvPr/>
        </p:nvSpPr>
        <p:spPr>
          <a:xfrm>
            <a:off x="314325" y="4267200"/>
            <a:ext cx="8601000" cy="426900"/>
          </a:xfrm>
          <a:prstGeom prst="rect">
            <a:avLst/>
          </a:prstGeom>
          <a:solidFill>
            <a:srgbClr val="F4CCCC"/>
          </a:solidFill>
          <a:ln>
            <a:noFill/>
          </a:ln>
        </p:spPr>
        <p:txBody>
          <a:bodyPr spcFirstLastPara="1" wrap="square" lIns="0" tIns="0" rIns="0" bIns="0" anchor="t" anchorCtr="0">
            <a:noAutofit/>
          </a:bodyPr>
          <a:lstStyle/>
          <a:p>
            <a:pPr marL="187325" marR="0" lvl="0" indent="-185737" algn="l" rtl="0">
              <a:lnSpc>
                <a:spcPct val="100000"/>
              </a:lnSpc>
              <a:spcBef>
                <a:spcPts val="0"/>
              </a:spcBef>
              <a:spcAft>
                <a:spcPts val="0"/>
              </a:spcAft>
              <a:buClr>
                <a:srgbClr val="000000"/>
              </a:buClr>
              <a:buSzPts val="1400"/>
              <a:buFont typeface="Times New Roman"/>
              <a:buNone/>
            </a:pPr>
            <a:r>
              <a:rPr lang="fr" sz="1400" b="1" i="0" u="none" dirty="0">
                <a:solidFill>
                  <a:srgbClr val="000000"/>
                </a:solidFill>
              </a:rPr>
              <a:t>    =</a:t>
            </a:r>
            <a:r>
              <a:rPr lang="fr" b="1" dirty="0"/>
              <a:t> </a:t>
            </a:r>
            <a:r>
              <a:rPr lang="fr" sz="1400" b="1" i="0" u="none" dirty="0">
                <a:solidFill>
                  <a:srgbClr val="0000FF"/>
                </a:solidFill>
              </a:rPr>
              <a:t>-5% </a:t>
            </a:r>
            <a:r>
              <a:rPr lang="fr" sz="1200" b="1" i="0" u="none" dirty="0">
                <a:solidFill>
                  <a:srgbClr val="0000FF"/>
                </a:solidFill>
              </a:rPr>
              <a:t>x</a:t>
            </a:r>
            <a:r>
              <a:rPr lang="fr" sz="1400" b="1" i="0" u="none" dirty="0">
                <a:solidFill>
                  <a:srgbClr val="0000FF"/>
                </a:solidFill>
              </a:rPr>
              <a:t> </a:t>
            </a:r>
            <a:r>
              <a:rPr lang="fr" sz="1400" b="1" i="0" u="none" dirty="0" err="1">
                <a:solidFill>
                  <a:srgbClr val="0000FF"/>
                </a:solidFill>
              </a:rPr>
              <a:t>Inf</a:t>
            </a:r>
            <a:r>
              <a:rPr lang="fr" sz="1400" b="1" i="0" u="none" dirty="0">
                <a:solidFill>
                  <a:srgbClr val="0000FF"/>
                </a:solidFill>
              </a:rPr>
              <a:t> {</a:t>
            </a:r>
            <a:r>
              <a:rPr lang="fr" sz="1400" b="1" i="0" u="none" dirty="0">
                <a:solidFill>
                  <a:srgbClr val="000000"/>
                </a:solidFill>
              </a:rPr>
              <a:t>(</a:t>
            </a:r>
            <a:r>
              <a:rPr lang="fr" sz="1400" b="1" i="0" u="none" dirty="0">
                <a:solidFill>
                  <a:srgbClr val="CC00CC"/>
                </a:solidFill>
              </a:rPr>
              <a:t>âge limite</a:t>
            </a:r>
            <a:r>
              <a:rPr lang="fr" sz="1400" b="1" i="0" u="none" dirty="0">
                <a:solidFill>
                  <a:srgbClr val="000000"/>
                </a:solidFill>
              </a:rPr>
              <a:t> - âge de départ) ; (</a:t>
            </a:r>
            <a:r>
              <a:rPr lang="fr" sz="1400" b="1" i="0" u="none" dirty="0">
                <a:solidFill>
                  <a:srgbClr val="7030A0"/>
                </a:solidFill>
              </a:rPr>
              <a:t>durée pour taux plein </a:t>
            </a:r>
            <a:r>
              <a:rPr lang="fr" sz="1400" b="1" i="0" u="none" dirty="0">
                <a:solidFill>
                  <a:srgbClr val="000000"/>
                </a:solidFill>
              </a:rPr>
              <a:t>- nb d’années cotisées (</a:t>
            </a:r>
            <a:r>
              <a:rPr lang="fr" sz="1200" b="1" i="0" u="none" dirty="0">
                <a:solidFill>
                  <a:srgbClr val="000000"/>
                </a:solidFill>
              </a:rPr>
              <a:t>bonifs enfants compris</a:t>
            </a:r>
            <a:r>
              <a:rPr lang="fr" sz="1400" b="1" i="0" u="none" dirty="0">
                <a:solidFill>
                  <a:srgbClr val="000000"/>
                </a:solidFill>
              </a:rPr>
              <a:t>))</a:t>
            </a:r>
            <a:r>
              <a:rPr lang="fr" sz="1400" b="1" i="0" u="none" dirty="0">
                <a:solidFill>
                  <a:srgbClr val="0000FF"/>
                </a:solidFill>
              </a:rPr>
              <a:t>}</a:t>
            </a:r>
            <a:endParaRPr dirty="0">
              <a:solidFill>
                <a:srgbClr val="0000FF"/>
              </a:solidFill>
            </a:endParaRPr>
          </a:p>
        </p:txBody>
      </p:sp>
      <p:grpSp>
        <p:nvGrpSpPr>
          <p:cNvPr id="158" name="Google Shape;158;p20"/>
          <p:cNvGrpSpPr/>
          <p:nvPr/>
        </p:nvGrpSpPr>
        <p:grpSpPr>
          <a:xfrm>
            <a:off x="2057400" y="4495800"/>
            <a:ext cx="3048000" cy="1099998"/>
            <a:chOff x="1296" y="3024"/>
            <a:chExt cx="1920" cy="693"/>
          </a:xfrm>
        </p:grpSpPr>
        <p:sp>
          <p:nvSpPr>
            <p:cNvPr id="159" name="Google Shape;159;p20"/>
            <p:cNvSpPr txBox="1"/>
            <p:nvPr/>
          </p:nvSpPr>
          <p:spPr>
            <a:xfrm>
              <a:off x="1766" y="3034"/>
              <a:ext cx="300" cy="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CC00CC"/>
                </a:buClr>
                <a:buSzPts val="4800"/>
                <a:buFont typeface="Times New Roman"/>
                <a:buNone/>
              </a:pPr>
              <a:r>
                <a:rPr lang="fr" sz="4800" b="0" i="0" u="none">
                  <a:solidFill>
                    <a:srgbClr val="CC00CC"/>
                  </a:solidFill>
                  <a:latin typeface="Times New Roman"/>
                  <a:ea typeface="Times New Roman"/>
                  <a:cs typeface="Times New Roman"/>
                  <a:sym typeface="Times New Roman"/>
                </a:rPr>
                <a:t>{</a:t>
              </a:r>
              <a:endParaRPr/>
            </a:p>
          </p:txBody>
        </p:sp>
        <p:sp>
          <p:nvSpPr>
            <p:cNvPr id="160" name="Google Shape;160;p20"/>
            <p:cNvSpPr/>
            <p:nvPr/>
          </p:nvSpPr>
          <p:spPr>
            <a:xfrm>
              <a:off x="1296" y="3024"/>
              <a:ext cx="530" cy="318"/>
            </a:xfrm>
            <a:custGeom>
              <a:avLst/>
              <a:gdLst/>
              <a:ahLst/>
              <a:cxnLst/>
              <a:rect l="l" t="t" r="r" b="b"/>
              <a:pathLst>
                <a:path w="531" h="217" extrusionOk="0">
                  <a:moveTo>
                    <a:pt x="531" y="217"/>
                  </a:moveTo>
                  <a:cubicBezTo>
                    <a:pt x="303" y="207"/>
                    <a:pt x="202" y="187"/>
                    <a:pt x="0" y="0"/>
                  </a:cubicBezTo>
                </a:path>
              </a:pathLst>
            </a:custGeom>
            <a:noFill/>
            <a:ln w="19075" cap="sq" cmpd="sng">
              <a:solidFill>
                <a:srgbClr val="CC00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161" name="Google Shape;161;p20"/>
            <p:cNvSpPr txBox="1"/>
            <p:nvPr/>
          </p:nvSpPr>
          <p:spPr>
            <a:xfrm>
              <a:off x="2016" y="3117"/>
              <a:ext cx="1200" cy="6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r>
                <a:rPr lang="fr" b="1" i="0" u="none">
                  <a:solidFill>
                    <a:srgbClr val="000000"/>
                  </a:solidFill>
                  <a:latin typeface="Arial Narrow"/>
                  <a:ea typeface="Arial Narrow"/>
                  <a:cs typeface="Arial Narrow"/>
                  <a:sym typeface="Arial Narrow"/>
                </a:rPr>
                <a:t>nés en 1955 : </a:t>
              </a:r>
              <a:r>
                <a:rPr lang="fr" b="1" i="0" u="none">
                  <a:solidFill>
                    <a:srgbClr val="9900FF"/>
                  </a:solidFill>
                  <a:latin typeface="Arial Narrow"/>
                  <a:ea typeface="Arial Narrow"/>
                  <a:cs typeface="Arial Narrow"/>
                  <a:sym typeface="Arial Narrow"/>
                </a:rPr>
                <a:t>66 ans </a:t>
              </a:r>
              <a:r>
                <a:rPr lang="fr" b="1" i="0" u="none">
                  <a:solidFill>
                    <a:srgbClr val="000000"/>
                  </a:solidFill>
                  <a:latin typeface="Arial Narrow"/>
                  <a:ea typeface="Arial Narrow"/>
                  <a:cs typeface="Arial Narrow"/>
                  <a:sym typeface="Arial Narrow"/>
                </a:rPr>
                <a:t>                     nés en 1956 : </a:t>
              </a:r>
              <a:r>
                <a:rPr lang="fr" b="1" i="0" u="none">
                  <a:solidFill>
                    <a:srgbClr val="9900FF"/>
                  </a:solidFill>
                  <a:latin typeface="Arial Narrow"/>
                  <a:ea typeface="Arial Narrow"/>
                  <a:cs typeface="Arial Narrow"/>
                  <a:sym typeface="Arial Narrow"/>
                </a:rPr>
                <a:t>66,5 ans </a:t>
              </a:r>
              <a:r>
                <a:rPr lang="fr" b="1" i="0" u="none">
                  <a:solidFill>
                    <a:srgbClr val="000000"/>
                  </a:solidFill>
                  <a:latin typeface="Arial Narrow"/>
                  <a:ea typeface="Arial Narrow"/>
                  <a:cs typeface="Arial Narrow"/>
                  <a:sym typeface="Arial Narrow"/>
                </a:rPr>
                <a:t>                          nés en 58 et + : </a:t>
              </a:r>
              <a:r>
                <a:rPr lang="fr" b="1" i="0" u="none">
                  <a:solidFill>
                    <a:srgbClr val="9900FF"/>
                  </a:solidFill>
                  <a:latin typeface="Arial Narrow"/>
                  <a:ea typeface="Arial Narrow"/>
                  <a:cs typeface="Arial Narrow"/>
                  <a:sym typeface="Arial Narrow"/>
                </a:rPr>
                <a:t>67 ans</a:t>
              </a:r>
              <a:endParaRPr>
                <a:solidFill>
                  <a:srgbClr val="9900FF"/>
                </a:solidFill>
                <a:latin typeface="Arial Narrow"/>
                <a:ea typeface="Arial Narrow"/>
                <a:cs typeface="Arial Narrow"/>
                <a:sym typeface="Arial Narrow"/>
              </a:endParaRPr>
            </a:p>
          </p:txBody>
        </p:sp>
      </p:grpSp>
      <p:sp>
        <p:nvSpPr>
          <p:cNvPr id="162" name="Google Shape;162;p20"/>
          <p:cNvSpPr txBox="1"/>
          <p:nvPr/>
        </p:nvSpPr>
        <p:spPr>
          <a:xfrm>
            <a:off x="381000" y="5486400"/>
            <a:ext cx="8305800" cy="244500"/>
          </a:xfrm>
          <a:prstGeom prst="rect">
            <a:avLst/>
          </a:prstGeom>
          <a:noFill/>
          <a:ln>
            <a:noFill/>
          </a:ln>
        </p:spPr>
        <p:txBody>
          <a:bodyPr spcFirstLastPara="1" wrap="square" lIns="0" tIns="0" rIns="0" bIns="0" anchor="t" anchorCtr="0">
            <a:noAutofit/>
          </a:bodyPr>
          <a:lstStyle/>
          <a:p>
            <a:pPr marL="187325" marR="0" lvl="0" indent="-185737" algn="l" rtl="0">
              <a:lnSpc>
                <a:spcPct val="100000"/>
              </a:lnSpc>
              <a:spcBef>
                <a:spcPts val="0"/>
              </a:spcBef>
              <a:spcAft>
                <a:spcPts val="0"/>
              </a:spcAft>
              <a:buClr>
                <a:srgbClr val="000000"/>
              </a:buClr>
              <a:buSzPts val="1600"/>
              <a:buFont typeface="Noto Sans Symbols"/>
              <a:buNone/>
            </a:pPr>
            <a:r>
              <a:rPr lang="fr" sz="1600" b="1" i="0" u="none">
                <a:solidFill>
                  <a:srgbClr val="000000"/>
                </a:solidFill>
              </a:rPr>
              <a:t>∙	</a:t>
            </a:r>
            <a:r>
              <a:rPr lang="fr" sz="1600" b="1" i="0" u="none">
                <a:solidFill>
                  <a:srgbClr val="1155CC"/>
                </a:solidFill>
              </a:rPr>
              <a:t>Surcote de 5 % par année supplémentaire</a:t>
            </a:r>
            <a:endParaRPr>
              <a:solidFill>
                <a:srgbClr val="1155CC"/>
              </a:solidFill>
            </a:endParaRPr>
          </a:p>
        </p:txBody>
      </p:sp>
      <p:sp>
        <p:nvSpPr>
          <p:cNvPr id="163" name="Google Shape;163;p20"/>
          <p:cNvSpPr txBox="1"/>
          <p:nvPr/>
        </p:nvSpPr>
        <p:spPr>
          <a:xfrm>
            <a:off x="314325" y="5791200"/>
            <a:ext cx="8601000" cy="426900"/>
          </a:xfrm>
          <a:prstGeom prst="rect">
            <a:avLst/>
          </a:prstGeom>
          <a:solidFill>
            <a:srgbClr val="D9EAD3"/>
          </a:solidFill>
          <a:ln>
            <a:noFill/>
          </a:ln>
        </p:spPr>
        <p:txBody>
          <a:bodyPr spcFirstLastPara="1" wrap="square" lIns="0" tIns="0" rIns="0" bIns="0" anchor="t" anchorCtr="0">
            <a:noAutofit/>
          </a:bodyPr>
          <a:lstStyle/>
          <a:p>
            <a:pPr marL="187325" marR="0" lvl="0" indent="-185737" algn="l" rtl="0">
              <a:lnSpc>
                <a:spcPct val="100000"/>
              </a:lnSpc>
              <a:spcBef>
                <a:spcPts val="0"/>
              </a:spcBef>
              <a:spcAft>
                <a:spcPts val="0"/>
              </a:spcAft>
              <a:buClr>
                <a:srgbClr val="000000"/>
              </a:buClr>
              <a:buSzPts val="1400"/>
              <a:buFont typeface="Times New Roman"/>
              <a:buNone/>
            </a:pPr>
            <a:r>
              <a:rPr lang="fr" sz="1400" b="1" i="0" u="none" dirty="0">
                <a:solidFill>
                  <a:srgbClr val="000000"/>
                </a:solidFill>
              </a:rPr>
              <a:t>    =</a:t>
            </a:r>
            <a:r>
              <a:rPr lang="fr" b="1" dirty="0"/>
              <a:t> </a:t>
            </a:r>
            <a:r>
              <a:rPr lang="fr" sz="1400" b="1" i="0" u="none" dirty="0">
                <a:solidFill>
                  <a:srgbClr val="0000FF"/>
                </a:solidFill>
              </a:rPr>
              <a:t>+5% </a:t>
            </a:r>
            <a:r>
              <a:rPr lang="fr" sz="1200" b="1" i="0" u="none" dirty="0">
                <a:solidFill>
                  <a:srgbClr val="0000FF"/>
                </a:solidFill>
              </a:rPr>
              <a:t>x</a:t>
            </a:r>
            <a:r>
              <a:rPr lang="fr" sz="1400" b="1" i="0" u="none" dirty="0">
                <a:solidFill>
                  <a:srgbClr val="0000FF"/>
                </a:solidFill>
              </a:rPr>
              <a:t> </a:t>
            </a:r>
            <a:r>
              <a:rPr lang="fr" sz="1400" b="1" i="0" u="none" dirty="0" err="1">
                <a:solidFill>
                  <a:srgbClr val="0000FF"/>
                </a:solidFill>
              </a:rPr>
              <a:t>Inf</a:t>
            </a:r>
            <a:r>
              <a:rPr lang="fr" sz="1400" b="1" i="0" u="none" dirty="0">
                <a:solidFill>
                  <a:srgbClr val="0000FF"/>
                </a:solidFill>
              </a:rPr>
              <a:t> {</a:t>
            </a:r>
            <a:r>
              <a:rPr lang="fr" sz="1400" b="1" i="0" u="none" dirty="0">
                <a:solidFill>
                  <a:srgbClr val="000000"/>
                </a:solidFill>
              </a:rPr>
              <a:t>(âge de départ - </a:t>
            </a:r>
            <a:r>
              <a:rPr lang="fr" sz="1400" b="1" i="0" u="none" dirty="0">
                <a:solidFill>
                  <a:srgbClr val="00B050"/>
                </a:solidFill>
              </a:rPr>
              <a:t>âge légal</a:t>
            </a:r>
            <a:r>
              <a:rPr lang="fr" sz="1400" b="1" i="0" u="none" dirty="0">
                <a:solidFill>
                  <a:srgbClr val="000000"/>
                </a:solidFill>
              </a:rPr>
              <a:t>) ; (nb d’années cotisées (</a:t>
            </a:r>
            <a:r>
              <a:rPr lang="fr" sz="1200" b="1" i="0" u="none" dirty="0">
                <a:solidFill>
                  <a:srgbClr val="000000"/>
                </a:solidFill>
              </a:rPr>
              <a:t>bonifs enfants compris</a:t>
            </a:r>
            <a:r>
              <a:rPr lang="fr" sz="1400" b="1" i="0" u="none" dirty="0">
                <a:solidFill>
                  <a:srgbClr val="000000"/>
                </a:solidFill>
              </a:rPr>
              <a:t>) - </a:t>
            </a:r>
            <a:r>
              <a:rPr lang="fr" sz="1400" b="1" i="0" u="none" dirty="0">
                <a:solidFill>
                  <a:srgbClr val="7030A0"/>
                </a:solidFill>
              </a:rPr>
              <a:t>durée pour taux plein</a:t>
            </a:r>
            <a:r>
              <a:rPr lang="fr" sz="1400" b="1" i="0" u="none" dirty="0">
                <a:solidFill>
                  <a:srgbClr val="000000"/>
                </a:solidFill>
              </a:rPr>
              <a:t>)</a:t>
            </a:r>
            <a:r>
              <a:rPr lang="fr" sz="1400" b="1" i="0" u="none" dirty="0">
                <a:solidFill>
                  <a:srgbClr val="0000FF"/>
                </a:solidFill>
              </a:rPr>
              <a:t>}</a:t>
            </a:r>
            <a:endParaRPr dirty="0">
              <a:solidFill>
                <a:srgbClr val="0000FF"/>
              </a:solidFill>
            </a:endParaRPr>
          </a:p>
        </p:txBody>
      </p:sp>
      <p:grpSp>
        <p:nvGrpSpPr>
          <p:cNvPr id="164" name="Google Shape;164;p20"/>
          <p:cNvGrpSpPr/>
          <p:nvPr/>
        </p:nvGrpSpPr>
        <p:grpSpPr>
          <a:xfrm>
            <a:off x="314325" y="987425"/>
            <a:ext cx="8572499" cy="952500"/>
            <a:chOff x="198" y="670"/>
            <a:chExt cx="5400" cy="600"/>
          </a:xfrm>
        </p:grpSpPr>
        <p:sp>
          <p:nvSpPr>
            <p:cNvPr id="165" name="Google Shape;165;p20"/>
            <p:cNvSpPr/>
            <p:nvPr/>
          </p:nvSpPr>
          <p:spPr>
            <a:xfrm>
              <a:off x="198" y="670"/>
              <a:ext cx="5400" cy="6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166" name="Google Shape;166;p20"/>
            <p:cNvSpPr txBox="1"/>
            <p:nvPr/>
          </p:nvSpPr>
          <p:spPr>
            <a:xfrm>
              <a:off x="240" y="889"/>
              <a:ext cx="900" cy="300"/>
            </a:xfrm>
            <a:prstGeom prst="rect">
              <a:avLst/>
            </a:prstGeom>
            <a:solidFill>
              <a:srgbClr val="CCCCC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Times New Roman"/>
                <a:buNone/>
              </a:pPr>
              <a:r>
                <a:rPr lang="fr" sz="1600" b="1" i="0" dirty="0">
                  <a:solidFill>
                    <a:srgbClr val="002060"/>
                  </a:solidFill>
                </a:rPr>
                <a:t>R</a:t>
              </a:r>
              <a:r>
                <a:rPr lang="fr" sz="1600" b="1" dirty="0">
                  <a:solidFill>
                    <a:srgbClr val="002060"/>
                  </a:solidFill>
                </a:rPr>
                <a:t>ETRAITE</a:t>
              </a:r>
              <a:r>
                <a:rPr lang="fr" sz="1600" b="1" i="0" u="none" dirty="0">
                  <a:solidFill>
                    <a:srgbClr val="000000"/>
                  </a:solidFill>
                </a:rPr>
                <a:t>  =</a:t>
              </a:r>
              <a:endParaRPr dirty="0"/>
            </a:p>
          </p:txBody>
        </p:sp>
      </p:grpSp>
      <p:sp>
        <p:nvSpPr>
          <p:cNvPr id="167" name="Google Shape;167;p20"/>
          <p:cNvSpPr txBox="1"/>
          <p:nvPr/>
        </p:nvSpPr>
        <p:spPr>
          <a:xfrm>
            <a:off x="1597025" y="1109134"/>
            <a:ext cx="1359000" cy="730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dirty="0">
                <a:solidFill>
                  <a:srgbClr val="000000"/>
                </a:solidFill>
              </a:rPr>
              <a:t>Traitement brut des 6 derniers mois</a:t>
            </a:r>
            <a:endParaRPr dirty="0"/>
          </a:p>
        </p:txBody>
      </p:sp>
      <p:sp>
        <p:nvSpPr>
          <p:cNvPr id="168" name="Google Shape;168;p20"/>
          <p:cNvSpPr txBox="1"/>
          <p:nvPr/>
        </p:nvSpPr>
        <p:spPr>
          <a:xfrm>
            <a:off x="3025775" y="1170418"/>
            <a:ext cx="2160650" cy="608100"/>
          </a:xfrm>
          <a:prstGeom prst="rect">
            <a:avLst/>
          </a:prstGeom>
          <a:noFill/>
          <a:ln>
            <a:noFill/>
          </a:ln>
        </p:spPr>
        <p:txBody>
          <a:bodyPr spcFirstLastPara="1" wrap="square" lIns="18000" tIns="0" rIns="1800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1" i="0" u="none" dirty="0">
                <a:solidFill>
                  <a:srgbClr val="000000"/>
                </a:solidFill>
              </a:rPr>
              <a:t>x</a:t>
            </a:r>
            <a:r>
              <a:rPr lang="fr" sz="1600" b="1" i="0" u="none" dirty="0">
                <a:solidFill>
                  <a:srgbClr val="000000"/>
                </a:solidFill>
              </a:rPr>
              <a:t> </a:t>
            </a:r>
            <a:r>
              <a:rPr lang="fr" sz="1600" b="1" i="0" u="none" dirty="0">
                <a:solidFill>
                  <a:srgbClr val="FF0000"/>
                </a:solidFill>
              </a:rPr>
              <a:t>Taux de liquidation</a:t>
            </a:r>
            <a:r>
              <a:rPr lang="fr" sz="1600" b="1" i="0" u="none" dirty="0">
                <a:solidFill>
                  <a:srgbClr val="000000"/>
                </a:solidFill>
                <a:latin typeface="Times New Roman"/>
                <a:ea typeface="Times New Roman"/>
                <a:cs typeface="Times New Roman"/>
                <a:sym typeface="Times New Roman"/>
              </a:rPr>
              <a:t> </a:t>
            </a:r>
            <a:endParaRPr dirty="0"/>
          </a:p>
        </p:txBody>
      </p:sp>
      <p:grpSp>
        <p:nvGrpSpPr>
          <p:cNvPr id="169" name="Google Shape;169;p20"/>
          <p:cNvGrpSpPr/>
          <p:nvPr/>
        </p:nvGrpSpPr>
        <p:grpSpPr>
          <a:xfrm>
            <a:off x="5030787" y="1260473"/>
            <a:ext cx="2213038" cy="603248"/>
            <a:chOff x="3073" y="842"/>
            <a:chExt cx="1394" cy="380"/>
          </a:xfrm>
        </p:grpSpPr>
        <p:sp>
          <p:nvSpPr>
            <p:cNvPr id="170" name="Google Shape;170;p20"/>
            <p:cNvSpPr txBox="1"/>
            <p:nvPr/>
          </p:nvSpPr>
          <p:spPr>
            <a:xfrm>
              <a:off x="3073" y="922"/>
              <a:ext cx="300" cy="300"/>
            </a:xfrm>
            <a:prstGeom prst="rect">
              <a:avLst/>
            </a:prstGeom>
            <a:noFill/>
            <a:ln>
              <a:noFill/>
            </a:ln>
          </p:spPr>
          <p:txBody>
            <a:bodyPr spcFirstLastPara="1" wrap="square" lIns="90000" tIns="10800" rIns="90000" bIns="46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1" i="0" u="none">
                  <a:solidFill>
                    <a:srgbClr val="000000"/>
                  </a:solidFill>
                  <a:latin typeface="Arial"/>
                  <a:ea typeface="Arial"/>
                  <a:cs typeface="Arial"/>
                  <a:sym typeface="Arial"/>
                </a:rPr>
                <a:t>x</a:t>
              </a:r>
              <a:endParaRPr/>
            </a:p>
          </p:txBody>
        </p:sp>
        <p:sp>
          <p:nvSpPr>
            <p:cNvPr id="171" name="Google Shape;171;p20"/>
            <p:cNvSpPr txBox="1"/>
            <p:nvPr/>
          </p:nvSpPr>
          <p:spPr>
            <a:xfrm>
              <a:off x="3267" y="842"/>
              <a:ext cx="1200" cy="300"/>
            </a:xfrm>
            <a:prstGeom prst="rect">
              <a:avLst/>
            </a:prstGeom>
            <a:noFill/>
            <a:ln>
              <a:noFill/>
            </a:ln>
          </p:spPr>
          <p:txBody>
            <a:bodyPr spcFirstLastPara="1" wrap="square" lIns="18000" tIns="72000" rIns="18000" bIns="0" anchor="t" anchorCtr="0">
              <a:noAutofit/>
            </a:bodyPr>
            <a:lstStyle/>
            <a:p>
              <a:pPr marL="0" marR="0" lvl="0" indent="0" algn="l" rtl="0">
                <a:lnSpc>
                  <a:spcPct val="100000"/>
                </a:lnSpc>
                <a:spcBef>
                  <a:spcPts val="0"/>
                </a:spcBef>
                <a:spcAft>
                  <a:spcPts val="0"/>
                </a:spcAft>
                <a:buClr>
                  <a:srgbClr val="3333CC"/>
                </a:buClr>
                <a:buSzPts val="1600"/>
                <a:buFont typeface="Times New Roman"/>
                <a:buNone/>
              </a:pPr>
              <a:r>
                <a:rPr lang="fr" sz="1600" b="1" i="0" u="none" dirty="0">
                  <a:solidFill>
                    <a:srgbClr val="3333CC"/>
                  </a:solidFill>
                </a:rPr>
                <a:t>Coefficient  de décote/surcote</a:t>
              </a:r>
              <a:r>
                <a:rPr lang="fr" sz="1600" b="1" i="0" u="none" dirty="0">
                  <a:solidFill>
                    <a:srgbClr val="000000"/>
                  </a:solidFill>
                  <a:latin typeface="Times New Roman"/>
                  <a:ea typeface="Times New Roman"/>
                  <a:cs typeface="Times New Roman"/>
                  <a:sym typeface="Times New Roman"/>
                </a:rPr>
                <a:t> </a:t>
              </a:r>
              <a:endParaRPr dirty="0"/>
            </a:p>
          </p:txBody>
        </p:sp>
      </p:grpSp>
      <p:grpSp>
        <p:nvGrpSpPr>
          <p:cNvPr id="172" name="Google Shape;172;p20"/>
          <p:cNvGrpSpPr/>
          <p:nvPr/>
        </p:nvGrpSpPr>
        <p:grpSpPr>
          <a:xfrm>
            <a:off x="6772275" y="1063625"/>
            <a:ext cx="2155824" cy="952500"/>
            <a:chOff x="4266" y="718"/>
            <a:chExt cx="1358" cy="600"/>
          </a:xfrm>
        </p:grpSpPr>
        <p:sp>
          <p:nvSpPr>
            <p:cNvPr id="173" name="Google Shape;173;p20"/>
            <p:cNvSpPr txBox="1"/>
            <p:nvPr/>
          </p:nvSpPr>
          <p:spPr>
            <a:xfrm>
              <a:off x="4266" y="917"/>
              <a:ext cx="300" cy="300"/>
            </a:xfrm>
            <a:prstGeom prst="rect">
              <a:avLst/>
            </a:prstGeom>
            <a:noFill/>
            <a:ln>
              <a:noFill/>
            </a:ln>
          </p:spPr>
          <p:txBody>
            <a:bodyPr spcFirstLastPara="1" wrap="square" lIns="90000" tIns="10800" rIns="90000" bIns="46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 sz="1400" b="1" i="0" u="none">
                  <a:solidFill>
                    <a:srgbClr val="000000"/>
                  </a:solidFill>
                  <a:latin typeface="Arial"/>
                  <a:ea typeface="Arial"/>
                  <a:cs typeface="Arial"/>
                  <a:sym typeface="Arial"/>
                </a:rPr>
                <a:t>x</a:t>
              </a:r>
              <a:endParaRPr/>
            </a:p>
          </p:txBody>
        </p:sp>
        <p:sp>
          <p:nvSpPr>
            <p:cNvPr id="174" name="Google Shape;174;p20"/>
            <p:cNvSpPr txBox="1"/>
            <p:nvPr/>
          </p:nvSpPr>
          <p:spPr>
            <a:xfrm>
              <a:off x="4424" y="718"/>
              <a:ext cx="1200" cy="600"/>
            </a:xfrm>
            <a:prstGeom prst="rect">
              <a:avLst/>
            </a:prstGeom>
            <a:noFill/>
            <a:ln>
              <a:noFill/>
            </a:ln>
          </p:spPr>
          <p:txBody>
            <a:bodyPr spcFirstLastPara="1" wrap="square" lIns="0" tIns="72000" rIns="0" bIns="0" anchor="t" anchorCtr="0">
              <a:noAutofit/>
            </a:bodyPr>
            <a:lstStyle/>
            <a:p>
              <a:pPr marL="0" marR="0" lvl="0" indent="0" algn="ctr" rtl="0">
                <a:lnSpc>
                  <a:spcPct val="100000"/>
                </a:lnSpc>
                <a:spcBef>
                  <a:spcPts val="0"/>
                </a:spcBef>
                <a:spcAft>
                  <a:spcPts val="0"/>
                </a:spcAft>
                <a:buClr>
                  <a:srgbClr val="000000"/>
                </a:buClr>
                <a:buSzPts val="1400"/>
                <a:buFont typeface="Times New Roman"/>
                <a:buNone/>
              </a:pPr>
              <a:r>
                <a:rPr lang="fr" sz="1400" b="1" i="0" u="none">
                  <a:solidFill>
                    <a:srgbClr val="FF6600"/>
                  </a:solidFill>
                </a:rPr>
                <a:t>Coef.  de majoration pour 3 enfants (+10%) et + 5% par enfant au delà de 3</a:t>
              </a:r>
              <a:endParaRPr>
                <a:solidFill>
                  <a:srgbClr val="FF6600"/>
                </a:solidFill>
              </a:endParaRPr>
            </a:p>
          </p:txBody>
        </p:sp>
      </p:grpSp>
      <p:sp>
        <p:nvSpPr>
          <p:cNvPr id="175" name="Google Shape;175;p20"/>
          <p:cNvSpPr txBox="1"/>
          <p:nvPr/>
        </p:nvSpPr>
        <p:spPr>
          <a:xfrm>
            <a:off x="0" y="0"/>
            <a:ext cx="9144000" cy="6081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Le mode actuel de calcul de la retraite pour les fonctionnaires</a:t>
            </a:r>
            <a:endParaRPr b="1">
              <a:solidFill>
                <a:srgbClr val="980000"/>
              </a:solidFill>
            </a:endParaRPr>
          </a:p>
        </p:txBody>
      </p:sp>
      <p:grpSp>
        <p:nvGrpSpPr>
          <p:cNvPr id="176" name="Google Shape;176;p20"/>
          <p:cNvGrpSpPr/>
          <p:nvPr/>
        </p:nvGrpSpPr>
        <p:grpSpPr>
          <a:xfrm>
            <a:off x="246051" y="1676400"/>
            <a:ext cx="5715000" cy="1940719"/>
            <a:chOff x="155" y="1104"/>
            <a:chExt cx="3600" cy="1223"/>
          </a:xfrm>
        </p:grpSpPr>
        <p:sp>
          <p:nvSpPr>
            <p:cNvPr id="177" name="Google Shape;177;p20"/>
            <p:cNvSpPr txBox="1"/>
            <p:nvPr/>
          </p:nvSpPr>
          <p:spPr>
            <a:xfrm>
              <a:off x="863" y="1687"/>
              <a:ext cx="2764" cy="300"/>
            </a:xfrm>
            <a:prstGeom prst="rect">
              <a:avLst/>
            </a:prstGeom>
            <a:noFill/>
            <a:ln>
              <a:noFill/>
            </a:ln>
          </p:spPr>
          <p:txBody>
            <a:bodyPr spcFirstLastPara="1" wrap="square" lIns="18000" tIns="0" rIns="18000" bIns="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dirty="0">
                  <a:solidFill>
                    <a:srgbClr val="000000"/>
                  </a:solidFill>
                </a:rPr>
                <a:t>Nombre d’années travaillées (</a:t>
              </a:r>
              <a:r>
                <a:rPr lang="fr" sz="1400" b="1" i="0" u="none" dirty="0">
                  <a:solidFill>
                    <a:srgbClr val="000000"/>
                  </a:solidFill>
                </a:rPr>
                <a:t>+</a:t>
              </a:r>
              <a:r>
                <a:rPr lang="fr" sz="1600" b="1" i="0" u="none" dirty="0">
                  <a:solidFill>
                    <a:srgbClr val="000000"/>
                  </a:solidFill>
                </a:rPr>
                <a:t> 1 an/enfant né avant 2004)</a:t>
              </a:r>
            </a:p>
            <a:p>
              <a:pPr lvl="0" algn="ctr">
                <a:buSzPts val="1600"/>
              </a:pPr>
              <a:r>
                <a:rPr lang="fr" sz="1600" b="1" dirty="0">
                  <a:solidFill>
                    <a:srgbClr val="009900"/>
                  </a:solidFill>
                </a:rPr>
                <a:t>durée pour taux plein</a:t>
              </a:r>
              <a:r>
                <a:rPr lang="fr" sz="1600" b="1" i="0" u="none" dirty="0">
                  <a:solidFill>
                    <a:srgbClr val="000000"/>
                  </a:solidFill>
                </a:rPr>
                <a:t> </a:t>
              </a:r>
              <a:endParaRPr dirty="0"/>
            </a:p>
          </p:txBody>
        </p:sp>
        <p:grpSp>
          <p:nvGrpSpPr>
            <p:cNvPr id="178" name="Google Shape;178;p20"/>
            <p:cNvGrpSpPr/>
            <p:nvPr/>
          </p:nvGrpSpPr>
          <p:grpSpPr>
            <a:xfrm>
              <a:off x="240" y="1767"/>
              <a:ext cx="3334" cy="300"/>
              <a:chOff x="240" y="1767"/>
              <a:chExt cx="3334" cy="300"/>
            </a:xfrm>
          </p:grpSpPr>
          <p:sp>
            <p:nvSpPr>
              <p:cNvPr id="180" name="Google Shape;180;p20"/>
              <p:cNvSpPr txBox="1"/>
              <p:nvPr/>
            </p:nvSpPr>
            <p:spPr>
              <a:xfrm>
                <a:off x="240" y="1767"/>
                <a:ext cx="803" cy="300"/>
              </a:xfrm>
              <a:prstGeom prst="rect">
                <a:avLst/>
              </a:prstGeom>
              <a:noFill/>
              <a:ln>
                <a:noFill/>
              </a:ln>
            </p:spPr>
            <p:txBody>
              <a:bodyPr spcFirstLastPara="1" wrap="square" lIns="18000" tIns="72000" rIns="18000" bIns="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dirty="0">
                    <a:solidFill>
                      <a:srgbClr val="000000"/>
                    </a:solidFill>
                  </a:rPr>
                  <a:t>75</a:t>
                </a:r>
                <a:r>
                  <a:rPr lang="fr-FR" sz="1600" b="1" i="0" u="none" dirty="0">
                    <a:solidFill>
                      <a:srgbClr val="000000"/>
                    </a:solidFill>
                  </a:rPr>
                  <a:t>%    x</a:t>
                </a:r>
                <a:endParaRPr dirty="0"/>
              </a:p>
              <a:p>
                <a:pPr marL="0" marR="0" lvl="0" indent="0" algn="ctr" rtl="0">
                  <a:lnSpc>
                    <a:spcPct val="100000"/>
                  </a:lnSpc>
                  <a:spcBef>
                    <a:spcPts val="0"/>
                  </a:spcBef>
                  <a:spcAft>
                    <a:spcPts val="0"/>
                  </a:spcAft>
                  <a:buClr>
                    <a:srgbClr val="000000"/>
                  </a:buClr>
                  <a:buSzPts val="1600"/>
                  <a:buFont typeface="Times New Roman"/>
                  <a:buNone/>
                </a:pPr>
                <a:r>
                  <a:rPr lang="fr" sz="1600" b="1" i="0" u="none" dirty="0">
                    <a:solidFill>
                      <a:srgbClr val="000000"/>
                    </a:solidFill>
                    <a:latin typeface="Times New Roman"/>
                    <a:ea typeface="Times New Roman"/>
                    <a:cs typeface="Times New Roman"/>
                    <a:sym typeface="Times New Roman"/>
                  </a:rPr>
                  <a:t> </a:t>
                </a:r>
                <a:endParaRPr dirty="0"/>
              </a:p>
            </p:txBody>
          </p:sp>
          <p:cxnSp>
            <p:nvCxnSpPr>
              <p:cNvPr id="181" name="Google Shape;181;p20"/>
              <p:cNvCxnSpPr>
                <a:cxnSpLocks/>
              </p:cNvCxnSpPr>
              <p:nvPr/>
            </p:nvCxnSpPr>
            <p:spPr>
              <a:xfrm>
                <a:off x="884" y="1999"/>
                <a:ext cx="2690" cy="0"/>
              </a:xfrm>
              <a:prstGeom prst="straightConnector1">
                <a:avLst/>
              </a:prstGeom>
              <a:noFill/>
              <a:ln w="9525" cap="sq" cmpd="sng">
                <a:solidFill>
                  <a:srgbClr val="000000"/>
                </a:solidFill>
                <a:prstDash val="solid"/>
                <a:miter lim="800000"/>
                <a:headEnd type="none" w="med" len="med"/>
                <a:tailEnd type="none" w="med" len="med"/>
              </a:ln>
            </p:spPr>
          </p:cxnSp>
        </p:grpSp>
        <p:sp>
          <p:nvSpPr>
            <p:cNvPr id="182" name="Google Shape;182;p20"/>
            <p:cNvSpPr/>
            <p:nvPr/>
          </p:nvSpPr>
          <p:spPr>
            <a:xfrm>
              <a:off x="1988" y="1104"/>
              <a:ext cx="459" cy="347"/>
            </a:xfrm>
            <a:custGeom>
              <a:avLst/>
              <a:gdLst/>
              <a:ahLst/>
              <a:cxnLst/>
              <a:rect l="l" t="t" r="r" b="b"/>
              <a:pathLst>
                <a:path w="460" h="348" extrusionOk="0">
                  <a:moveTo>
                    <a:pt x="0" y="348"/>
                  </a:moveTo>
                  <a:cubicBezTo>
                    <a:pt x="48" y="131"/>
                    <a:pt x="364" y="188"/>
                    <a:pt x="460" y="0"/>
                  </a:cubicBezTo>
                </a:path>
              </a:pathLst>
            </a:custGeom>
            <a:noFill/>
            <a:ln w="19075"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183" name="Google Shape;183;p20"/>
            <p:cNvSpPr/>
            <p:nvPr/>
          </p:nvSpPr>
          <p:spPr>
            <a:xfrm>
              <a:off x="155" y="1427"/>
              <a:ext cx="3600" cy="900"/>
            </a:xfrm>
            <a:prstGeom prst="ellipse">
              <a:avLst/>
            </a:prstGeom>
            <a:noFill/>
            <a:ln w="19075" cap="sq"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i="0" u="none">
                <a:solidFill>
                  <a:srgbClr val="000000"/>
                </a:solidFill>
              </a:endParaRPr>
            </a:p>
          </p:txBody>
        </p:sp>
      </p:grpSp>
      <p:sp>
        <p:nvSpPr>
          <p:cNvPr id="4" name="ZoneTexte 3">
            <a:extLst>
              <a:ext uri="{FF2B5EF4-FFF2-40B4-BE49-F238E27FC236}">
                <a16:creationId xmlns:a16="http://schemas.microsoft.com/office/drawing/2014/main" id="{35244B86-2E0D-6D4B-B03C-D52E7D1F609B}"/>
              </a:ext>
            </a:extLst>
          </p:cNvPr>
          <p:cNvSpPr txBox="1"/>
          <p:nvPr/>
        </p:nvSpPr>
        <p:spPr>
          <a:xfrm>
            <a:off x="-1016000" y="1490133"/>
            <a:ext cx="184731" cy="307777"/>
          </a:xfrm>
          <a:prstGeom prst="rect">
            <a:avLst/>
          </a:prstGeom>
          <a:noFill/>
        </p:spPr>
        <p:txBody>
          <a:bodyPr wrap="none" rtlCol="0">
            <a:spAutoFit/>
          </a:body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 calcmode="lin" valueType="num">
                                      <p:cBhvr additive="base">
                                        <p:cTn id="7" dur="500"/>
                                        <p:tgtEl>
                                          <p:spTgt spid="14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7"/>
                                        </p:tgtEl>
                                        <p:attrNameLst>
                                          <p:attrName>style.visibility</p:attrName>
                                        </p:attrNameLst>
                                      </p:cBhvr>
                                      <p:to>
                                        <p:strVal val="visible"/>
                                      </p:to>
                                    </p:set>
                                    <p:anim calcmode="lin" valueType="num">
                                      <p:cBhvr additive="base">
                                        <p:cTn id="12"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 calcmode="lin" valueType="num">
                                      <p:cBhvr additive="base">
                                        <p:cTn id="17" dur="500"/>
                                        <p:tgtEl>
                                          <p:spTgt spid="16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3"/>
                                        </p:tgtEl>
                                        <p:attrNameLst>
                                          <p:attrName>style.visibility</p:attrName>
                                        </p:attrNameLst>
                                      </p:cBhvr>
                                      <p:to>
                                        <p:strVal val="visible"/>
                                      </p:to>
                                    </p:set>
                                    <p:anim calcmode="lin" valueType="num">
                                      <p:cBhvr additive="base">
                                        <p:cTn id="22" dur="500"/>
                                        <p:tgtEl>
                                          <p:spTgt spid="1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
          <p:cNvPicPr preferRelativeResize="0"/>
          <p:nvPr/>
        </p:nvPicPr>
        <p:blipFill>
          <a:blip r:embed="rId3">
            <a:alphaModFix/>
          </a:blip>
          <a:stretch>
            <a:fillRect/>
          </a:stretch>
        </p:blipFill>
        <p:spPr>
          <a:xfrm>
            <a:off x="0" y="0"/>
            <a:ext cx="9143999" cy="5624950"/>
          </a:xfrm>
          <a:prstGeom prst="rect">
            <a:avLst/>
          </a:prstGeom>
          <a:noFill/>
          <a:ln>
            <a:noFill/>
          </a:ln>
        </p:spPr>
      </p:pic>
      <p:sp>
        <p:nvSpPr>
          <p:cNvPr id="189" name="Google Shape;189;p21"/>
          <p:cNvSpPr txBox="1"/>
          <p:nvPr/>
        </p:nvSpPr>
        <p:spPr>
          <a:xfrm>
            <a:off x="656625" y="5719875"/>
            <a:ext cx="77190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a:solidFill>
                  <a:srgbClr val="7F6000"/>
                </a:solidFill>
              </a:rPr>
              <a:t>https://www.info-retraite.fr/portail-services</a:t>
            </a:r>
            <a:endParaRPr sz="2400">
              <a:solidFill>
                <a:srgbClr val="7F6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3"/>
        <p:cNvGrpSpPr/>
        <p:nvPr/>
      </p:nvGrpSpPr>
      <p:grpSpPr>
        <a:xfrm>
          <a:off x="0" y="0"/>
          <a:ext cx="0" cy="0"/>
          <a:chOff x="0" y="0"/>
          <a:chExt cx="0" cy="0"/>
        </a:xfrm>
      </p:grpSpPr>
      <p:sp>
        <p:nvSpPr>
          <p:cNvPr id="194" name="Google Shape;194;p22"/>
          <p:cNvSpPr txBox="1"/>
          <p:nvPr/>
        </p:nvSpPr>
        <p:spPr>
          <a:xfrm>
            <a:off x="8744575" y="6477000"/>
            <a:ext cx="3183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12</a:t>
            </a:fld>
            <a:endParaRPr b="1">
              <a:solidFill>
                <a:srgbClr val="FFFFFF"/>
              </a:solidFill>
              <a:latin typeface="Arial Narrow"/>
              <a:ea typeface="Arial Narrow"/>
              <a:cs typeface="Arial Narrow"/>
              <a:sym typeface="Arial Narrow"/>
            </a:endParaRPr>
          </a:p>
        </p:txBody>
      </p:sp>
      <p:sp>
        <p:nvSpPr>
          <p:cNvPr id="195" name="Google Shape;195;p22"/>
          <p:cNvSpPr txBox="1"/>
          <p:nvPr/>
        </p:nvSpPr>
        <p:spPr>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i="0">
                <a:solidFill>
                  <a:srgbClr val="980000"/>
                </a:solidFill>
              </a:rPr>
              <a:t>L’</a:t>
            </a:r>
            <a:r>
              <a:rPr lang="fr" sz="2400" b="1">
                <a:solidFill>
                  <a:srgbClr val="980000"/>
                </a:solidFill>
              </a:rPr>
              <a:t>âge moyen de départ en retraite  suivant les corps</a:t>
            </a:r>
            <a:endParaRPr b="1">
              <a:solidFill>
                <a:srgbClr val="980000"/>
              </a:solidFill>
            </a:endParaRPr>
          </a:p>
        </p:txBody>
      </p:sp>
      <p:sp>
        <p:nvSpPr>
          <p:cNvPr id="196" name="Google Shape;196;p22"/>
          <p:cNvSpPr txBox="1"/>
          <p:nvPr/>
        </p:nvSpPr>
        <p:spPr>
          <a:xfrm>
            <a:off x="162400" y="5107900"/>
            <a:ext cx="8981700" cy="955800"/>
          </a:xfrm>
          <a:prstGeom prst="rect">
            <a:avLst/>
          </a:prstGeom>
          <a:noFill/>
          <a:ln>
            <a:noFill/>
          </a:ln>
        </p:spPr>
        <p:txBody>
          <a:bodyPr spcFirstLastPara="1" wrap="square" lIns="0" tIns="0" rIns="0" bIns="0" anchor="t" anchorCtr="0">
            <a:noAutofit/>
          </a:bodyPr>
          <a:lstStyle/>
          <a:p>
            <a:pPr marL="0" lvl="0" indent="0" algn="ctr" rtl="0">
              <a:lnSpc>
                <a:spcPct val="115000"/>
              </a:lnSpc>
              <a:spcBef>
                <a:spcPts val="0"/>
              </a:spcBef>
              <a:spcAft>
                <a:spcPts val="0"/>
              </a:spcAft>
              <a:buClr>
                <a:schemeClr val="dk1"/>
              </a:buClr>
              <a:buSzPts val="1100"/>
              <a:buFont typeface="Arial"/>
              <a:buNone/>
            </a:pPr>
            <a:r>
              <a:rPr lang="fr" sz="1600">
                <a:solidFill>
                  <a:srgbClr val="00000A"/>
                </a:solidFill>
              </a:rPr>
              <a:t>Les taux de liquidation des retraites ont baissé de 2010 à 2017 (âge légal + nb de trimestres) : </a:t>
            </a:r>
            <a:endParaRPr sz="1600">
              <a:solidFill>
                <a:srgbClr val="00000A"/>
              </a:solidFill>
            </a:endParaRPr>
          </a:p>
          <a:p>
            <a:pPr marL="457200" lvl="0" indent="0" algn="ctr" rtl="0">
              <a:lnSpc>
                <a:spcPct val="115000"/>
              </a:lnSpc>
              <a:spcBef>
                <a:spcPts val="0"/>
              </a:spcBef>
              <a:spcAft>
                <a:spcPts val="0"/>
              </a:spcAft>
              <a:buNone/>
            </a:pPr>
            <a:r>
              <a:rPr lang="fr" sz="1600" b="1">
                <a:solidFill>
                  <a:srgbClr val="FF0000"/>
                </a:solidFill>
              </a:rPr>
              <a:t>-2,7%</a:t>
            </a:r>
            <a:r>
              <a:rPr lang="fr" sz="1600">
                <a:solidFill>
                  <a:srgbClr val="00000A"/>
                </a:solidFill>
              </a:rPr>
              <a:t> de 74,4 % à 71,7 % chez les </a:t>
            </a:r>
            <a:r>
              <a:rPr lang="fr" sz="1600">
                <a:solidFill>
                  <a:srgbClr val="FF0000"/>
                </a:solidFill>
              </a:rPr>
              <a:t>DR et CR hommes</a:t>
            </a:r>
            <a:r>
              <a:rPr lang="fr" sz="1600">
                <a:solidFill>
                  <a:srgbClr val="00000A"/>
                </a:solidFill>
              </a:rPr>
              <a:t>, </a:t>
            </a:r>
            <a:endParaRPr sz="1600">
              <a:solidFill>
                <a:srgbClr val="00000A"/>
              </a:solidFill>
            </a:endParaRPr>
          </a:p>
          <a:p>
            <a:pPr marL="457200" lvl="0" indent="0" algn="ctr" rtl="0">
              <a:lnSpc>
                <a:spcPct val="115000"/>
              </a:lnSpc>
              <a:spcBef>
                <a:spcPts val="0"/>
              </a:spcBef>
              <a:spcAft>
                <a:spcPts val="0"/>
              </a:spcAft>
              <a:buNone/>
            </a:pPr>
            <a:r>
              <a:rPr lang="fr" sz="1600" b="1">
                <a:solidFill>
                  <a:srgbClr val="B45F06"/>
                </a:solidFill>
              </a:rPr>
              <a:t>-2,4%</a:t>
            </a:r>
            <a:r>
              <a:rPr lang="fr" sz="1600">
                <a:solidFill>
                  <a:srgbClr val="00000A"/>
                </a:solidFill>
              </a:rPr>
              <a:t> de 79,8 % à 77,4 % chez les </a:t>
            </a:r>
            <a:r>
              <a:rPr lang="fr" sz="1600">
                <a:solidFill>
                  <a:srgbClr val="B45F06"/>
                </a:solidFill>
              </a:rPr>
              <a:t>PR et MCF hommes</a:t>
            </a:r>
            <a:r>
              <a:rPr lang="fr" sz="1600">
                <a:solidFill>
                  <a:srgbClr val="00000A"/>
                </a:solidFill>
              </a:rPr>
              <a:t>,  </a:t>
            </a:r>
            <a:endParaRPr sz="1600">
              <a:solidFill>
                <a:srgbClr val="00000A"/>
              </a:solidFill>
            </a:endParaRPr>
          </a:p>
          <a:p>
            <a:pPr marL="457200" lvl="0" indent="0" algn="ctr" rtl="0">
              <a:lnSpc>
                <a:spcPct val="115000"/>
              </a:lnSpc>
              <a:spcBef>
                <a:spcPts val="0"/>
              </a:spcBef>
              <a:spcAft>
                <a:spcPts val="0"/>
              </a:spcAft>
              <a:buNone/>
            </a:pPr>
            <a:r>
              <a:rPr lang="fr" sz="1600" b="1">
                <a:solidFill>
                  <a:srgbClr val="9900FF"/>
                </a:solidFill>
              </a:rPr>
              <a:t>-3,4%</a:t>
            </a:r>
            <a:r>
              <a:rPr lang="fr" sz="1600" b="1">
                <a:solidFill>
                  <a:srgbClr val="00000A"/>
                </a:solidFill>
              </a:rPr>
              <a:t> </a:t>
            </a:r>
            <a:r>
              <a:rPr lang="fr" sz="1600">
                <a:solidFill>
                  <a:srgbClr val="00000A"/>
                </a:solidFill>
              </a:rPr>
              <a:t>de 79,6 % à 76,2 % chez les </a:t>
            </a:r>
            <a:r>
              <a:rPr lang="fr" sz="1600">
                <a:solidFill>
                  <a:srgbClr val="9900FF"/>
                </a:solidFill>
              </a:rPr>
              <a:t>PR et MCF femmes</a:t>
            </a:r>
            <a:endParaRPr sz="1600">
              <a:solidFill>
                <a:srgbClr val="9900FF"/>
              </a:solidFill>
            </a:endParaRPr>
          </a:p>
          <a:p>
            <a:pPr marL="457200" lvl="0" indent="0" algn="ctr" rtl="0">
              <a:lnSpc>
                <a:spcPct val="115000"/>
              </a:lnSpc>
              <a:spcBef>
                <a:spcPts val="0"/>
              </a:spcBef>
              <a:spcAft>
                <a:spcPts val="0"/>
              </a:spcAft>
              <a:buNone/>
            </a:pPr>
            <a:r>
              <a:rPr lang="fr" sz="1600" b="1">
                <a:solidFill>
                  <a:srgbClr val="009900"/>
                </a:solidFill>
              </a:rPr>
              <a:t>+1%</a:t>
            </a:r>
            <a:r>
              <a:rPr lang="fr" sz="1600"/>
              <a:t> de 72,9%à 73,9% pour les </a:t>
            </a:r>
            <a:r>
              <a:rPr lang="fr" sz="1600">
                <a:solidFill>
                  <a:srgbClr val="009900"/>
                </a:solidFill>
              </a:rPr>
              <a:t>DR et CR femmes</a:t>
            </a:r>
            <a:endParaRPr sz="1600">
              <a:solidFill>
                <a:srgbClr val="009900"/>
              </a:solidFill>
            </a:endParaRPr>
          </a:p>
        </p:txBody>
      </p:sp>
      <p:pic>
        <p:nvPicPr>
          <p:cNvPr id="197" name="Google Shape;197;p22"/>
          <p:cNvPicPr preferRelativeResize="0"/>
          <p:nvPr/>
        </p:nvPicPr>
        <p:blipFill>
          <a:blip r:embed="rId3">
            <a:alphaModFix/>
          </a:blip>
          <a:stretch>
            <a:fillRect/>
          </a:stretch>
        </p:blipFill>
        <p:spPr>
          <a:xfrm>
            <a:off x="103225" y="711300"/>
            <a:ext cx="8839204" cy="4398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p:tgtEl>
                                          <p:spTgt spid="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0A9188F-DB20-C242-B751-BD4368E83899}"/>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2838752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2"/>
          <p:cNvSpPr txBox="1"/>
          <p:nvPr/>
        </p:nvSpPr>
        <p:spPr>
          <a:xfrm>
            <a:off x="8744575" y="6477000"/>
            <a:ext cx="3183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14</a:t>
            </a:fld>
            <a:endParaRPr b="1">
              <a:solidFill>
                <a:srgbClr val="FFFFFF"/>
              </a:solidFill>
              <a:latin typeface="Arial Narrow"/>
              <a:ea typeface="Arial Narrow"/>
              <a:cs typeface="Arial Narrow"/>
              <a:sym typeface="Arial Narrow"/>
            </a:endParaRPr>
          </a:p>
        </p:txBody>
      </p:sp>
      <p:sp>
        <p:nvSpPr>
          <p:cNvPr id="184" name="Google Shape;184;p22"/>
          <p:cNvSpPr txBox="1"/>
          <p:nvPr/>
        </p:nvSpPr>
        <p:spPr>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i="0">
                <a:solidFill>
                  <a:srgbClr val="980000"/>
                </a:solidFill>
              </a:rPr>
              <a:t>L’autre système possible : la capitalisation</a:t>
            </a:r>
            <a:endParaRPr b="1">
              <a:solidFill>
                <a:srgbClr val="980000"/>
              </a:solidFill>
            </a:endParaRPr>
          </a:p>
        </p:txBody>
      </p:sp>
      <p:sp>
        <p:nvSpPr>
          <p:cNvPr id="185" name="Google Shape;185;p22"/>
          <p:cNvSpPr txBox="1"/>
          <p:nvPr/>
        </p:nvSpPr>
        <p:spPr>
          <a:xfrm>
            <a:off x="838200" y="5489100"/>
            <a:ext cx="8305800" cy="650700"/>
          </a:xfrm>
          <a:prstGeom prst="rect">
            <a:avLst/>
          </a:prstGeom>
          <a:noFill/>
          <a:ln>
            <a:noFill/>
          </a:ln>
        </p:spPr>
        <p:txBody>
          <a:bodyPr spcFirstLastPara="1" wrap="square" lIns="0" tIns="0" rIns="0" bIns="0" anchor="t" anchorCtr="0">
            <a:noAutofit/>
          </a:bodyPr>
          <a:lstStyle/>
          <a:p>
            <a:pPr marL="1587" marR="0" lvl="0" indent="0" algn="ctr" rtl="0">
              <a:lnSpc>
                <a:spcPct val="100000"/>
              </a:lnSpc>
              <a:spcBef>
                <a:spcPts val="1000"/>
              </a:spcBef>
              <a:spcAft>
                <a:spcPts val="0"/>
              </a:spcAft>
              <a:buClr>
                <a:srgbClr val="000000"/>
              </a:buClr>
              <a:buSzPts val="1600"/>
              <a:buFont typeface="Times New Roman"/>
              <a:buNone/>
            </a:pPr>
            <a:r>
              <a:rPr lang="fr" sz="1600" b="1" i="1"/>
              <a:t>une fois en place cela génère d’énorme flux financiers pour</a:t>
            </a:r>
            <a:r>
              <a:rPr lang="fr" sz="1600" b="1" i="1" u="none">
                <a:solidFill>
                  <a:srgbClr val="000000"/>
                </a:solidFill>
              </a:rPr>
              <a:t> </a:t>
            </a:r>
            <a:r>
              <a:rPr lang="fr" sz="1600" b="1" i="1" u="none">
                <a:solidFill>
                  <a:srgbClr val="FF0000"/>
                </a:solidFill>
              </a:rPr>
              <a:t>l'auto-exploitation des salariés entre eux</a:t>
            </a:r>
            <a:r>
              <a:rPr lang="fr" sz="1600" b="1" i="1" u="none">
                <a:solidFill>
                  <a:srgbClr val="000000"/>
                </a:solidFill>
              </a:rPr>
              <a:t> !</a:t>
            </a:r>
            <a:endParaRPr i="1"/>
          </a:p>
        </p:txBody>
      </p:sp>
      <p:cxnSp>
        <p:nvCxnSpPr>
          <p:cNvPr id="186" name="Google Shape;186;p22"/>
          <p:cNvCxnSpPr>
            <a:endCxn id="187" idx="3"/>
          </p:cNvCxnSpPr>
          <p:nvPr/>
        </p:nvCxnSpPr>
        <p:spPr>
          <a:xfrm flipH="1">
            <a:off x="3212550" y="3336675"/>
            <a:ext cx="1549800" cy="843900"/>
          </a:xfrm>
          <a:prstGeom prst="straightConnector1">
            <a:avLst/>
          </a:prstGeom>
          <a:noFill/>
          <a:ln w="28575" cap="flat" cmpd="sng">
            <a:solidFill>
              <a:schemeClr val="dk2"/>
            </a:solidFill>
            <a:prstDash val="solid"/>
            <a:round/>
            <a:headEnd type="none" w="med" len="med"/>
            <a:tailEnd type="none" w="med" len="med"/>
          </a:ln>
        </p:spPr>
      </p:cxnSp>
      <p:sp>
        <p:nvSpPr>
          <p:cNvPr id="188" name="Google Shape;188;p22"/>
          <p:cNvSpPr txBox="1"/>
          <p:nvPr/>
        </p:nvSpPr>
        <p:spPr>
          <a:xfrm>
            <a:off x="3374875" y="1143450"/>
            <a:ext cx="2676300" cy="460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Noto Sans Symbols"/>
              <a:buNone/>
            </a:pPr>
            <a:r>
              <a:rPr lang="fr" sz="2400" b="1">
                <a:solidFill>
                  <a:srgbClr val="FF0000"/>
                </a:solidFill>
              </a:rPr>
              <a:t>l'individualisation</a:t>
            </a:r>
            <a:r>
              <a:rPr lang="fr" sz="1600" b="1">
                <a:solidFill>
                  <a:srgbClr val="FF0000"/>
                </a:solidFill>
              </a:rPr>
              <a:t> </a:t>
            </a:r>
            <a:endParaRPr sz="1600" b="1">
              <a:solidFill>
                <a:srgbClr val="FF0000"/>
              </a:solidFill>
            </a:endParaRPr>
          </a:p>
          <a:p>
            <a:pPr marL="0" marR="0" lvl="0" indent="0" algn="ctr" rtl="0">
              <a:lnSpc>
                <a:spcPct val="100000"/>
              </a:lnSpc>
              <a:spcBef>
                <a:spcPts val="0"/>
              </a:spcBef>
              <a:spcAft>
                <a:spcPts val="0"/>
              </a:spcAft>
              <a:buClr>
                <a:srgbClr val="000000"/>
              </a:buClr>
              <a:buSzPts val="1600"/>
              <a:buFont typeface="Noto Sans Symbols"/>
              <a:buNone/>
            </a:pPr>
            <a:r>
              <a:rPr lang="fr" sz="1600" b="1"/>
              <a:t>(</a:t>
            </a:r>
            <a:r>
              <a:rPr lang="fr" sz="1600" b="1">
                <a:solidFill>
                  <a:schemeClr val="dk1"/>
                </a:solidFill>
              </a:rPr>
              <a:t>l'inverse de la solidarité</a:t>
            </a:r>
            <a:r>
              <a:rPr lang="fr" sz="1600" b="1"/>
              <a:t>)</a:t>
            </a:r>
            <a:endParaRPr sz="1600" b="1" u="sng">
              <a:solidFill>
                <a:srgbClr val="FF0000"/>
              </a:solidFill>
            </a:endParaRPr>
          </a:p>
        </p:txBody>
      </p:sp>
      <p:sp>
        <p:nvSpPr>
          <p:cNvPr id="189" name="Google Shape;189;p22"/>
          <p:cNvSpPr txBox="1"/>
          <p:nvPr/>
        </p:nvSpPr>
        <p:spPr>
          <a:xfrm>
            <a:off x="5795350" y="3336674"/>
            <a:ext cx="3197700" cy="12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0000"/>
                </a:solidFill>
              </a:rPr>
              <a:t>La  marchandisation</a:t>
            </a:r>
            <a:endParaRPr sz="2400" b="1">
              <a:solidFill>
                <a:srgbClr val="FF0000"/>
              </a:solidFill>
            </a:endParaRPr>
          </a:p>
          <a:p>
            <a:pPr marL="0" lvl="0" indent="0" algn="l" rtl="0">
              <a:spcBef>
                <a:spcPts val="0"/>
              </a:spcBef>
              <a:spcAft>
                <a:spcPts val="0"/>
              </a:spcAft>
              <a:buNone/>
            </a:pPr>
            <a:r>
              <a:rPr lang="fr" sz="1600" b="1"/>
              <a:t>(</a:t>
            </a:r>
            <a:r>
              <a:rPr lang="fr" sz="1600" b="1">
                <a:solidFill>
                  <a:schemeClr val="dk1"/>
                </a:solidFill>
              </a:rPr>
              <a:t>frais de 10 , 15 , 20 % sur nos retraites pour leurs bénéfices)</a:t>
            </a:r>
            <a:endParaRPr/>
          </a:p>
        </p:txBody>
      </p:sp>
      <p:sp>
        <p:nvSpPr>
          <p:cNvPr id="187" name="Google Shape;187;p22"/>
          <p:cNvSpPr txBox="1"/>
          <p:nvPr/>
        </p:nvSpPr>
        <p:spPr>
          <a:xfrm>
            <a:off x="300150" y="3325425"/>
            <a:ext cx="2912400" cy="17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0000"/>
                </a:solidFill>
              </a:rPr>
              <a:t>La financiarisation</a:t>
            </a:r>
            <a:r>
              <a:rPr lang="fr" sz="1600" b="1">
                <a:solidFill>
                  <a:schemeClr val="dk1"/>
                </a:solidFill>
              </a:rPr>
              <a:t> (placement des </a:t>
            </a:r>
            <a:r>
              <a:rPr lang="fr" sz="1600" b="1">
                <a:solidFill>
                  <a:srgbClr val="FF0000"/>
                </a:solidFill>
              </a:rPr>
              <a:t>fonds de pension </a:t>
            </a:r>
            <a:r>
              <a:rPr lang="fr" sz="1600" b="1">
                <a:solidFill>
                  <a:schemeClr val="dk1"/>
                </a:solidFill>
              </a:rPr>
              <a:t>sur les marchés financiers + exigence de rendement + baisse des salaires)</a:t>
            </a:r>
            <a:endParaRPr/>
          </a:p>
        </p:txBody>
      </p:sp>
      <p:cxnSp>
        <p:nvCxnSpPr>
          <p:cNvPr id="190" name="Google Shape;190;p22"/>
          <p:cNvCxnSpPr/>
          <p:nvPr/>
        </p:nvCxnSpPr>
        <p:spPr>
          <a:xfrm flipH="1">
            <a:off x="4720175" y="1788675"/>
            <a:ext cx="2700" cy="1372200"/>
          </a:xfrm>
          <a:prstGeom prst="straightConnector1">
            <a:avLst/>
          </a:prstGeom>
          <a:noFill/>
          <a:ln w="28575" cap="flat" cmpd="sng">
            <a:solidFill>
              <a:schemeClr val="dk2"/>
            </a:solidFill>
            <a:prstDash val="solid"/>
            <a:round/>
            <a:headEnd type="none" w="med" len="med"/>
            <a:tailEnd type="none" w="med" len="med"/>
          </a:ln>
        </p:spPr>
      </p:cxnSp>
      <p:cxnSp>
        <p:nvCxnSpPr>
          <p:cNvPr id="191" name="Google Shape;191;p22"/>
          <p:cNvCxnSpPr>
            <a:endCxn id="189" idx="1"/>
          </p:cNvCxnSpPr>
          <p:nvPr/>
        </p:nvCxnSpPr>
        <p:spPr>
          <a:xfrm>
            <a:off x="4801450" y="3118424"/>
            <a:ext cx="993900" cy="856200"/>
          </a:xfrm>
          <a:prstGeom prst="straightConnector1">
            <a:avLst/>
          </a:prstGeom>
          <a:noFill/>
          <a:ln w="28575" cap="flat" cmpd="sng">
            <a:solidFill>
              <a:schemeClr val="dk2"/>
            </a:solidFill>
            <a:prstDash val="solid"/>
            <a:round/>
            <a:headEnd type="none" w="med" len="med"/>
            <a:tailEnd type="none" w="med" len="med"/>
          </a:ln>
        </p:spPr>
      </p:cxnSp>
      <p:sp>
        <p:nvSpPr>
          <p:cNvPr id="192" name="Google Shape;192;p22"/>
          <p:cNvSpPr/>
          <p:nvPr/>
        </p:nvSpPr>
        <p:spPr>
          <a:xfrm>
            <a:off x="3767375" y="2634850"/>
            <a:ext cx="1905000" cy="1275900"/>
          </a:xfrm>
          <a:prstGeom prst="ellipse">
            <a:avLst/>
          </a:prstGeom>
          <a:solidFill>
            <a:srgbClr val="FF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2"/>
          <p:cNvSpPr txBox="1"/>
          <p:nvPr/>
        </p:nvSpPr>
        <p:spPr>
          <a:xfrm>
            <a:off x="3740525" y="2738325"/>
            <a:ext cx="1905000" cy="94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FFFFFF"/>
                </a:solidFill>
              </a:rPr>
              <a:t>système </a:t>
            </a:r>
            <a:endParaRPr sz="1800" b="1">
              <a:solidFill>
                <a:srgbClr val="FFFFFF"/>
              </a:solidFill>
            </a:endParaRPr>
          </a:p>
          <a:p>
            <a:pPr marL="0" lvl="0" indent="0" algn="ctr" rtl="0">
              <a:spcBef>
                <a:spcPts val="0"/>
              </a:spcBef>
              <a:spcAft>
                <a:spcPts val="0"/>
              </a:spcAft>
              <a:buNone/>
            </a:pPr>
            <a:r>
              <a:rPr lang="fr" sz="1800" b="1">
                <a:solidFill>
                  <a:srgbClr val="FFFFFF"/>
                </a:solidFill>
              </a:rPr>
              <a:t>de retraite par capitalisation</a:t>
            </a:r>
            <a:endParaRPr sz="1800" b="1">
              <a:solidFill>
                <a:srgbClr val="FFFFFF"/>
              </a:solidFill>
            </a:endParaRPr>
          </a:p>
        </p:txBody>
      </p:sp>
    </p:spTree>
    <p:extLst>
      <p:ext uri="{BB962C8B-B14F-4D97-AF65-F5344CB8AC3E}">
        <p14:creationId xmlns:p14="http://schemas.microsoft.com/office/powerpoint/2010/main" val="101961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2" name="Google Shape;202;p23"/>
          <p:cNvSpPr txBox="1"/>
          <p:nvPr/>
        </p:nvSpPr>
        <p:spPr>
          <a:xfrm>
            <a:off x="8757075" y="6484550"/>
            <a:ext cx="4194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15</a:t>
            </a:fld>
            <a:endParaRPr/>
          </a:p>
        </p:txBody>
      </p:sp>
      <p:sp>
        <p:nvSpPr>
          <p:cNvPr id="203" name="Google Shape;203;p23"/>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le projet de retraite par points : </a:t>
            </a:r>
            <a:r>
              <a:rPr lang="fr" sz="1800" b="1">
                <a:solidFill>
                  <a:srgbClr val="980000"/>
                </a:solidFill>
              </a:rPr>
              <a:t>un système par répartition mais …</a:t>
            </a:r>
            <a:endParaRPr sz="1800" b="1">
              <a:solidFill>
                <a:srgbClr val="980000"/>
              </a:solidFill>
            </a:endParaRPr>
          </a:p>
          <a:p>
            <a:pPr marL="0" marR="0" lvl="0" indent="0" algn="l" rtl="0">
              <a:lnSpc>
                <a:spcPct val="100000"/>
              </a:lnSpc>
              <a:spcBef>
                <a:spcPts val="0"/>
              </a:spcBef>
              <a:spcAft>
                <a:spcPts val="0"/>
              </a:spcAft>
              <a:buClr>
                <a:srgbClr val="3333CC"/>
              </a:buClr>
              <a:buSzPts val="2400"/>
              <a:buFont typeface="Times New Roman"/>
              <a:buNone/>
            </a:pPr>
            <a:endParaRPr sz="2400" b="1">
              <a:solidFill>
                <a:srgbClr val="980000"/>
              </a:solidFill>
            </a:endParaRPr>
          </a:p>
        </p:txBody>
      </p:sp>
      <p:sp>
        <p:nvSpPr>
          <p:cNvPr id="214" name="Google Shape;214;p23"/>
          <p:cNvSpPr txBox="1"/>
          <p:nvPr/>
        </p:nvSpPr>
        <p:spPr>
          <a:xfrm>
            <a:off x="0" y="540600"/>
            <a:ext cx="9144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600" b="1" i="0" u="none" dirty="0">
                <a:solidFill>
                  <a:srgbClr val="CC0000"/>
                </a:solidFill>
              </a:rPr>
              <a:t>Une idéologie au service de … &lt;14% du PIB alors que le nb de retraités progresse de 25%!</a:t>
            </a:r>
            <a:endParaRPr dirty="0">
              <a:solidFill>
                <a:srgbClr val="CC0000"/>
              </a:solidFill>
            </a:endParaRPr>
          </a:p>
        </p:txBody>
      </p:sp>
      <p:sp>
        <p:nvSpPr>
          <p:cNvPr id="2" name="ZoneTexte 1">
            <a:extLst>
              <a:ext uri="{FF2B5EF4-FFF2-40B4-BE49-F238E27FC236}">
                <a16:creationId xmlns:a16="http://schemas.microsoft.com/office/drawing/2014/main" id="{733A76DC-8DDC-FC42-AED9-9C9C93AE4C2D}"/>
              </a:ext>
            </a:extLst>
          </p:cNvPr>
          <p:cNvSpPr txBox="1"/>
          <p:nvPr/>
        </p:nvSpPr>
        <p:spPr>
          <a:xfrm>
            <a:off x="318052" y="1537252"/>
            <a:ext cx="8627167" cy="4154984"/>
          </a:xfrm>
          <a:prstGeom prst="rect">
            <a:avLst/>
          </a:prstGeom>
          <a:noFill/>
        </p:spPr>
        <p:txBody>
          <a:bodyPr wrap="square" rtlCol="0">
            <a:spAutoFit/>
          </a:bodyPr>
          <a:lstStyle/>
          <a:p>
            <a:pPr algn="just"/>
            <a:r>
              <a:rPr lang="fr-FR" sz="2400" dirty="0"/>
              <a:t>« Emmanuel Macron a affirmé </a:t>
            </a:r>
            <a:r>
              <a:rPr lang="fr-FR" sz="2400" b="1" dirty="0">
                <a:solidFill>
                  <a:srgbClr val="FF6600"/>
                </a:solidFill>
              </a:rPr>
              <a:t>ne pas vouloir toucher à l’âge légal de 62 ans </a:t>
            </a:r>
            <a:r>
              <a:rPr lang="fr-FR" sz="2400" dirty="0"/>
              <a:t>, car d’une part il s’y est engagé, d’autre part il considère qu’il serait </a:t>
            </a:r>
            <a:r>
              <a:rPr lang="fr-FR" sz="2400" i="1" dirty="0"/>
              <a:t>“assez hypocrite de décaler l’âge légal”</a:t>
            </a:r>
            <a:r>
              <a:rPr lang="fr-FR" sz="2400" dirty="0"/>
              <a:t> alors même que l’on </a:t>
            </a:r>
            <a:r>
              <a:rPr lang="fr-FR" sz="2400" i="1" dirty="0"/>
              <a:t>“n’a pas réglé le problème du chômage dans notre pays”, notant par exemple </a:t>
            </a:r>
            <a:r>
              <a:rPr lang="fr-FR" sz="2400" b="1" dirty="0">
                <a:solidFill>
                  <a:srgbClr val="FF6600"/>
                </a:solidFill>
              </a:rPr>
              <a:t>la difficulté de rester en activité jusqu’à l’âge de 62 ans </a:t>
            </a:r>
            <a:r>
              <a:rPr lang="fr-FR" sz="2400" i="1" dirty="0"/>
              <a:t>“quand on est peu qualifié, quand on vit dans une région en </a:t>
            </a:r>
            <a:r>
              <a:rPr lang="fr-FR" sz="2400" dirty="0"/>
              <a:t>[déclin] </a:t>
            </a:r>
            <a:r>
              <a:rPr lang="fr-FR" sz="2400" i="1" dirty="0"/>
              <a:t>industriel”</a:t>
            </a:r>
            <a:r>
              <a:rPr lang="fr-FR" sz="2400" dirty="0"/>
              <a:t>. Emmanuel Macron a opté pour </a:t>
            </a:r>
            <a:r>
              <a:rPr lang="fr-FR" sz="2400" b="1" dirty="0">
                <a:solidFill>
                  <a:srgbClr val="FF6600"/>
                </a:solidFill>
              </a:rPr>
              <a:t>un allongement de la durée de cotisation</a:t>
            </a:r>
            <a:r>
              <a:rPr lang="fr-FR" sz="2400" dirty="0"/>
              <a:t> … parce que les Français doivent </a:t>
            </a:r>
            <a:r>
              <a:rPr lang="fr-FR" sz="2400" i="1" dirty="0"/>
              <a:t>“travailler davantage”</a:t>
            </a:r>
            <a:r>
              <a:rPr lang="fr-FR" sz="2400" dirty="0"/>
              <a:t> </a:t>
            </a:r>
            <a:r>
              <a:rPr lang="fr-FR" sz="2400" b="1" dirty="0">
                <a:solidFill>
                  <a:srgbClr val="FF6600"/>
                </a:solidFill>
              </a:rPr>
              <a:t>pour financer les baisses d'impôts !</a:t>
            </a:r>
            <a:r>
              <a:rPr lang="fr-FR" sz="2400" dirty="0"/>
              <a:t> »</a:t>
            </a:r>
          </a:p>
        </p:txBody>
      </p:sp>
    </p:spTree>
    <p:extLst>
      <p:ext uri="{BB962C8B-B14F-4D97-AF65-F5344CB8AC3E}">
        <p14:creationId xmlns:p14="http://schemas.microsoft.com/office/powerpoint/2010/main" val="1936436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6"/>
        <p:cNvGrpSpPr/>
        <p:nvPr/>
      </p:nvGrpSpPr>
      <p:grpSpPr>
        <a:xfrm>
          <a:off x="0" y="0"/>
          <a:ext cx="0" cy="0"/>
          <a:chOff x="0" y="0"/>
          <a:chExt cx="0" cy="0"/>
        </a:xfrm>
      </p:grpSpPr>
      <p:cxnSp>
        <p:nvCxnSpPr>
          <p:cNvPr id="217" name="Google Shape;217;p24"/>
          <p:cNvCxnSpPr>
            <a:endCxn id="218" idx="3"/>
          </p:cNvCxnSpPr>
          <p:nvPr/>
        </p:nvCxnSpPr>
        <p:spPr>
          <a:xfrm rot="10800000">
            <a:off x="3774575" y="2448175"/>
            <a:ext cx="948300" cy="1241700"/>
          </a:xfrm>
          <a:prstGeom prst="straightConnector1">
            <a:avLst/>
          </a:prstGeom>
          <a:noFill/>
          <a:ln w="28575" cap="flat" cmpd="sng">
            <a:solidFill>
              <a:schemeClr val="dk2"/>
            </a:solidFill>
            <a:prstDash val="solid"/>
            <a:round/>
            <a:headEnd type="none" w="med" len="med"/>
            <a:tailEnd type="none" w="med" len="med"/>
          </a:ln>
        </p:spPr>
      </p:cxnSp>
      <p:cxnSp>
        <p:nvCxnSpPr>
          <p:cNvPr id="219" name="Google Shape;219;p24"/>
          <p:cNvCxnSpPr>
            <a:endCxn id="220" idx="3"/>
          </p:cNvCxnSpPr>
          <p:nvPr/>
        </p:nvCxnSpPr>
        <p:spPr>
          <a:xfrm flipH="1">
            <a:off x="3212550" y="3902775"/>
            <a:ext cx="1549800" cy="843900"/>
          </a:xfrm>
          <a:prstGeom prst="straightConnector1">
            <a:avLst/>
          </a:prstGeom>
          <a:noFill/>
          <a:ln w="28575" cap="flat" cmpd="sng">
            <a:solidFill>
              <a:schemeClr val="dk2"/>
            </a:solidFill>
            <a:prstDash val="solid"/>
            <a:round/>
            <a:headEnd type="none" w="med" len="med"/>
            <a:tailEnd type="none" w="med" len="med"/>
          </a:ln>
        </p:spPr>
      </p:cxnSp>
      <p:sp>
        <p:nvSpPr>
          <p:cNvPr id="221" name="Google Shape;221;p24"/>
          <p:cNvSpPr txBox="1"/>
          <p:nvPr/>
        </p:nvSpPr>
        <p:spPr>
          <a:xfrm>
            <a:off x="8757075" y="6484550"/>
            <a:ext cx="4194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16</a:t>
            </a:fld>
            <a:endParaRPr/>
          </a:p>
        </p:txBody>
      </p:sp>
      <p:sp>
        <p:nvSpPr>
          <p:cNvPr id="222" name="Google Shape;222;p24"/>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le projet de retraite par points : </a:t>
            </a:r>
            <a:r>
              <a:rPr lang="fr" sz="1800" b="1">
                <a:solidFill>
                  <a:srgbClr val="980000"/>
                </a:solidFill>
              </a:rPr>
              <a:t>un système par répartition mais …</a:t>
            </a:r>
            <a:endParaRPr sz="1800" b="1">
              <a:solidFill>
                <a:srgbClr val="980000"/>
              </a:solidFill>
            </a:endParaRPr>
          </a:p>
          <a:p>
            <a:pPr marL="0" marR="0" lvl="0" indent="0" algn="l" rtl="0">
              <a:lnSpc>
                <a:spcPct val="100000"/>
              </a:lnSpc>
              <a:spcBef>
                <a:spcPts val="0"/>
              </a:spcBef>
              <a:spcAft>
                <a:spcPts val="0"/>
              </a:spcAft>
              <a:buClr>
                <a:srgbClr val="3333CC"/>
              </a:buClr>
              <a:buSzPts val="2400"/>
              <a:buFont typeface="Times New Roman"/>
              <a:buNone/>
            </a:pPr>
            <a:endParaRPr sz="2400" b="1">
              <a:solidFill>
                <a:srgbClr val="980000"/>
              </a:solidFill>
            </a:endParaRPr>
          </a:p>
        </p:txBody>
      </p:sp>
      <p:sp>
        <p:nvSpPr>
          <p:cNvPr id="223" name="Google Shape;223;p24"/>
          <p:cNvSpPr txBox="1"/>
          <p:nvPr/>
        </p:nvSpPr>
        <p:spPr>
          <a:xfrm>
            <a:off x="816675" y="1219425"/>
            <a:ext cx="7940400" cy="602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FF0000"/>
              </a:buClr>
              <a:buSzPts val="1600"/>
              <a:buFont typeface="Times New Roman"/>
              <a:buNone/>
            </a:pPr>
            <a:r>
              <a:rPr lang="fr" sz="2400" b="1">
                <a:solidFill>
                  <a:srgbClr val="FF9900"/>
                </a:solidFill>
              </a:rPr>
              <a:t>Universel ! </a:t>
            </a:r>
            <a:endParaRPr sz="2400" b="1">
              <a:solidFill>
                <a:srgbClr val="FF9900"/>
              </a:solidFill>
            </a:endParaRPr>
          </a:p>
          <a:p>
            <a:pPr marL="0" lvl="0" indent="0" algn="ctr" rtl="0">
              <a:spcBef>
                <a:spcPts val="0"/>
              </a:spcBef>
              <a:spcAft>
                <a:spcPts val="0"/>
              </a:spcAft>
              <a:buClr>
                <a:srgbClr val="FF0000"/>
              </a:buClr>
              <a:buSzPts val="1600"/>
              <a:buFont typeface="Times New Roman"/>
              <a:buNone/>
            </a:pPr>
            <a:r>
              <a:rPr lang="fr" sz="1600" b="1">
                <a:solidFill>
                  <a:schemeClr val="dk1"/>
                </a:solidFill>
              </a:rPr>
              <a:t>Mettre un terme aux 42 régimes spéciaux de retraite mais surtout aux acquis correspondant aux particularités des métiers.</a:t>
            </a:r>
            <a:endParaRPr>
              <a:solidFill>
                <a:schemeClr val="dk1"/>
              </a:solidFill>
            </a:endParaRPr>
          </a:p>
          <a:p>
            <a:pPr marL="0" marR="0" lvl="0" indent="0" algn="ctr" rtl="0">
              <a:lnSpc>
                <a:spcPct val="100000"/>
              </a:lnSpc>
              <a:spcBef>
                <a:spcPts val="0"/>
              </a:spcBef>
              <a:spcAft>
                <a:spcPts val="0"/>
              </a:spcAft>
              <a:buClr>
                <a:srgbClr val="000000"/>
              </a:buClr>
              <a:buSzPts val="1600"/>
              <a:buFont typeface="Noto Sans Symbols"/>
              <a:buNone/>
            </a:pPr>
            <a:endParaRPr sz="2400" b="1">
              <a:solidFill>
                <a:srgbClr val="009900"/>
              </a:solidFill>
            </a:endParaRPr>
          </a:p>
        </p:txBody>
      </p:sp>
      <p:sp>
        <p:nvSpPr>
          <p:cNvPr id="224" name="Google Shape;224;p24"/>
          <p:cNvSpPr txBox="1"/>
          <p:nvPr/>
        </p:nvSpPr>
        <p:spPr>
          <a:xfrm>
            <a:off x="5795350" y="4245838"/>
            <a:ext cx="31977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2400" b="1">
                <a:solidFill>
                  <a:srgbClr val="FF9900"/>
                </a:solidFill>
              </a:rPr>
              <a:t>Sans perdant ?</a:t>
            </a:r>
            <a:r>
              <a:rPr lang="fr" sz="2400" b="1">
                <a:solidFill>
                  <a:srgbClr val="FF0000"/>
                </a:solidFill>
              </a:rPr>
              <a:t> </a:t>
            </a:r>
            <a:endParaRPr sz="2400" b="1">
              <a:solidFill>
                <a:srgbClr val="FF0000"/>
              </a:solidFill>
            </a:endParaRPr>
          </a:p>
          <a:p>
            <a:pPr marL="0" lvl="0" indent="0" algn="l" rtl="0">
              <a:spcBef>
                <a:spcPts val="0"/>
              </a:spcBef>
              <a:spcAft>
                <a:spcPts val="0"/>
              </a:spcAft>
              <a:buNone/>
            </a:pPr>
            <a:r>
              <a:rPr lang="fr" sz="1600" b="1">
                <a:solidFill>
                  <a:schemeClr val="dk1"/>
                </a:solidFill>
              </a:rPr>
              <a:t>« Pas d’inquiétude, la valeur du point sera calculée pour qu’on ne perde pas ... »</a:t>
            </a:r>
            <a:endParaRPr/>
          </a:p>
        </p:txBody>
      </p:sp>
      <p:sp>
        <p:nvSpPr>
          <p:cNvPr id="225" name="Google Shape;225;p24"/>
          <p:cNvSpPr txBox="1"/>
          <p:nvPr/>
        </p:nvSpPr>
        <p:spPr>
          <a:xfrm>
            <a:off x="5938000" y="2164338"/>
            <a:ext cx="29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9900"/>
                </a:solidFill>
              </a:rPr>
              <a:t>Réformé</a:t>
            </a:r>
            <a:endParaRPr sz="2400" b="1">
              <a:solidFill>
                <a:srgbClr val="FF9900"/>
              </a:solidFill>
            </a:endParaRPr>
          </a:p>
          <a:p>
            <a:pPr marL="0" lvl="0" indent="0" algn="l" rtl="0">
              <a:spcBef>
                <a:spcPts val="0"/>
              </a:spcBef>
              <a:spcAft>
                <a:spcPts val="0"/>
              </a:spcAft>
              <a:buClr>
                <a:schemeClr val="dk1"/>
              </a:buClr>
              <a:buSzPts val="1600"/>
              <a:buFont typeface="Noto Sans Symbols"/>
              <a:buNone/>
            </a:pPr>
            <a:r>
              <a:rPr lang="fr" sz="1600" b="1">
                <a:solidFill>
                  <a:schemeClr val="dk1"/>
                </a:solidFill>
              </a:rPr>
              <a:t>“Pour sauver le système par répartition” car le ratio de retraité/actif augmente …</a:t>
            </a:r>
            <a:endParaRPr/>
          </a:p>
        </p:txBody>
      </p:sp>
      <p:sp>
        <p:nvSpPr>
          <p:cNvPr id="220" name="Google Shape;220;p24"/>
          <p:cNvSpPr txBox="1"/>
          <p:nvPr/>
        </p:nvSpPr>
        <p:spPr>
          <a:xfrm>
            <a:off x="14850" y="4149225"/>
            <a:ext cx="3197700" cy="1194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rgbClr val="FF0000"/>
              </a:buClr>
              <a:buSzPts val="1600"/>
              <a:buFont typeface="Times New Roman"/>
              <a:buNone/>
            </a:pPr>
            <a:r>
              <a:rPr lang="fr" sz="2400" b="1" dirty="0">
                <a:solidFill>
                  <a:srgbClr val="FF9900"/>
                </a:solidFill>
              </a:rPr>
              <a:t>« Égalitaire ? »</a:t>
            </a:r>
            <a:endParaRPr sz="2400" b="1" dirty="0">
              <a:solidFill>
                <a:srgbClr val="FF9900"/>
              </a:solidFill>
            </a:endParaRPr>
          </a:p>
          <a:p>
            <a:pPr marL="0" lvl="0" indent="0" algn="r" rtl="0">
              <a:spcBef>
                <a:spcPts val="0"/>
              </a:spcBef>
              <a:spcAft>
                <a:spcPts val="0"/>
              </a:spcAft>
              <a:buClr>
                <a:srgbClr val="FF0000"/>
              </a:buClr>
              <a:buSzPts val="1600"/>
              <a:buFont typeface="Times New Roman"/>
              <a:buNone/>
            </a:pPr>
            <a:r>
              <a:rPr lang="fr" sz="1600" b="1" dirty="0">
                <a:solidFill>
                  <a:schemeClr val="dk1"/>
                </a:solidFill>
              </a:rPr>
              <a:t>Quid des inégalités de revenus? entre femmes et hommes? et des carrières interrompues?</a:t>
            </a:r>
            <a:endParaRPr dirty="0">
              <a:solidFill>
                <a:schemeClr val="dk1"/>
              </a:solidFill>
            </a:endParaRPr>
          </a:p>
          <a:p>
            <a:pPr marL="0" lvl="0" indent="0" algn="r" rtl="0">
              <a:spcBef>
                <a:spcPts val="0"/>
              </a:spcBef>
              <a:spcAft>
                <a:spcPts val="0"/>
              </a:spcAft>
              <a:buClr>
                <a:schemeClr val="dk1"/>
              </a:buClr>
              <a:buSzPts val="1600"/>
              <a:buFont typeface="Noto Sans Symbols"/>
              <a:buNone/>
            </a:pPr>
            <a:endParaRPr sz="2400" b="1" dirty="0">
              <a:solidFill>
                <a:srgbClr val="009900"/>
              </a:solidFill>
            </a:endParaRPr>
          </a:p>
        </p:txBody>
      </p:sp>
      <p:sp>
        <p:nvSpPr>
          <p:cNvPr id="226" name="Google Shape;226;p24"/>
          <p:cNvSpPr txBox="1"/>
          <p:nvPr/>
        </p:nvSpPr>
        <p:spPr>
          <a:xfrm>
            <a:off x="3367475" y="5290025"/>
            <a:ext cx="2912400" cy="6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fr" sz="2400" b="1" dirty="0">
                <a:solidFill>
                  <a:srgbClr val="FF9900"/>
                </a:solidFill>
              </a:rPr>
              <a:t>Négocié ?</a:t>
            </a:r>
            <a:r>
              <a:rPr lang="fr" sz="1600" b="1" dirty="0">
                <a:solidFill>
                  <a:srgbClr val="FF0000"/>
                </a:solidFill>
              </a:rPr>
              <a:t> </a:t>
            </a:r>
            <a:endParaRPr sz="1600" b="1" dirty="0">
              <a:solidFill>
                <a:srgbClr val="FF0000"/>
              </a:solidFill>
            </a:endParaRPr>
          </a:p>
          <a:p>
            <a:pPr marL="0" lvl="0" indent="0" algn="ctr" rtl="0">
              <a:spcBef>
                <a:spcPts val="0"/>
              </a:spcBef>
              <a:spcAft>
                <a:spcPts val="0"/>
              </a:spcAft>
              <a:buClr>
                <a:schemeClr val="dk1"/>
              </a:buClr>
              <a:buSzPts val="1600"/>
              <a:buFont typeface="Noto Sans Symbols"/>
              <a:buNone/>
            </a:pPr>
            <a:r>
              <a:rPr lang="fr" sz="1600" b="1" dirty="0">
                <a:solidFill>
                  <a:schemeClr val="dk1"/>
                </a:solidFill>
              </a:rPr>
              <a:t>12 mois de “concertation”</a:t>
            </a:r>
            <a:endParaRPr dirty="0"/>
          </a:p>
        </p:txBody>
      </p:sp>
      <p:sp>
        <p:nvSpPr>
          <p:cNvPr id="218" name="Google Shape;218;p24"/>
          <p:cNvSpPr txBox="1"/>
          <p:nvPr/>
        </p:nvSpPr>
        <p:spPr>
          <a:xfrm>
            <a:off x="-6025" y="2098825"/>
            <a:ext cx="3780600" cy="69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2400" b="1">
                <a:solidFill>
                  <a:srgbClr val="FF9900"/>
                </a:solidFill>
              </a:rPr>
              <a:t>plus simple ?</a:t>
            </a:r>
            <a:r>
              <a:rPr lang="fr" sz="2400" b="1">
                <a:solidFill>
                  <a:srgbClr val="FF0000"/>
                </a:solidFill>
              </a:rPr>
              <a:t> </a:t>
            </a:r>
            <a:endParaRPr sz="2400" b="1">
              <a:solidFill>
                <a:srgbClr val="FF0000"/>
              </a:solidFill>
            </a:endParaRPr>
          </a:p>
          <a:p>
            <a:pPr marL="0" lvl="0" indent="0" algn="r" rtl="0">
              <a:spcBef>
                <a:spcPts val="1000"/>
              </a:spcBef>
              <a:spcAft>
                <a:spcPts val="0"/>
              </a:spcAft>
              <a:buClr>
                <a:schemeClr val="dk1"/>
              </a:buClr>
              <a:buSzPts val="1600"/>
              <a:buFont typeface="Times New Roman"/>
              <a:buNone/>
            </a:pPr>
            <a:r>
              <a:rPr lang="fr" sz="1600" b="1">
                <a:solidFill>
                  <a:schemeClr val="dk1"/>
                </a:solidFill>
              </a:rPr>
              <a:t>Une somme de points accumulés selon un % variable des revenus, multipliée par une valeur (pouvant varier) de restitution du point …</a:t>
            </a:r>
            <a:endParaRPr>
              <a:solidFill>
                <a:schemeClr val="dk1"/>
              </a:solidFill>
            </a:endParaRPr>
          </a:p>
          <a:p>
            <a:pPr marL="0" lvl="0" indent="0" algn="r" rtl="0">
              <a:spcBef>
                <a:spcPts val="0"/>
              </a:spcBef>
              <a:spcAft>
                <a:spcPts val="0"/>
              </a:spcAft>
              <a:buClr>
                <a:schemeClr val="dk1"/>
              </a:buClr>
              <a:buSzPts val="1600"/>
              <a:buFont typeface="Noto Sans Symbols"/>
              <a:buNone/>
            </a:pPr>
            <a:endParaRPr sz="1600" b="1"/>
          </a:p>
          <a:p>
            <a:pPr marL="0" lvl="0" indent="0" algn="r" rtl="0">
              <a:spcBef>
                <a:spcPts val="0"/>
              </a:spcBef>
              <a:spcAft>
                <a:spcPts val="0"/>
              </a:spcAft>
              <a:buNone/>
            </a:pPr>
            <a:endParaRPr/>
          </a:p>
        </p:txBody>
      </p:sp>
      <p:cxnSp>
        <p:nvCxnSpPr>
          <p:cNvPr id="227" name="Google Shape;227;p24"/>
          <p:cNvCxnSpPr/>
          <p:nvPr/>
        </p:nvCxnSpPr>
        <p:spPr>
          <a:xfrm>
            <a:off x="4790375" y="2127363"/>
            <a:ext cx="2400" cy="1495800"/>
          </a:xfrm>
          <a:prstGeom prst="straightConnector1">
            <a:avLst/>
          </a:prstGeom>
          <a:noFill/>
          <a:ln w="28575" cap="flat" cmpd="sng">
            <a:solidFill>
              <a:schemeClr val="dk2"/>
            </a:solidFill>
            <a:prstDash val="solid"/>
            <a:round/>
            <a:headEnd type="none" w="med" len="med"/>
            <a:tailEnd type="none" w="med" len="med"/>
          </a:ln>
        </p:spPr>
      </p:cxnSp>
      <p:cxnSp>
        <p:nvCxnSpPr>
          <p:cNvPr id="228" name="Google Shape;228;p24"/>
          <p:cNvCxnSpPr>
            <a:endCxn id="225" idx="1"/>
          </p:cNvCxnSpPr>
          <p:nvPr/>
        </p:nvCxnSpPr>
        <p:spPr>
          <a:xfrm rot="10800000" flipH="1">
            <a:off x="4752400" y="2612088"/>
            <a:ext cx="1185600" cy="1107300"/>
          </a:xfrm>
          <a:prstGeom prst="straightConnector1">
            <a:avLst/>
          </a:prstGeom>
          <a:noFill/>
          <a:ln w="28575" cap="flat" cmpd="sng">
            <a:solidFill>
              <a:schemeClr val="dk2"/>
            </a:solidFill>
            <a:prstDash val="solid"/>
            <a:round/>
            <a:headEnd type="none" w="med" len="med"/>
            <a:tailEnd type="none" w="med" len="med"/>
          </a:ln>
        </p:spPr>
      </p:cxnSp>
      <p:cxnSp>
        <p:nvCxnSpPr>
          <p:cNvPr id="229" name="Google Shape;229;p24"/>
          <p:cNvCxnSpPr/>
          <p:nvPr/>
        </p:nvCxnSpPr>
        <p:spPr>
          <a:xfrm>
            <a:off x="4786775" y="3699650"/>
            <a:ext cx="9600" cy="1644600"/>
          </a:xfrm>
          <a:prstGeom prst="straightConnector1">
            <a:avLst/>
          </a:prstGeom>
          <a:noFill/>
          <a:ln w="28575" cap="flat" cmpd="sng">
            <a:solidFill>
              <a:schemeClr val="dk2"/>
            </a:solidFill>
            <a:prstDash val="solid"/>
            <a:round/>
            <a:headEnd type="none" w="med" len="med"/>
            <a:tailEnd type="none" w="med" len="med"/>
          </a:ln>
        </p:spPr>
      </p:cxnSp>
      <p:cxnSp>
        <p:nvCxnSpPr>
          <p:cNvPr id="230" name="Google Shape;230;p24"/>
          <p:cNvCxnSpPr>
            <a:endCxn id="224" idx="1"/>
          </p:cNvCxnSpPr>
          <p:nvPr/>
        </p:nvCxnSpPr>
        <p:spPr>
          <a:xfrm>
            <a:off x="4801450" y="3738988"/>
            <a:ext cx="993900" cy="856200"/>
          </a:xfrm>
          <a:prstGeom prst="straightConnector1">
            <a:avLst/>
          </a:prstGeom>
          <a:noFill/>
          <a:ln w="28575" cap="flat" cmpd="sng">
            <a:solidFill>
              <a:schemeClr val="dk2"/>
            </a:solidFill>
            <a:prstDash val="solid"/>
            <a:round/>
            <a:headEnd type="none" w="med" len="med"/>
            <a:tailEnd type="none" w="med" len="med"/>
          </a:ln>
        </p:spPr>
      </p:cxnSp>
      <p:sp>
        <p:nvSpPr>
          <p:cNvPr id="231" name="Google Shape;231;p24"/>
          <p:cNvSpPr/>
          <p:nvPr/>
        </p:nvSpPr>
        <p:spPr>
          <a:xfrm>
            <a:off x="3847175" y="3168250"/>
            <a:ext cx="1825200" cy="1118400"/>
          </a:xfrm>
          <a:prstGeom prst="ellipse">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txBox="1"/>
          <p:nvPr/>
        </p:nvSpPr>
        <p:spPr>
          <a:xfrm>
            <a:off x="3849413" y="3195513"/>
            <a:ext cx="1796100" cy="9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FFFFFF"/>
                </a:solidFill>
              </a:rPr>
              <a:t>système </a:t>
            </a:r>
            <a:endParaRPr sz="1800" b="1">
              <a:solidFill>
                <a:srgbClr val="FFFFFF"/>
              </a:solidFill>
            </a:endParaRPr>
          </a:p>
          <a:p>
            <a:pPr marL="0" lvl="0" indent="0" algn="ctr" rtl="0">
              <a:spcBef>
                <a:spcPts val="0"/>
              </a:spcBef>
              <a:spcAft>
                <a:spcPts val="0"/>
              </a:spcAft>
              <a:buNone/>
            </a:pPr>
            <a:r>
              <a:rPr lang="fr" sz="1800" b="1">
                <a:solidFill>
                  <a:srgbClr val="FFFFFF"/>
                </a:solidFill>
              </a:rPr>
              <a:t>de retraite par points</a:t>
            </a:r>
            <a:endParaRPr sz="1800" b="1">
              <a:solidFill>
                <a:srgbClr val="FFFFFF"/>
              </a:solidFill>
            </a:endParaRPr>
          </a:p>
        </p:txBody>
      </p:sp>
      <p:sp>
        <p:nvSpPr>
          <p:cNvPr id="233" name="Google Shape;233;p24"/>
          <p:cNvSpPr txBox="1"/>
          <p:nvPr/>
        </p:nvSpPr>
        <p:spPr>
          <a:xfrm>
            <a:off x="914400" y="54060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600" b="1" i="0" u="none">
                <a:solidFill>
                  <a:srgbClr val="CC0000"/>
                </a:solidFill>
              </a:rPr>
              <a:t>Une communication gouvernementale </a:t>
            </a:r>
            <a:r>
              <a:rPr lang="fr" sz="1600" b="1">
                <a:solidFill>
                  <a:srgbClr val="CC0000"/>
                </a:solidFill>
              </a:rPr>
              <a:t>rassurante</a:t>
            </a:r>
            <a:r>
              <a:rPr lang="fr" sz="1600" b="1" i="0" u="none">
                <a:solidFill>
                  <a:srgbClr val="CC0000"/>
                </a:solidFill>
              </a:rPr>
              <a:t>, mais trompeuse !</a:t>
            </a:r>
            <a:endParaRPr>
              <a:solidFill>
                <a:srgbClr val="CC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5"/>
        <p:cNvGrpSpPr/>
        <p:nvPr/>
      </p:nvGrpSpPr>
      <p:grpSpPr>
        <a:xfrm>
          <a:off x="0" y="0"/>
          <a:ext cx="0" cy="0"/>
          <a:chOff x="0" y="0"/>
          <a:chExt cx="0" cy="0"/>
        </a:xfrm>
      </p:grpSpPr>
      <p:sp>
        <p:nvSpPr>
          <p:cNvPr id="256" name="Google Shape;256;p27"/>
          <p:cNvSpPr txBox="1"/>
          <p:nvPr/>
        </p:nvSpPr>
        <p:spPr>
          <a:xfrm>
            <a:off x="8793775" y="6474700"/>
            <a:ext cx="3603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17</a:t>
            </a:fld>
            <a:endParaRPr/>
          </a:p>
        </p:txBody>
      </p:sp>
      <p:sp>
        <p:nvSpPr>
          <p:cNvPr id="257" name="Google Shape;257;p27"/>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le projet de retraite par points : </a:t>
            </a:r>
            <a:r>
              <a:rPr lang="fr" sz="1800" b="1">
                <a:solidFill>
                  <a:srgbClr val="980000"/>
                </a:solidFill>
              </a:rPr>
              <a:t>un système par répartition mais …</a:t>
            </a:r>
            <a:endParaRPr sz="1800" b="1">
              <a:solidFill>
                <a:srgbClr val="980000"/>
              </a:solidFill>
            </a:endParaRPr>
          </a:p>
          <a:p>
            <a:pPr marL="0" marR="0" lvl="0" indent="0" algn="l" rtl="0">
              <a:lnSpc>
                <a:spcPct val="100000"/>
              </a:lnSpc>
              <a:spcBef>
                <a:spcPts val="0"/>
              </a:spcBef>
              <a:spcAft>
                <a:spcPts val="0"/>
              </a:spcAft>
              <a:buClr>
                <a:srgbClr val="3333CC"/>
              </a:buClr>
              <a:buSzPts val="2400"/>
              <a:buFont typeface="Times New Roman"/>
              <a:buNone/>
            </a:pPr>
            <a:endParaRPr sz="2400" b="1">
              <a:solidFill>
                <a:srgbClr val="980000"/>
              </a:solidFill>
            </a:endParaRPr>
          </a:p>
        </p:txBody>
      </p:sp>
      <p:sp>
        <p:nvSpPr>
          <p:cNvPr id="258" name="Google Shape;258;p27"/>
          <p:cNvSpPr txBox="1"/>
          <p:nvPr/>
        </p:nvSpPr>
        <p:spPr>
          <a:xfrm>
            <a:off x="914400" y="54060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600" b="1">
                <a:solidFill>
                  <a:srgbClr val="CC0000"/>
                </a:solidFill>
              </a:rPr>
              <a:t>… pour la prise compte des enfants</a:t>
            </a:r>
            <a:endParaRPr>
              <a:solidFill>
                <a:srgbClr val="CC0000"/>
              </a:solidFill>
            </a:endParaRPr>
          </a:p>
        </p:txBody>
      </p:sp>
      <p:pic>
        <p:nvPicPr>
          <p:cNvPr id="259" name="Google Shape;259;p27"/>
          <p:cNvPicPr preferRelativeResize="0"/>
          <p:nvPr/>
        </p:nvPicPr>
        <p:blipFill>
          <a:blip r:embed="rId3">
            <a:alphaModFix/>
          </a:blip>
          <a:stretch>
            <a:fillRect/>
          </a:stretch>
        </p:blipFill>
        <p:spPr>
          <a:xfrm>
            <a:off x="-1025" y="1346303"/>
            <a:ext cx="4653750" cy="4527771"/>
          </a:xfrm>
          <a:prstGeom prst="rect">
            <a:avLst/>
          </a:prstGeom>
          <a:noFill/>
          <a:ln>
            <a:noFill/>
          </a:ln>
        </p:spPr>
      </p:pic>
      <p:pic>
        <p:nvPicPr>
          <p:cNvPr id="260" name="Google Shape;260;p27"/>
          <p:cNvPicPr preferRelativeResize="0"/>
          <p:nvPr/>
        </p:nvPicPr>
        <p:blipFill>
          <a:blip r:embed="rId4">
            <a:alphaModFix/>
          </a:blip>
          <a:stretch>
            <a:fillRect/>
          </a:stretch>
        </p:blipFill>
        <p:spPr>
          <a:xfrm>
            <a:off x="4500325" y="1562699"/>
            <a:ext cx="4653751" cy="4056164"/>
          </a:xfrm>
          <a:prstGeom prst="rect">
            <a:avLst/>
          </a:prstGeom>
          <a:noFill/>
          <a:ln>
            <a:noFill/>
          </a:ln>
        </p:spPr>
      </p:pic>
      <p:sp>
        <p:nvSpPr>
          <p:cNvPr id="261" name="Google Shape;261;p27"/>
          <p:cNvSpPr txBox="1"/>
          <p:nvPr/>
        </p:nvSpPr>
        <p:spPr>
          <a:xfrm>
            <a:off x="1153450" y="952850"/>
            <a:ext cx="25827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i="1">
                <a:solidFill>
                  <a:srgbClr val="980000"/>
                </a:solidFill>
              </a:rPr>
              <a:t>pour le privé</a:t>
            </a:r>
            <a:endParaRPr b="1" i="1">
              <a:solidFill>
                <a:srgbClr val="980000"/>
              </a:solidFill>
            </a:endParaRPr>
          </a:p>
        </p:txBody>
      </p:sp>
      <p:sp>
        <p:nvSpPr>
          <p:cNvPr id="262" name="Google Shape;262;p27"/>
          <p:cNvSpPr txBox="1"/>
          <p:nvPr/>
        </p:nvSpPr>
        <p:spPr>
          <a:xfrm>
            <a:off x="5535850" y="991350"/>
            <a:ext cx="2582700" cy="45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i="1">
                <a:solidFill>
                  <a:srgbClr val="980000"/>
                </a:solidFill>
              </a:rPr>
              <a:t>pour la fonction publique</a:t>
            </a:r>
            <a:endParaRPr b="1" i="1">
              <a:solidFill>
                <a:srgbClr val="980000"/>
              </a:solidFill>
            </a:endParaRPr>
          </a:p>
        </p:txBody>
      </p:sp>
      <p:sp>
        <p:nvSpPr>
          <p:cNvPr id="2" name="ZoneTexte 1">
            <a:extLst>
              <a:ext uri="{FF2B5EF4-FFF2-40B4-BE49-F238E27FC236}">
                <a16:creationId xmlns:a16="http://schemas.microsoft.com/office/drawing/2014/main" id="{16A0295D-803B-FF47-BAD2-8E322D448B6B}"/>
              </a:ext>
            </a:extLst>
          </p:cNvPr>
          <p:cNvSpPr txBox="1"/>
          <p:nvPr/>
        </p:nvSpPr>
        <p:spPr>
          <a:xfrm>
            <a:off x="5331125" y="5874074"/>
            <a:ext cx="3462651" cy="369332"/>
          </a:xfrm>
          <a:prstGeom prst="rect">
            <a:avLst/>
          </a:prstGeom>
          <a:noFill/>
        </p:spPr>
        <p:txBody>
          <a:bodyPr wrap="square" rtlCol="0">
            <a:spAutoFit/>
          </a:bodyPr>
          <a:lstStyle/>
          <a:p>
            <a:r>
              <a:rPr lang="fr-FR" sz="1800" dirty="0">
                <a:solidFill>
                  <a:srgbClr val="C00000"/>
                </a:solidFill>
                <a:latin typeface="Bradley Hand" pitchFamily="2" charset="77"/>
              </a:rPr>
              <a:t>Et +2% à partir du 3</a:t>
            </a:r>
            <a:r>
              <a:rPr lang="fr-FR" sz="1800" baseline="30000" dirty="0">
                <a:solidFill>
                  <a:srgbClr val="C00000"/>
                </a:solidFill>
                <a:latin typeface="Bradley Hand" pitchFamily="2" charset="77"/>
              </a:rPr>
              <a:t>ème</a:t>
            </a:r>
            <a:r>
              <a:rPr lang="fr-FR" sz="1800" dirty="0">
                <a:solidFill>
                  <a:srgbClr val="C00000"/>
                </a:solidFill>
                <a:latin typeface="Bradley Hand" pitchFamily="2" charset="77"/>
              </a:rPr>
              <a:t> enfant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6"/>
        <p:cNvGrpSpPr/>
        <p:nvPr/>
      </p:nvGrpSpPr>
      <p:grpSpPr>
        <a:xfrm>
          <a:off x="0" y="0"/>
          <a:ext cx="0" cy="0"/>
          <a:chOff x="0" y="0"/>
          <a:chExt cx="0" cy="0"/>
        </a:xfrm>
      </p:grpSpPr>
      <p:sp>
        <p:nvSpPr>
          <p:cNvPr id="267" name="Google Shape;267;p28"/>
          <p:cNvSpPr txBox="1"/>
          <p:nvPr/>
        </p:nvSpPr>
        <p:spPr>
          <a:xfrm>
            <a:off x="8724600" y="6474700"/>
            <a:ext cx="4194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18</a:t>
            </a:fld>
            <a:endParaRPr/>
          </a:p>
        </p:txBody>
      </p:sp>
      <p:sp>
        <p:nvSpPr>
          <p:cNvPr id="268" name="Google Shape;268;p28"/>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le projet de retraite par points : </a:t>
            </a:r>
            <a:r>
              <a:rPr lang="fr" sz="1800" b="1">
                <a:solidFill>
                  <a:srgbClr val="980000"/>
                </a:solidFill>
              </a:rPr>
              <a:t>un système par répartition mais …</a:t>
            </a:r>
            <a:endParaRPr sz="1800" b="1">
              <a:solidFill>
                <a:srgbClr val="980000"/>
              </a:solidFill>
            </a:endParaRPr>
          </a:p>
          <a:p>
            <a:pPr marL="0" marR="0" lvl="0" indent="0" algn="l" rtl="0">
              <a:lnSpc>
                <a:spcPct val="100000"/>
              </a:lnSpc>
              <a:spcBef>
                <a:spcPts val="0"/>
              </a:spcBef>
              <a:spcAft>
                <a:spcPts val="0"/>
              </a:spcAft>
              <a:buClr>
                <a:srgbClr val="3333CC"/>
              </a:buClr>
              <a:buSzPts val="2400"/>
              <a:buFont typeface="Times New Roman"/>
              <a:buNone/>
            </a:pPr>
            <a:endParaRPr sz="2400" b="1">
              <a:solidFill>
                <a:srgbClr val="980000"/>
              </a:solidFill>
            </a:endParaRPr>
          </a:p>
        </p:txBody>
      </p:sp>
      <p:sp>
        <p:nvSpPr>
          <p:cNvPr id="269" name="Google Shape;269;p28"/>
          <p:cNvSpPr txBox="1"/>
          <p:nvPr/>
        </p:nvSpPr>
        <p:spPr>
          <a:xfrm>
            <a:off x="914400" y="54060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800" b="1">
                <a:solidFill>
                  <a:srgbClr val="CC0000"/>
                </a:solidFill>
              </a:rPr>
              <a:t>… pour les pensions de réversion ?</a:t>
            </a:r>
            <a:endParaRPr sz="1800">
              <a:solidFill>
                <a:srgbClr val="CC0000"/>
              </a:solidFill>
            </a:endParaRPr>
          </a:p>
        </p:txBody>
      </p:sp>
      <p:pic>
        <p:nvPicPr>
          <p:cNvPr id="270" name="Google Shape;270;p28"/>
          <p:cNvPicPr preferRelativeResize="0"/>
          <p:nvPr/>
        </p:nvPicPr>
        <p:blipFill>
          <a:blip r:embed="rId3">
            <a:alphaModFix/>
          </a:blip>
          <a:stretch>
            <a:fillRect/>
          </a:stretch>
        </p:blipFill>
        <p:spPr>
          <a:xfrm>
            <a:off x="3153400" y="877200"/>
            <a:ext cx="6090501" cy="5551701"/>
          </a:xfrm>
          <a:prstGeom prst="rect">
            <a:avLst/>
          </a:prstGeom>
          <a:noFill/>
          <a:ln>
            <a:noFill/>
          </a:ln>
        </p:spPr>
      </p:pic>
      <p:pic>
        <p:nvPicPr>
          <p:cNvPr id="271" name="Google Shape;271;p28"/>
          <p:cNvPicPr preferRelativeResize="0"/>
          <p:nvPr/>
        </p:nvPicPr>
        <p:blipFill>
          <a:blip r:embed="rId4">
            <a:alphaModFix/>
          </a:blip>
          <a:stretch>
            <a:fillRect/>
          </a:stretch>
        </p:blipFill>
        <p:spPr>
          <a:xfrm rot="-295952">
            <a:off x="233278" y="1837108"/>
            <a:ext cx="5517792" cy="4139534"/>
          </a:xfrm>
          <a:prstGeom prst="rect">
            <a:avLst/>
          </a:prstGeom>
          <a:noFill/>
          <a:ln>
            <a:noFill/>
          </a:ln>
          <a:effectLst>
            <a:outerShdw blurRad="57150" dist="66675" dir="276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1EF207-C680-1245-A1BF-04212693ED67}"/>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19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p:nvPr/>
        </p:nvSpPr>
        <p:spPr>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a:solidFill>
                  <a:srgbClr val="990000"/>
                </a:solidFill>
                <a:latin typeface="Helvetica Neue"/>
                <a:ea typeface="Helvetica Neue"/>
                <a:cs typeface="Helvetica Neue"/>
                <a:sym typeface="Helvetica Neue"/>
              </a:rPr>
              <a:t>Sommaire</a:t>
            </a:r>
            <a:endParaRPr b="1">
              <a:solidFill>
                <a:srgbClr val="990000"/>
              </a:solidFill>
              <a:latin typeface="Helvetica Neue"/>
              <a:ea typeface="Helvetica Neue"/>
              <a:cs typeface="Helvetica Neue"/>
              <a:sym typeface="Helvetica Neue"/>
            </a:endParaRPr>
          </a:p>
        </p:txBody>
      </p:sp>
      <p:sp>
        <p:nvSpPr>
          <p:cNvPr id="74" name="Google Shape;74;p15"/>
          <p:cNvSpPr txBox="1"/>
          <p:nvPr/>
        </p:nvSpPr>
        <p:spPr>
          <a:xfrm>
            <a:off x="232925" y="639768"/>
            <a:ext cx="5904404" cy="4756800"/>
          </a:xfrm>
          <a:prstGeom prst="rect">
            <a:avLst/>
          </a:prstGeom>
          <a:noFill/>
          <a:ln>
            <a:noFill/>
          </a:ln>
        </p:spPr>
        <p:txBody>
          <a:bodyPr spcFirstLastPara="1" wrap="square" lIns="0" tIns="0" rIns="0" bIns="0" anchor="t" anchorCtr="0">
            <a:noAutofit/>
          </a:bodyPr>
          <a:lstStyle/>
          <a:p>
            <a:pPr marL="114300" lvl="0" algn="l" rtl="0">
              <a:lnSpc>
                <a:spcPct val="200000"/>
              </a:lnSpc>
              <a:spcBef>
                <a:spcPts val="0"/>
              </a:spcBef>
              <a:spcAft>
                <a:spcPts val="0"/>
              </a:spcAft>
              <a:buSzPts val="1800"/>
            </a:pPr>
            <a:r>
              <a:rPr lang="fr" sz="1800" b="1" dirty="0">
                <a:solidFill>
                  <a:schemeClr val="tx1"/>
                </a:solidFill>
                <a:latin typeface="Helvetica Neue"/>
                <a:ea typeface="Helvetica Neue"/>
                <a:cs typeface="Helvetica Neue"/>
                <a:sym typeface="Helvetica Neue"/>
              </a:rPr>
              <a:t>1. </a:t>
            </a:r>
            <a:r>
              <a:rPr lang="fr" sz="1800" dirty="0">
                <a:latin typeface="Helvetica Neue"/>
                <a:ea typeface="Helvetica Neue"/>
                <a:cs typeface="Helvetica Neue"/>
                <a:sym typeface="Helvetica Neue"/>
              </a:rPr>
              <a:t>De multiples </a:t>
            </a:r>
            <a:r>
              <a:rPr lang="fr" sz="1800" b="1" dirty="0">
                <a:solidFill>
                  <a:srgbClr val="FF0000"/>
                </a:solidFill>
                <a:latin typeface="Helvetica Neue"/>
                <a:ea typeface="Helvetica Neue"/>
                <a:cs typeface="Helvetica Neue"/>
                <a:sym typeface="Helvetica Neue"/>
              </a:rPr>
              <a:t>contre-réformes</a:t>
            </a:r>
            <a:r>
              <a:rPr lang="fr" sz="1800" dirty="0">
                <a:latin typeface="Helvetica Neue"/>
                <a:ea typeface="Helvetica Neue"/>
                <a:cs typeface="Helvetica Neue"/>
                <a:sym typeface="Helvetica Neue"/>
              </a:rPr>
              <a:t> depuis 1981</a:t>
            </a:r>
            <a:endParaRPr sz="1800" dirty="0">
              <a:latin typeface="Helvetica Neue"/>
              <a:ea typeface="Helvetica Neue"/>
              <a:cs typeface="Helvetica Neue"/>
              <a:sym typeface="Helvetica Neue"/>
            </a:endParaRPr>
          </a:p>
          <a:p>
            <a:pPr marL="114300" lvl="0" algn="l" rtl="0">
              <a:lnSpc>
                <a:spcPct val="200000"/>
              </a:lnSpc>
              <a:spcBef>
                <a:spcPts val="0"/>
              </a:spcBef>
              <a:spcAft>
                <a:spcPts val="0"/>
              </a:spcAft>
              <a:buSzPts val="1800"/>
            </a:pPr>
            <a:r>
              <a:rPr lang="fr" sz="1800" b="1" dirty="0">
                <a:solidFill>
                  <a:schemeClr val="tx1"/>
                </a:solidFill>
              </a:rPr>
              <a:t>2. </a:t>
            </a:r>
            <a:r>
              <a:rPr lang="fr" sz="1800" b="1" dirty="0">
                <a:solidFill>
                  <a:srgbClr val="009900"/>
                </a:solidFill>
              </a:rPr>
              <a:t>Le système actuel</a:t>
            </a:r>
            <a:r>
              <a:rPr lang="fr" sz="1800" dirty="0"/>
              <a:t> de retraites par répartition et</a:t>
            </a:r>
            <a:endParaRPr sz="1800" dirty="0"/>
          </a:p>
          <a:p>
            <a:pPr marL="114300" lvl="0" algn="l" rtl="0">
              <a:lnSpc>
                <a:spcPct val="200000"/>
              </a:lnSpc>
              <a:spcBef>
                <a:spcPts val="0"/>
              </a:spcBef>
              <a:spcAft>
                <a:spcPts val="0"/>
              </a:spcAft>
              <a:buSzPts val="1800"/>
            </a:pPr>
            <a:r>
              <a:rPr lang="fr" sz="1800" b="1" dirty="0">
                <a:solidFill>
                  <a:srgbClr val="009900"/>
                </a:solidFill>
              </a:rPr>
              <a:t>le mode actuel de calcul</a:t>
            </a:r>
            <a:r>
              <a:rPr lang="fr" sz="1800" dirty="0"/>
              <a:t> de la retraite pour les fonctionnaires</a:t>
            </a:r>
            <a:endParaRPr sz="1800" dirty="0"/>
          </a:p>
          <a:p>
            <a:pPr marL="114300" lvl="0" algn="l" rtl="0">
              <a:lnSpc>
                <a:spcPct val="200000"/>
              </a:lnSpc>
              <a:spcBef>
                <a:spcPts val="0"/>
              </a:spcBef>
              <a:spcAft>
                <a:spcPts val="0"/>
              </a:spcAft>
              <a:buSzPts val="1800"/>
            </a:pPr>
            <a:r>
              <a:rPr lang="fr" sz="1800" b="1" dirty="0">
                <a:solidFill>
                  <a:schemeClr val="tx1"/>
                </a:solidFill>
              </a:rPr>
              <a:t>3. </a:t>
            </a:r>
            <a:r>
              <a:rPr lang="fr" sz="1800" b="1" dirty="0">
                <a:solidFill>
                  <a:srgbClr val="FF9900"/>
                </a:solidFill>
              </a:rPr>
              <a:t>Le projet de retraite par points </a:t>
            </a:r>
            <a:r>
              <a:rPr lang="fr" sz="1800" dirty="0"/>
              <a:t>et le principe de </a:t>
            </a:r>
            <a:r>
              <a:rPr lang="fr" sz="1800" b="1" dirty="0">
                <a:solidFill>
                  <a:srgbClr val="FF9900"/>
                </a:solidFill>
              </a:rPr>
              <a:t>calcul des retraites à points</a:t>
            </a:r>
            <a:endParaRPr sz="1800" b="1" dirty="0">
              <a:solidFill>
                <a:srgbClr val="FF9900"/>
              </a:solidFill>
            </a:endParaRPr>
          </a:p>
          <a:p>
            <a:pPr marL="114300" lvl="0" algn="l" rtl="0">
              <a:lnSpc>
                <a:spcPct val="200000"/>
              </a:lnSpc>
              <a:spcBef>
                <a:spcPts val="0"/>
              </a:spcBef>
              <a:spcAft>
                <a:spcPts val="0"/>
              </a:spcAft>
              <a:buSzPts val="1800"/>
            </a:pPr>
            <a:r>
              <a:rPr lang="fr" sz="1800" b="1" dirty="0">
                <a:solidFill>
                  <a:schemeClr val="tx1"/>
                </a:solidFill>
              </a:rPr>
              <a:t>4. </a:t>
            </a:r>
            <a:r>
              <a:rPr lang="fr" sz="1800" b="1" dirty="0">
                <a:solidFill>
                  <a:srgbClr val="3333CC"/>
                </a:solidFill>
              </a:rPr>
              <a:t>Les retraités, des nantis</a:t>
            </a:r>
            <a:r>
              <a:rPr lang="fr" sz="1800" dirty="0"/>
              <a:t> ?</a:t>
            </a:r>
            <a:endParaRPr sz="1800" dirty="0"/>
          </a:p>
          <a:p>
            <a:pPr marL="114300" lvl="0" algn="l" rtl="0">
              <a:lnSpc>
                <a:spcPct val="200000"/>
              </a:lnSpc>
              <a:spcBef>
                <a:spcPts val="0"/>
              </a:spcBef>
              <a:spcAft>
                <a:spcPts val="0"/>
              </a:spcAft>
              <a:buSzPts val="1800"/>
            </a:pPr>
            <a:r>
              <a:rPr lang="fr" sz="1800" b="1" dirty="0">
                <a:solidFill>
                  <a:schemeClr val="tx1"/>
                </a:solidFill>
              </a:rPr>
              <a:t>5. </a:t>
            </a:r>
            <a:r>
              <a:rPr lang="fr" sz="1800" b="1" dirty="0">
                <a:solidFill>
                  <a:srgbClr val="009900"/>
                </a:solidFill>
              </a:rPr>
              <a:t>Les financement existent,</a:t>
            </a:r>
            <a:r>
              <a:rPr lang="fr" sz="1800" dirty="0"/>
              <a:t> sont possibles et la </a:t>
            </a:r>
          </a:p>
          <a:p>
            <a:pPr marL="114300" lvl="3">
              <a:lnSpc>
                <a:spcPct val="200000"/>
              </a:lnSpc>
              <a:buSzPts val="1800"/>
            </a:pPr>
            <a:r>
              <a:rPr lang="fr" sz="1800" b="1" dirty="0"/>
              <a:t>FSU</a:t>
            </a:r>
            <a:r>
              <a:rPr lang="fr" sz="1800" dirty="0"/>
              <a:t>, revendique </a:t>
            </a:r>
            <a:r>
              <a:rPr lang="fr" sz="1800" b="1" dirty="0">
                <a:solidFill>
                  <a:srgbClr val="009900"/>
                </a:solidFill>
              </a:rPr>
              <a:t>un système à prestations définies</a:t>
            </a:r>
            <a:endParaRPr sz="1800" b="1" dirty="0">
              <a:solidFill>
                <a:srgbClr val="009900"/>
              </a:solidFill>
            </a:endParaRPr>
          </a:p>
          <a:p>
            <a:pPr marL="0" lvl="0" indent="0" algn="l" rtl="0">
              <a:lnSpc>
                <a:spcPct val="200000"/>
              </a:lnSpc>
              <a:spcBef>
                <a:spcPts val="0"/>
              </a:spcBef>
              <a:spcAft>
                <a:spcPts val="0"/>
              </a:spcAft>
              <a:buClr>
                <a:srgbClr val="3333CC"/>
              </a:buClr>
              <a:buSzPts val="2400"/>
              <a:buFont typeface="Times New Roman"/>
              <a:buNone/>
            </a:pPr>
            <a:endParaRPr sz="2400" b="1" dirty="0">
              <a:latin typeface="Helvetica Neue"/>
              <a:ea typeface="Helvetica Neue"/>
              <a:cs typeface="Helvetica Neue"/>
              <a:sym typeface="Helvetica Neue"/>
            </a:endParaRPr>
          </a:p>
          <a:p>
            <a:pPr marL="0" lvl="0" indent="0" algn="ctr" rtl="0">
              <a:lnSpc>
                <a:spcPct val="200000"/>
              </a:lnSpc>
              <a:spcBef>
                <a:spcPts val="0"/>
              </a:spcBef>
              <a:spcAft>
                <a:spcPts val="0"/>
              </a:spcAft>
              <a:buClr>
                <a:schemeClr val="dk1"/>
              </a:buClr>
              <a:buSzPts val="1600"/>
              <a:buFont typeface="Noto Sans Symbols"/>
              <a:buNone/>
            </a:pPr>
            <a:endParaRPr sz="1600" b="1" dirty="0"/>
          </a:p>
          <a:p>
            <a:pPr marL="0" lvl="0" indent="0" algn="ctr" rtl="0">
              <a:lnSpc>
                <a:spcPct val="200000"/>
              </a:lnSpc>
              <a:spcBef>
                <a:spcPts val="0"/>
              </a:spcBef>
              <a:spcAft>
                <a:spcPts val="0"/>
              </a:spcAft>
              <a:buClr>
                <a:schemeClr val="dk1"/>
              </a:buClr>
              <a:buSzPts val="1600"/>
              <a:buFont typeface="Noto Sans Symbols"/>
              <a:buNone/>
            </a:pPr>
            <a:r>
              <a:rPr lang="fr" sz="1600" b="1" dirty="0"/>
              <a:t> </a:t>
            </a:r>
            <a:endParaRPr dirty="0"/>
          </a:p>
          <a:p>
            <a:pPr marL="0" marR="0" lvl="0" indent="0" algn="ctr" rtl="0">
              <a:lnSpc>
                <a:spcPct val="200000"/>
              </a:lnSpc>
              <a:spcBef>
                <a:spcPts val="0"/>
              </a:spcBef>
              <a:spcAft>
                <a:spcPts val="0"/>
              </a:spcAft>
              <a:buClr>
                <a:srgbClr val="3333CC"/>
              </a:buClr>
              <a:buSzPts val="1600"/>
              <a:buFont typeface="Times New Roman"/>
              <a:buNone/>
            </a:pPr>
            <a:endParaRPr sz="1600" b="1" dirty="0"/>
          </a:p>
          <a:p>
            <a:pPr marL="0" marR="0" lvl="0" indent="0" algn="ctr" rtl="0">
              <a:lnSpc>
                <a:spcPct val="200000"/>
              </a:lnSpc>
              <a:spcBef>
                <a:spcPts val="0"/>
              </a:spcBef>
              <a:spcAft>
                <a:spcPts val="0"/>
              </a:spcAft>
              <a:buClr>
                <a:srgbClr val="3333CC"/>
              </a:buClr>
              <a:buSzPts val="1600"/>
              <a:buFont typeface="Times New Roman"/>
              <a:buNone/>
            </a:pPr>
            <a:endParaRPr sz="1600" b="1" dirty="0"/>
          </a:p>
          <a:p>
            <a:pPr marL="0" marR="0" lvl="0" indent="0" algn="l" rtl="0">
              <a:lnSpc>
                <a:spcPct val="200000"/>
              </a:lnSpc>
              <a:spcBef>
                <a:spcPts val="0"/>
              </a:spcBef>
              <a:spcAft>
                <a:spcPts val="0"/>
              </a:spcAft>
              <a:buNone/>
            </a:pPr>
            <a:endParaRPr sz="1600" b="1" i="0" u="sng" dirty="0"/>
          </a:p>
        </p:txBody>
      </p:sp>
      <p:sp>
        <p:nvSpPr>
          <p:cNvPr id="75" name="Google Shape;75;p15"/>
          <p:cNvSpPr txBox="1"/>
          <p:nvPr/>
        </p:nvSpPr>
        <p:spPr>
          <a:xfrm>
            <a:off x="1574250" y="5877125"/>
            <a:ext cx="7548600" cy="294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200" dirty="0"/>
              <a:t>Merci à Emma </a:t>
            </a:r>
            <a:r>
              <a:rPr lang="fr" sz="1200" dirty="0" err="1"/>
              <a:t>Clit</a:t>
            </a:r>
            <a:r>
              <a:rPr lang="fr" sz="1200" dirty="0"/>
              <a:t> pour l’autorisation de reproduction de ses dessins : https://</a:t>
            </a:r>
            <a:r>
              <a:rPr lang="fr" sz="1200" dirty="0" err="1"/>
              <a:t>emmaclit.com</a:t>
            </a:r>
            <a:r>
              <a:rPr lang="fr" sz="1200" dirty="0"/>
              <a:t>/2019/09/23/</a:t>
            </a:r>
            <a:r>
              <a:rPr lang="fr" sz="1200" dirty="0" err="1"/>
              <a:t>cest</a:t>
            </a:r>
            <a:r>
              <a:rPr lang="fr" sz="1200" dirty="0"/>
              <a:t>-quand-</a:t>
            </a:r>
            <a:r>
              <a:rPr lang="fr" sz="1200" dirty="0" err="1"/>
              <a:t>quon</a:t>
            </a:r>
            <a:r>
              <a:rPr lang="fr" sz="1200" dirty="0"/>
              <a:t>-</a:t>
            </a:r>
            <a:r>
              <a:rPr lang="fr" sz="1200" dirty="0" err="1"/>
              <a:t>arrete</a:t>
            </a:r>
            <a:r>
              <a:rPr lang="fr" sz="1200" dirty="0"/>
              <a:t>/</a:t>
            </a:r>
            <a:endParaRPr sz="1200" dirty="0"/>
          </a:p>
        </p:txBody>
      </p:sp>
      <p:pic>
        <p:nvPicPr>
          <p:cNvPr id="76" name="Google Shape;76;p15"/>
          <p:cNvPicPr preferRelativeResize="0"/>
          <p:nvPr/>
        </p:nvPicPr>
        <p:blipFill>
          <a:blip r:embed="rId3">
            <a:alphaModFix/>
          </a:blip>
          <a:stretch>
            <a:fillRect/>
          </a:stretch>
        </p:blipFill>
        <p:spPr>
          <a:xfrm rot="222378">
            <a:off x="5835611" y="250120"/>
            <a:ext cx="3148584" cy="4517968"/>
          </a:xfrm>
          <a:prstGeom prst="rect">
            <a:avLst/>
          </a:prstGeom>
          <a:noFill/>
          <a:ln>
            <a:noFill/>
          </a:ln>
          <a:effectLst>
            <a:outerShdw blurRad="57150" dist="47625" dir="2700000" algn="bl" rotWithShape="0">
              <a:srgbClr val="000000">
                <a:alpha val="50000"/>
              </a:srgbClr>
            </a:outerShdw>
          </a:effectLst>
        </p:spPr>
      </p:pic>
      <p:sp>
        <p:nvSpPr>
          <p:cNvPr id="77" name="Google Shape;77;p15"/>
          <p:cNvSpPr txBox="1"/>
          <p:nvPr/>
        </p:nvSpPr>
        <p:spPr>
          <a:xfrm rot="235370">
            <a:off x="5705467" y="4774228"/>
            <a:ext cx="3122215" cy="32264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800" u="sng">
                <a:solidFill>
                  <a:schemeClr val="hlink"/>
                </a:solidFill>
                <a:hlinkClick r:id="rId4"/>
              </a:rPr>
              <a:t>https://solidarites-sante.gouv.fr/IMG/pdf/retraite_01-09_leger.pdf</a:t>
            </a:r>
            <a:endParaRPr sz="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5"/>
        <p:cNvGrpSpPr/>
        <p:nvPr/>
      </p:nvGrpSpPr>
      <p:grpSpPr>
        <a:xfrm>
          <a:off x="0" y="0"/>
          <a:ext cx="0" cy="0"/>
          <a:chOff x="0" y="0"/>
          <a:chExt cx="0" cy="0"/>
        </a:xfrm>
      </p:grpSpPr>
      <p:sp>
        <p:nvSpPr>
          <p:cNvPr id="276" name="Google Shape;276;p29"/>
          <p:cNvSpPr txBox="1"/>
          <p:nvPr/>
        </p:nvSpPr>
        <p:spPr>
          <a:xfrm>
            <a:off x="8744100" y="6474700"/>
            <a:ext cx="39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20</a:t>
            </a:fld>
            <a:endParaRPr/>
          </a:p>
        </p:txBody>
      </p:sp>
      <p:sp>
        <p:nvSpPr>
          <p:cNvPr id="277" name="Google Shape;277;p29"/>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Le principe de calcul des retraites à points</a:t>
            </a:r>
            <a:r>
              <a:rPr lang="fr" sz="2400" b="1">
                <a:solidFill>
                  <a:srgbClr val="980000"/>
                </a:solidFill>
              </a:rPr>
              <a:t> …</a:t>
            </a:r>
            <a:endParaRPr sz="2400">
              <a:solidFill>
                <a:srgbClr val="980000"/>
              </a:solidFill>
            </a:endParaRPr>
          </a:p>
        </p:txBody>
      </p:sp>
      <p:sp>
        <p:nvSpPr>
          <p:cNvPr id="278" name="Google Shape;278;p29"/>
          <p:cNvSpPr txBox="1"/>
          <p:nvPr/>
        </p:nvSpPr>
        <p:spPr>
          <a:xfrm>
            <a:off x="213750" y="935775"/>
            <a:ext cx="8814900" cy="3186300"/>
          </a:xfrm>
          <a:prstGeom prst="rect">
            <a:avLst/>
          </a:prstGeom>
          <a:noFill/>
          <a:ln>
            <a:noFill/>
          </a:ln>
        </p:spPr>
        <p:txBody>
          <a:bodyPr spcFirstLastPara="1" wrap="square" lIns="90000" tIns="46800" rIns="90000" bIns="46800" anchor="t" anchorCtr="0">
            <a:noAutofit/>
          </a:bodyPr>
          <a:lstStyle/>
          <a:p>
            <a:pPr marL="457200" marR="0" lvl="0" indent="-342900" algn="l" rtl="0">
              <a:lnSpc>
                <a:spcPct val="100000"/>
              </a:lnSpc>
              <a:spcBef>
                <a:spcPts val="0"/>
              </a:spcBef>
              <a:spcAft>
                <a:spcPts val="0"/>
              </a:spcAft>
              <a:buClr>
                <a:schemeClr val="dk1"/>
              </a:buClr>
              <a:buSzPts val="1800"/>
              <a:buChar char="●"/>
            </a:pPr>
            <a:r>
              <a:rPr lang="fr" sz="1800" dirty="0">
                <a:solidFill>
                  <a:schemeClr val="dk1"/>
                </a:solidFill>
              </a:rPr>
              <a:t>La cotisation serait de 28,12% : </a:t>
            </a:r>
            <a:r>
              <a:rPr lang="fr" sz="1800" b="1" dirty="0">
                <a:solidFill>
                  <a:srgbClr val="980000"/>
                </a:solidFill>
              </a:rPr>
              <a:t>11,27% salarié</a:t>
            </a:r>
            <a:r>
              <a:rPr lang="fr" sz="1800" dirty="0">
                <a:solidFill>
                  <a:schemeClr val="dk1"/>
                </a:solidFill>
              </a:rPr>
              <a:t> + </a:t>
            </a:r>
            <a:r>
              <a:rPr lang="fr" sz="1800" b="1" dirty="0">
                <a:solidFill>
                  <a:srgbClr val="B45F06"/>
                </a:solidFill>
              </a:rPr>
              <a:t>16,85% employeur</a:t>
            </a:r>
          </a:p>
          <a:p>
            <a:pPr marL="114300" marR="0" lvl="0" algn="l" rtl="0">
              <a:lnSpc>
                <a:spcPct val="100000"/>
              </a:lnSpc>
              <a:spcBef>
                <a:spcPts val="0"/>
              </a:spcBef>
              <a:spcAft>
                <a:spcPts val="0"/>
              </a:spcAft>
              <a:buClr>
                <a:schemeClr val="dk1"/>
              </a:buClr>
              <a:buSzPts val="1800"/>
            </a:pPr>
            <a:endParaRPr sz="1800" b="1" dirty="0">
              <a:solidFill>
                <a:srgbClr val="B45F06"/>
              </a:solidFill>
            </a:endParaRPr>
          </a:p>
          <a:p>
            <a:pPr marL="457200" marR="0" lvl="0" indent="-342900" algn="l" rtl="0">
              <a:lnSpc>
                <a:spcPct val="100000"/>
              </a:lnSpc>
              <a:spcBef>
                <a:spcPts val="0"/>
              </a:spcBef>
              <a:spcAft>
                <a:spcPts val="0"/>
              </a:spcAft>
              <a:buClr>
                <a:schemeClr val="dk1"/>
              </a:buClr>
              <a:buSzPts val="1800"/>
              <a:buChar char="●"/>
            </a:pPr>
            <a:r>
              <a:rPr lang="fr" sz="1800" dirty="0">
                <a:solidFill>
                  <a:schemeClr val="dk1"/>
                </a:solidFill>
              </a:rPr>
              <a:t>90% sont générateurs de droits à retraites (les 10% restants servant à financer les dispositifs de solidarité </a:t>
            </a:r>
            <a:r>
              <a:rPr lang="fr" sz="1800" b="1" dirty="0">
                <a:solidFill>
                  <a:schemeClr val="dk1"/>
                </a:solidFill>
              </a:rPr>
              <a:t>soit 25,31% du salaire brut</a:t>
            </a:r>
            <a:r>
              <a:rPr lang="fr" sz="1800" dirty="0">
                <a:solidFill>
                  <a:schemeClr val="dk1"/>
                </a:solidFill>
              </a:rPr>
              <a:t>) : </a:t>
            </a:r>
            <a:endParaRPr sz="1800" dirty="0">
              <a:solidFill>
                <a:schemeClr val="dk1"/>
              </a:solidFill>
            </a:endParaRPr>
          </a:p>
          <a:p>
            <a:pPr marL="571500" marR="0" lvl="1" algn="l" rtl="0">
              <a:lnSpc>
                <a:spcPct val="100000"/>
              </a:lnSpc>
              <a:spcBef>
                <a:spcPts val="0"/>
              </a:spcBef>
              <a:spcAft>
                <a:spcPts val="0"/>
              </a:spcAft>
              <a:buClr>
                <a:schemeClr val="dk1"/>
              </a:buClr>
              <a:buSzPts val="1800"/>
            </a:pPr>
            <a:endParaRPr sz="1800" dirty="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fr" sz="1800" dirty="0">
                <a:solidFill>
                  <a:schemeClr val="dk1"/>
                </a:solidFill>
              </a:rPr>
              <a:t>Toute rémunération (dans la limite de 10 000 euros par mois) donnerait lieu à cotisation et donc à capitalisation de points.</a:t>
            </a:r>
            <a:endParaRPr sz="1800" dirty="0">
              <a:solidFill>
                <a:schemeClr val="dk1"/>
              </a:solidFill>
            </a:endParaRPr>
          </a:p>
          <a:p>
            <a:pPr marL="0" marR="0" lvl="0" indent="0" algn="l" rtl="0">
              <a:lnSpc>
                <a:spcPct val="100000"/>
              </a:lnSpc>
              <a:spcBef>
                <a:spcPts val="0"/>
              </a:spcBef>
              <a:spcAft>
                <a:spcPts val="0"/>
              </a:spcAft>
              <a:buNone/>
            </a:pPr>
            <a:endParaRPr sz="1800" dirty="0">
              <a:solidFill>
                <a:schemeClr val="dk1"/>
              </a:solidFill>
            </a:endParaRPr>
          </a:p>
          <a:p>
            <a:pPr lvl="0" algn="ctr"/>
            <a:r>
              <a:rPr lang="fr" sz="1800" b="1" dirty="0">
                <a:solidFill>
                  <a:schemeClr val="dk1"/>
                </a:solidFill>
              </a:rPr>
              <a:t>Pension mensuelle</a:t>
            </a:r>
            <a:r>
              <a:rPr lang="fr" sz="1800" dirty="0">
                <a:solidFill>
                  <a:schemeClr val="dk1"/>
                </a:solidFill>
              </a:rPr>
              <a:t> = </a:t>
            </a:r>
            <a:r>
              <a:rPr lang="fr" sz="1800" dirty="0">
                <a:solidFill>
                  <a:srgbClr val="3333CC"/>
                </a:solidFill>
              </a:rPr>
              <a:t>(</a:t>
            </a:r>
            <a:r>
              <a:rPr lang="fr" sz="1800" b="1" dirty="0">
                <a:solidFill>
                  <a:srgbClr val="009900"/>
                </a:solidFill>
              </a:rPr>
              <a:t>salaire brut cumulé</a:t>
            </a:r>
            <a:r>
              <a:rPr lang="fr" sz="1800" dirty="0">
                <a:solidFill>
                  <a:schemeClr val="dk1"/>
                </a:solidFill>
              </a:rPr>
              <a:t> x </a:t>
            </a:r>
            <a:r>
              <a:rPr lang="fr" sz="1800" b="1" dirty="0">
                <a:solidFill>
                  <a:schemeClr val="dk1"/>
                </a:solidFill>
              </a:rPr>
              <a:t>0,2531</a:t>
            </a:r>
            <a:r>
              <a:rPr lang="fr" sz="1800" dirty="0">
                <a:solidFill>
                  <a:schemeClr val="dk1"/>
                </a:solidFill>
              </a:rPr>
              <a:t> / </a:t>
            </a:r>
            <a:r>
              <a:rPr lang="fr" sz="1800" b="1" dirty="0">
                <a:solidFill>
                  <a:srgbClr val="FF0000"/>
                </a:solidFill>
              </a:rPr>
              <a:t>valeur d’acquisition</a:t>
            </a:r>
            <a:r>
              <a:rPr lang="fr" sz="1800" dirty="0">
                <a:solidFill>
                  <a:schemeClr val="tx1"/>
                </a:solidFill>
              </a:rPr>
              <a:t>)</a:t>
            </a:r>
            <a:r>
              <a:rPr lang="fr" sz="1800" dirty="0">
                <a:solidFill>
                  <a:schemeClr val="dk1"/>
                </a:solidFill>
              </a:rPr>
              <a:t> x (</a:t>
            </a:r>
            <a:r>
              <a:rPr lang="fr" sz="1800" b="1" dirty="0">
                <a:solidFill>
                  <a:srgbClr val="FF9900"/>
                </a:solidFill>
              </a:rPr>
              <a:t>valeur de restitution</a:t>
            </a:r>
            <a:r>
              <a:rPr lang="fr" sz="1800" dirty="0">
                <a:solidFill>
                  <a:schemeClr val="dk1"/>
                </a:solidFill>
              </a:rPr>
              <a:t>) / </a:t>
            </a:r>
            <a:r>
              <a:rPr lang="fr" sz="1800" b="1" dirty="0">
                <a:solidFill>
                  <a:schemeClr val="dk1"/>
                </a:solidFill>
              </a:rPr>
              <a:t>12</a:t>
            </a:r>
            <a:endParaRPr sz="1800" b="1" dirty="0">
              <a:solidFill>
                <a:schemeClr val="dk1"/>
              </a:solidFill>
            </a:endParaRPr>
          </a:p>
          <a:p>
            <a:pPr marL="187325" marR="0" lvl="0" indent="-185737" algn="l" rtl="0">
              <a:lnSpc>
                <a:spcPct val="100000"/>
              </a:lnSpc>
              <a:spcBef>
                <a:spcPts val="0"/>
              </a:spcBef>
              <a:spcAft>
                <a:spcPts val="0"/>
              </a:spcAft>
              <a:buClr>
                <a:srgbClr val="000000"/>
              </a:buClr>
              <a:buSzPts val="1600"/>
              <a:buFont typeface="Noto Sans Symbols"/>
              <a:buNone/>
            </a:pPr>
            <a:endParaRPr sz="1800" b="1" dirty="0"/>
          </a:p>
          <a:p>
            <a:pPr marL="0" marR="0" lvl="0" indent="0" algn="l" rtl="0">
              <a:lnSpc>
                <a:spcPct val="100000"/>
              </a:lnSpc>
              <a:spcBef>
                <a:spcPts val="0"/>
              </a:spcBef>
              <a:spcAft>
                <a:spcPts val="0"/>
              </a:spcAft>
              <a:buNone/>
            </a:pPr>
            <a:endParaRPr sz="1800" b="1" dirty="0"/>
          </a:p>
        </p:txBody>
      </p:sp>
      <p:sp>
        <p:nvSpPr>
          <p:cNvPr id="279" name="Google Shape;279;p29"/>
          <p:cNvSpPr txBox="1"/>
          <p:nvPr/>
        </p:nvSpPr>
        <p:spPr>
          <a:xfrm>
            <a:off x="646650" y="545325"/>
            <a:ext cx="8382000" cy="336600"/>
          </a:xfrm>
          <a:prstGeom prst="rect">
            <a:avLst/>
          </a:prstGeom>
          <a:noFill/>
          <a:ln>
            <a:noFill/>
          </a:ln>
        </p:spPr>
        <p:txBody>
          <a:bodyPr spcFirstLastPara="1" wrap="square" lIns="90000" tIns="46800" rIns="90000" bIns="46800" anchor="t" anchorCtr="0">
            <a:noAutofit/>
          </a:bodyPr>
          <a:lstStyle/>
          <a:p>
            <a:pPr marL="187325" marR="0" lvl="0" indent="-185737" algn="r" rtl="0">
              <a:lnSpc>
                <a:spcPct val="100000"/>
              </a:lnSpc>
              <a:spcBef>
                <a:spcPts val="0"/>
              </a:spcBef>
              <a:spcAft>
                <a:spcPts val="0"/>
              </a:spcAft>
              <a:buClr>
                <a:srgbClr val="000000"/>
              </a:buClr>
              <a:buSzPts val="1600"/>
              <a:buFont typeface="Noto Sans Symbols"/>
              <a:buNone/>
            </a:pPr>
            <a:r>
              <a:rPr lang="fr" sz="1800" b="1" i="0" u="none">
                <a:solidFill>
                  <a:srgbClr val="FF0000"/>
                </a:solidFill>
              </a:rPr>
              <a:t>On acquiert </a:t>
            </a:r>
            <a:r>
              <a:rPr lang="fr" sz="1800" b="1" i="0" u="none">
                <a:solidFill>
                  <a:srgbClr val="1155CC"/>
                </a:solidFill>
              </a:rPr>
              <a:t>des points</a:t>
            </a:r>
            <a:r>
              <a:rPr lang="fr" sz="1800" b="1" i="0" u="none">
                <a:solidFill>
                  <a:srgbClr val="FF0000"/>
                </a:solidFill>
              </a:rPr>
              <a:t> tout au long de la carrière</a:t>
            </a:r>
            <a:r>
              <a:rPr lang="fr" sz="1800" b="1">
                <a:solidFill>
                  <a:srgbClr val="FF0000"/>
                </a:solidFill>
              </a:rPr>
              <a:t> :</a:t>
            </a:r>
            <a:endParaRPr sz="1800"/>
          </a:p>
        </p:txBody>
      </p:sp>
      <p:pic>
        <p:nvPicPr>
          <p:cNvPr id="280" name="Google Shape;280;p29"/>
          <p:cNvPicPr preferRelativeResize="0"/>
          <p:nvPr/>
        </p:nvPicPr>
        <p:blipFill>
          <a:blip r:embed="rId3">
            <a:alphaModFix/>
          </a:blip>
          <a:stretch>
            <a:fillRect/>
          </a:stretch>
        </p:blipFill>
        <p:spPr>
          <a:xfrm>
            <a:off x="2183603" y="4122074"/>
            <a:ext cx="4586163" cy="1769725"/>
          </a:xfrm>
          <a:prstGeom prst="rect">
            <a:avLst/>
          </a:prstGeom>
          <a:noFill/>
          <a:ln>
            <a:noFill/>
          </a:ln>
        </p:spPr>
      </p:pic>
      <p:sp>
        <p:nvSpPr>
          <p:cNvPr id="281" name="Google Shape;281;p29"/>
          <p:cNvSpPr txBox="1"/>
          <p:nvPr/>
        </p:nvSpPr>
        <p:spPr>
          <a:xfrm>
            <a:off x="524250" y="5813500"/>
            <a:ext cx="8504400" cy="6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a:solidFill>
                  <a:srgbClr val="222222"/>
                </a:solidFill>
                <a:highlight>
                  <a:srgbClr val="FFFFFF"/>
                </a:highlight>
              </a:rPr>
              <a:t>Le </a:t>
            </a:r>
            <a:r>
              <a:rPr lang="fr" sz="1200" b="1">
                <a:solidFill>
                  <a:srgbClr val="222222"/>
                </a:solidFill>
              </a:rPr>
              <a:t>plafond</a:t>
            </a:r>
            <a:r>
              <a:rPr lang="fr" sz="1200">
                <a:solidFill>
                  <a:srgbClr val="222222"/>
                </a:solidFill>
                <a:highlight>
                  <a:srgbClr val="FFFFFF"/>
                </a:highlight>
              </a:rPr>
              <a:t> mensuel de la </a:t>
            </a:r>
            <a:r>
              <a:rPr lang="fr" sz="1200" b="1">
                <a:solidFill>
                  <a:srgbClr val="222222"/>
                </a:solidFill>
              </a:rPr>
              <a:t>Sécurité sociale </a:t>
            </a:r>
            <a:r>
              <a:rPr lang="fr" sz="1200">
                <a:solidFill>
                  <a:srgbClr val="222222"/>
                </a:solidFill>
              </a:rPr>
              <a:t>2019 est</a:t>
            </a:r>
            <a:r>
              <a:rPr lang="fr" sz="1200" b="1">
                <a:solidFill>
                  <a:srgbClr val="222222"/>
                </a:solidFill>
              </a:rPr>
              <a:t> </a:t>
            </a:r>
            <a:r>
              <a:rPr lang="fr" sz="1200" b="1">
                <a:solidFill>
                  <a:srgbClr val="222222"/>
                </a:solidFill>
                <a:highlight>
                  <a:srgbClr val="FFFFFF"/>
                </a:highlight>
              </a:rPr>
              <a:t>3377 euros brut</a:t>
            </a:r>
            <a:r>
              <a:rPr lang="fr" sz="1200">
                <a:solidFill>
                  <a:srgbClr val="222222"/>
                </a:solidFill>
                <a:highlight>
                  <a:srgbClr val="FFFFFF"/>
                </a:highlight>
              </a:rPr>
              <a:t> . A noter que pour l'année 2018, il </a:t>
            </a:r>
            <a:r>
              <a:rPr lang="fr" sz="1200" b="1">
                <a:solidFill>
                  <a:srgbClr val="222222"/>
                </a:solidFill>
              </a:rPr>
              <a:t>était</a:t>
            </a:r>
            <a:r>
              <a:rPr lang="fr" sz="1200">
                <a:solidFill>
                  <a:srgbClr val="222222"/>
                </a:solidFill>
                <a:highlight>
                  <a:srgbClr val="FFFFFF"/>
                </a:highlight>
              </a:rPr>
              <a:t> de 3311€</a:t>
            </a:r>
            <a:endParaRPr sz="1200">
              <a:solidFill>
                <a:srgbClr val="222222"/>
              </a:solidFill>
              <a:highlight>
                <a:srgbClr val="FFFFFF"/>
              </a:highlight>
            </a:endParaRPr>
          </a:p>
          <a:p>
            <a:pPr marL="0" lvl="0" indent="0" algn="ctr" rtl="0">
              <a:spcBef>
                <a:spcPts val="0"/>
              </a:spcBef>
              <a:spcAft>
                <a:spcPts val="0"/>
              </a:spcAft>
              <a:buNone/>
            </a:pPr>
            <a:r>
              <a:rPr lang="fr" sz="1200">
                <a:solidFill>
                  <a:srgbClr val="222222"/>
                </a:solidFill>
                <a:highlight>
                  <a:srgbClr val="FFFFFF"/>
                </a:highlight>
              </a:rPr>
              <a:t>3 PASS = 10000€</a:t>
            </a:r>
            <a:endParaRPr sz="1200">
              <a:solidFill>
                <a:srgbClr val="222222"/>
              </a:solidFill>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500"/>
                                        <p:tgtEl>
                                          <p:spTgt spid="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85"/>
        <p:cNvGrpSpPr/>
        <p:nvPr/>
      </p:nvGrpSpPr>
      <p:grpSpPr>
        <a:xfrm>
          <a:off x="0" y="0"/>
          <a:ext cx="0" cy="0"/>
          <a:chOff x="0" y="0"/>
          <a:chExt cx="0" cy="0"/>
        </a:xfrm>
      </p:grpSpPr>
      <p:sp>
        <p:nvSpPr>
          <p:cNvPr id="286" name="Google Shape;286;p30"/>
          <p:cNvSpPr txBox="1"/>
          <p:nvPr/>
        </p:nvSpPr>
        <p:spPr>
          <a:xfrm>
            <a:off x="8744100" y="6474700"/>
            <a:ext cx="39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21</a:t>
            </a:fld>
            <a:endParaRPr/>
          </a:p>
        </p:txBody>
      </p:sp>
      <p:sp>
        <p:nvSpPr>
          <p:cNvPr id="287" name="Google Shape;287;p30"/>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Le principe de calcul des retraites à points</a:t>
            </a:r>
            <a:r>
              <a:rPr lang="fr" sz="2400" b="1">
                <a:solidFill>
                  <a:srgbClr val="980000"/>
                </a:solidFill>
              </a:rPr>
              <a:t> …</a:t>
            </a:r>
            <a:endParaRPr sz="2400">
              <a:solidFill>
                <a:srgbClr val="980000"/>
              </a:solidFill>
            </a:endParaRPr>
          </a:p>
        </p:txBody>
      </p:sp>
      <p:sp>
        <p:nvSpPr>
          <p:cNvPr id="288" name="Google Shape;288;p30"/>
          <p:cNvSpPr txBox="1"/>
          <p:nvPr/>
        </p:nvSpPr>
        <p:spPr>
          <a:xfrm>
            <a:off x="381000" y="1158900"/>
            <a:ext cx="8382000" cy="336600"/>
          </a:xfrm>
          <a:prstGeom prst="rect">
            <a:avLst/>
          </a:prstGeom>
          <a:noFill/>
          <a:ln>
            <a:noFill/>
          </a:ln>
        </p:spPr>
        <p:txBody>
          <a:bodyPr spcFirstLastPara="1" wrap="square" lIns="90000" tIns="46800" rIns="90000" bIns="46800" anchor="t" anchorCtr="0">
            <a:noAutofit/>
          </a:bodyPr>
          <a:lstStyle/>
          <a:p>
            <a:pPr marL="1587" marR="0" lvl="0" indent="0" algn="l" rtl="0">
              <a:lnSpc>
                <a:spcPct val="100000"/>
              </a:lnSpc>
              <a:spcBef>
                <a:spcPts val="0"/>
              </a:spcBef>
              <a:spcAft>
                <a:spcPts val="0"/>
              </a:spcAft>
              <a:buClr>
                <a:srgbClr val="000000"/>
              </a:buClr>
              <a:buSzPts val="1600"/>
              <a:buFont typeface="Noto Sans Symbols"/>
              <a:buNone/>
            </a:pPr>
            <a:r>
              <a:rPr lang="fr" sz="1600" b="1" i="0" u="none" dirty="0">
                <a:solidFill>
                  <a:srgbClr val="000000"/>
                </a:solidFill>
              </a:rPr>
              <a:t>Un point aurait une</a:t>
            </a:r>
            <a:r>
              <a:rPr lang="fr" sz="1600" b="1" i="0" u="none" dirty="0">
                <a:solidFill>
                  <a:srgbClr val="FF0000"/>
                </a:solidFill>
              </a:rPr>
              <a:t> </a:t>
            </a:r>
            <a:r>
              <a:rPr lang="fr" sz="1600" b="1" i="0" u="none" dirty="0">
                <a:solidFill>
                  <a:srgbClr val="FF9900"/>
                </a:solidFill>
              </a:rPr>
              <a:t>valeur d’acquisition ou de service</a:t>
            </a:r>
            <a:r>
              <a:rPr lang="fr" sz="1600" b="1" i="0" u="none" dirty="0">
                <a:solidFill>
                  <a:srgbClr val="FF0000"/>
                </a:solidFill>
              </a:rPr>
              <a:t> </a:t>
            </a:r>
            <a:r>
              <a:rPr lang="fr" sz="1600" b="1" i="0" u="none" dirty="0">
                <a:solidFill>
                  <a:srgbClr val="000000"/>
                </a:solidFill>
              </a:rPr>
              <a:t>et</a:t>
            </a:r>
            <a:r>
              <a:rPr lang="fr" sz="1600" b="1" i="0" u="none" dirty="0">
                <a:solidFill>
                  <a:srgbClr val="FF0000"/>
                </a:solidFill>
              </a:rPr>
              <a:t> </a:t>
            </a:r>
            <a:r>
              <a:rPr lang="fr" sz="1600" b="1" i="0" u="none" dirty="0">
                <a:solidFill>
                  <a:srgbClr val="000000"/>
                </a:solidFill>
              </a:rPr>
              <a:t>une</a:t>
            </a:r>
            <a:r>
              <a:rPr lang="fr" sz="1600" b="1" i="0" u="none" dirty="0">
                <a:solidFill>
                  <a:srgbClr val="FF0000"/>
                </a:solidFill>
              </a:rPr>
              <a:t> valeur de restitution.</a:t>
            </a:r>
            <a:endParaRPr dirty="0"/>
          </a:p>
        </p:txBody>
      </p:sp>
      <p:sp>
        <p:nvSpPr>
          <p:cNvPr id="289" name="Google Shape;289;p30"/>
          <p:cNvSpPr txBox="1"/>
          <p:nvPr/>
        </p:nvSpPr>
        <p:spPr>
          <a:xfrm>
            <a:off x="440025" y="1890750"/>
            <a:ext cx="8382000" cy="2090550"/>
          </a:xfrm>
          <a:prstGeom prst="rect">
            <a:avLst/>
          </a:prstGeom>
          <a:noFill/>
          <a:ln>
            <a:noFill/>
          </a:ln>
        </p:spPr>
        <p:txBody>
          <a:bodyPr spcFirstLastPara="1" wrap="square" lIns="90000" tIns="46800" rIns="90000" bIns="46800" anchor="t" anchorCtr="0">
            <a:noAutofit/>
          </a:bodyPr>
          <a:lstStyle/>
          <a:p>
            <a:pPr marL="187325" marR="0" lvl="0" indent="-185737" algn="l" rtl="0">
              <a:lnSpc>
                <a:spcPct val="100000"/>
              </a:lnSpc>
              <a:spcBef>
                <a:spcPts val="0"/>
              </a:spcBef>
              <a:spcAft>
                <a:spcPts val="0"/>
              </a:spcAft>
              <a:buClr>
                <a:srgbClr val="000000"/>
              </a:buClr>
              <a:buSzPts val="1600"/>
              <a:buFont typeface="Noto Sans Symbols"/>
              <a:buNone/>
            </a:pPr>
            <a:r>
              <a:rPr lang="fr" sz="1600" b="1" dirty="0"/>
              <a:t>•	</a:t>
            </a:r>
            <a:r>
              <a:rPr lang="fr" sz="1600" b="1" i="0" u="none" dirty="0"/>
              <a:t>Chaque mois,</a:t>
            </a:r>
            <a:r>
              <a:rPr lang="fr" sz="1600" b="1" i="0" u="none" dirty="0">
                <a:solidFill>
                  <a:srgbClr val="000000"/>
                </a:solidFill>
              </a:rPr>
              <a:t> l</a:t>
            </a:r>
            <a:r>
              <a:rPr lang="fr" sz="1600" b="1" dirty="0"/>
              <a:t>a part cotisée du</a:t>
            </a:r>
            <a:r>
              <a:rPr lang="fr" sz="1600" b="1" i="0" u="none" dirty="0">
                <a:solidFill>
                  <a:srgbClr val="000000"/>
                </a:solidFill>
              </a:rPr>
              <a:t> </a:t>
            </a:r>
            <a:r>
              <a:rPr lang="fr" sz="1600" b="1" i="0" u="none" dirty="0">
                <a:solidFill>
                  <a:srgbClr val="009900"/>
                </a:solidFill>
              </a:rPr>
              <a:t>salaire brut</a:t>
            </a:r>
            <a:r>
              <a:rPr lang="fr" sz="1600" b="1" i="0" u="none" dirty="0">
                <a:solidFill>
                  <a:srgbClr val="000000"/>
                </a:solidFill>
              </a:rPr>
              <a:t> divisé par la </a:t>
            </a:r>
            <a:r>
              <a:rPr lang="fr" sz="1600" b="1" i="0" u="none" dirty="0">
                <a:solidFill>
                  <a:srgbClr val="FF9900"/>
                </a:solidFill>
              </a:rPr>
              <a:t>valeur d’acquisition</a:t>
            </a:r>
            <a:r>
              <a:rPr lang="fr" sz="1600" b="1" i="0" u="none" dirty="0">
                <a:solidFill>
                  <a:srgbClr val="000000"/>
                </a:solidFill>
              </a:rPr>
              <a:t> donnerait un </a:t>
            </a:r>
            <a:r>
              <a:rPr lang="fr" sz="1600" b="1" i="0" u="none" dirty="0">
                <a:solidFill>
                  <a:srgbClr val="1155CC"/>
                </a:solidFill>
              </a:rPr>
              <a:t>nombre de points acquis.</a:t>
            </a:r>
            <a:endParaRPr sz="1600" b="1" i="0" u="none" dirty="0">
              <a:solidFill>
                <a:srgbClr val="1155CC"/>
              </a:solidFill>
            </a:endParaRPr>
          </a:p>
          <a:p>
            <a:pPr marL="187325" marR="0" lvl="0" indent="-185737" algn="l" rtl="0">
              <a:lnSpc>
                <a:spcPct val="100000"/>
              </a:lnSpc>
              <a:spcBef>
                <a:spcPts val="0"/>
              </a:spcBef>
              <a:spcAft>
                <a:spcPts val="0"/>
              </a:spcAft>
              <a:buClr>
                <a:srgbClr val="000000"/>
              </a:buClr>
              <a:buSzPts val="1600"/>
              <a:buFont typeface="Noto Sans Symbols"/>
              <a:buNone/>
            </a:pPr>
            <a:endParaRPr sz="1600" b="1" dirty="0"/>
          </a:p>
          <a:p>
            <a:pPr marL="0" marR="0" lvl="0" indent="0" algn="l" rtl="0">
              <a:lnSpc>
                <a:spcPct val="100000"/>
              </a:lnSpc>
              <a:spcBef>
                <a:spcPts val="0"/>
              </a:spcBef>
              <a:spcAft>
                <a:spcPts val="0"/>
              </a:spcAft>
              <a:buClr>
                <a:srgbClr val="000000"/>
              </a:buClr>
              <a:buSzPts val="1600"/>
              <a:buFont typeface="Noto Sans Symbols"/>
              <a:buNone/>
            </a:pPr>
            <a:endParaRPr sz="1600" b="1" dirty="0"/>
          </a:p>
          <a:p>
            <a:pPr marL="187325" marR="0" lvl="0" indent="-185737" algn="l" rtl="0">
              <a:lnSpc>
                <a:spcPct val="100000"/>
              </a:lnSpc>
              <a:spcBef>
                <a:spcPts val="0"/>
              </a:spcBef>
              <a:spcAft>
                <a:spcPts val="0"/>
              </a:spcAft>
              <a:buClr>
                <a:srgbClr val="000000"/>
              </a:buClr>
              <a:buSzPts val="1600"/>
              <a:buFont typeface="Noto Sans Symbols"/>
              <a:buNone/>
            </a:pPr>
            <a:endParaRPr sz="1600" b="1" dirty="0"/>
          </a:p>
          <a:p>
            <a:pPr marL="187325" marR="0" lvl="0" indent="-185737" algn="l" rtl="0">
              <a:lnSpc>
                <a:spcPct val="100000"/>
              </a:lnSpc>
              <a:spcBef>
                <a:spcPts val="0"/>
              </a:spcBef>
              <a:spcAft>
                <a:spcPts val="0"/>
              </a:spcAft>
              <a:buClr>
                <a:srgbClr val="000000"/>
              </a:buClr>
              <a:buSzPts val="1600"/>
              <a:buFont typeface="Noto Sans Symbols"/>
              <a:buNone/>
            </a:pPr>
            <a:endParaRPr sz="1600" b="1" dirty="0"/>
          </a:p>
          <a:p>
            <a:pPr marL="187325" marR="0" lvl="0" indent="-185737" algn="l" rtl="0">
              <a:lnSpc>
                <a:spcPct val="100000"/>
              </a:lnSpc>
              <a:spcBef>
                <a:spcPts val="0"/>
              </a:spcBef>
              <a:spcAft>
                <a:spcPts val="0"/>
              </a:spcAft>
              <a:buClr>
                <a:srgbClr val="000000"/>
              </a:buClr>
              <a:buSzPts val="1600"/>
              <a:buFont typeface="Noto Sans Symbols"/>
              <a:buNone/>
            </a:pPr>
            <a:r>
              <a:rPr lang="fr" sz="1600" b="1" dirty="0"/>
              <a:t>• Au départ en retraite</a:t>
            </a:r>
            <a:r>
              <a:rPr lang="fr" sz="1600" dirty="0"/>
              <a:t>, </a:t>
            </a:r>
            <a:r>
              <a:rPr lang="fr" sz="1600" b="1" dirty="0">
                <a:solidFill>
                  <a:srgbClr val="1155CC"/>
                </a:solidFill>
              </a:rPr>
              <a:t>les points</a:t>
            </a:r>
            <a:r>
              <a:rPr lang="fr" sz="1600" dirty="0"/>
              <a:t> seront </a:t>
            </a:r>
            <a:r>
              <a:rPr lang="fr" sz="1600" b="1" dirty="0"/>
              <a:t>transformés en pension</a:t>
            </a:r>
            <a:r>
              <a:rPr lang="fr" sz="1600" dirty="0"/>
              <a:t> selon la</a:t>
            </a:r>
            <a:r>
              <a:rPr lang="fr" sz="1600" b="1" dirty="0"/>
              <a:t> </a:t>
            </a:r>
            <a:r>
              <a:rPr lang="fr" sz="1600" dirty="0"/>
              <a:t>valeur de service ou</a:t>
            </a:r>
            <a:r>
              <a:rPr lang="fr" sz="1600" b="1" dirty="0">
                <a:solidFill>
                  <a:srgbClr val="FF0000"/>
                </a:solidFill>
              </a:rPr>
              <a:t> valeur de restitution</a:t>
            </a:r>
            <a:endParaRPr sz="1600" b="1" dirty="0">
              <a:solidFill>
                <a:srgbClr val="FF0000"/>
              </a:solidFill>
            </a:endParaRPr>
          </a:p>
          <a:p>
            <a:pPr marL="0" marR="0" lvl="0" indent="0" algn="l" rtl="0">
              <a:lnSpc>
                <a:spcPct val="100000"/>
              </a:lnSpc>
              <a:spcBef>
                <a:spcPts val="0"/>
              </a:spcBef>
              <a:spcAft>
                <a:spcPts val="0"/>
              </a:spcAft>
              <a:buNone/>
            </a:pPr>
            <a:endParaRPr sz="1600" b="1" dirty="0"/>
          </a:p>
        </p:txBody>
      </p:sp>
      <p:sp>
        <p:nvSpPr>
          <p:cNvPr id="290" name="Google Shape;290;p30"/>
          <p:cNvSpPr txBox="1"/>
          <p:nvPr/>
        </p:nvSpPr>
        <p:spPr>
          <a:xfrm>
            <a:off x="646650" y="545325"/>
            <a:ext cx="8382000" cy="336600"/>
          </a:xfrm>
          <a:prstGeom prst="rect">
            <a:avLst/>
          </a:prstGeom>
          <a:noFill/>
          <a:ln>
            <a:noFill/>
          </a:ln>
        </p:spPr>
        <p:txBody>
          <a:bodyPr spcFirstLastPara="1" wrap="square" lIns="90000" tIns="46800" rIns="90000" bIns="46800" anchor="t" anchorCtr="0">
            <a:noAutofit/>
          </a:bodyPr>
          <a:lstStyle/>
          <a:p>
            <a:pPr marL="187325" marR="0" lvl="0" indent="-185737" algn="r" rtl="0">
              <a:lnSpc>
                <a:spcPct val="100000"/>
              </a:lnSpc>
              <a:spcBef>
                <a:spcPts val="0"/>
              </a:spcBef>
              <a:spcAft>
                <a:spcPts val="0"/>
              </a:spcAft>
              <a:buClr>
                <a:srgbClr val="000000"/>
              </a:buClr>
              <a:buSzPts val="1600"/>
              <a:buFont typeface="Noto Sans Symbols"/>
              <a:buNone/>
            </a:pPr>
            <a:r>
              <a:rPr lang="fr" sz="1800" b="1" i="0" u="none">
                <a:solidFill>
                  <a:srgbClr val="FF0000"/>
                </a:solidFill>
              </a:rPr>
              <a:t>On acquiert </a:t>
            </a:r>
            <a:r>
              <a:rPr lang="fr" sz="1800" b="1" i="0" u="none">
                <a:solidFill>
                  <a:srgbClr val="1155CC"/>
                </a:solidFill>
              </a:rPr>
              <a:t>des points</a:t>
            </a:r>
            <a:r>
              <a:rPr lang="fr" sz="1800" b="1" i="0" u="none">
                <a:solidFill>
                  <a:srgbClr val="FF0000"/>
                </a:solidFill>
              </a:rPr>
              <a:t> tout au long de la carrière</a:t>
            </a:r>
            <a:r>
              <a:rPr lang="fr" sz="1800" b="1">
                <a:solidFill>
                  <a:srgbClr val="FF0000"/>
                </a:solidFill>
              </a:rPr>
              <a:t> :</a:t>
            </a:r>
            <a:endParaRPr sz="1800"/>
          </a:p>
        </p:txBody>
      </p:sp>
      <p:sp>
        <p:nvSpPr>
          <p:cNvPr id="291" name="Google Shape;291;p30"/>
          <p:cNvSpPr txBox="1"/>
          <p:nvPr/>
        </p:nvSpPr>
        <p:spPr>
          <a:xfrm>
            <a:off x="381000" y="5073600"/>
            <a:ext cx="8382000" cy="1114500"/>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None/>
            </a:pPr>
            <a:r>
              <a:rPr lang="fr" sz="1600" b="1" i="0" u="none" dirty="0">
                <a:solidFill>
                  <a:srgbClr val="FF0000"/>
                </a:solidFill>
              </a:rPr>
              <a:t>Les valeurs</a:t>
            </a:r>
            <a:r>
              <a:rPr lang="fr" sz="1600" b="1" i="0" u="none" dirty="0">
                <a:solidFill>
                  <a:srgbClr val="000000"/>
                </a:solidFill>
              </a:rPr>
              <a:t> d’acquisition et de restitution </a:t>
            </a:r>
            <a:r>
              <a:rPr lang="fr" sz="1600" b="1" i="0" u="none" dirty="0">
                <a:solidFill>
                  <a:srgbClr val="FF0000"/>
                </a:solidFill>
              </a:rPr>
              <a:t>du point pourront facilement varier</a:t>
            </a:r>
            <a:r>
              <a:rPr lang="fr" sz="1600" b="1" i="0" u="none" dirty="0">
                <a:solidFill>
                  <a:srgbClr val="000000"/>
                </a:solidFill>
              </a:rPr>
              <a:t> au gré des gouvernements, de la politique menée, de la conjoncture …</a:t>
            </a:r>
            <a:endParaRPr sz="1600" b="1" dirty="0"/>
          </a:p>
          <a:p>
            <a:pPr marL="0" marR="0" lvl="0" indent="0" algn="l" rtl="0">
              <a:lnSpc>
                <a:spcPct val="100000"/>
              </a:lnSpc>
              <a:spcBef>
                <a:spcPts val="0"/>
              </a:spcBef>
              <a:spcAft>
                <a:spcPts val="0"/>
              </a:spcAft>
              <a:buNone/>
            </a:pPr>
            <a:endParaRPr sz="1600" b="1" dirty="0"/>
          </a:p>
          <a:p>
            <a:pPr marL="0" marR="0" lvl="0" indent="0" algn="ctr" rtl="0">
              <a:lnSpc>
                <a:spcPct val="100000"/>
              </a:lnSpc>
              <a:spcBef>
                <a:spcPts val="0"/>
              </a:spcBef>
              <a:spcAft>
                <a:spcPts val="0"/>
              </a:spcAft>
              <a:buNone/>
            </a:pPr>
            <a:r>
              <a:rPr lang="fr" sz="2400" b="1" dirty="0">
                <a:solidFill>
                  <a:schemeClr val="dk1"/>
                </a:solidFill>
              </a:rPr>
              <a:t>C’est un système uniquement à cotisation définie</a:t>
            </a:r>
            <a:endParaRPr sz="2400" b="1" dirty="0">
              <a:solidFill>
                <a:schemeClr val="dk1"/>
              </a:solidFill>
            </a:endParaRPr>
          </a:p>
          <a:p>
            <a:pPr marL="0" marR="0" lvl="0" indent="0" algn="l" rtl="0">
              <a:lnSpc>
                <a:spcPct val="100000"/>
              </a:lnSpc>
              <a:spcBef>
                <a:spcPts val="0"/>
              </a:spcBef>
              <a:spcAft>
                <a:spcPts val="0"/>
              </a:spcAft>
              <a:buNone/>
            </a:pPr>
            <a:endParaRPr sz="1600" b="1" dirty="0"/>
          </a:p>
          <a:p>
            <a:pPr marL="457200" marR="0" lvl="0" indent="0" algn="l" rtl="0">
              <a:lnSpc>
                <a:spcPct val="100000"/>
              </a:lnSpc>
              <a:spcBef>
                <a:spcPts val="0"/>
              </a:spcBef>
              <a:spcAft>
                <a:spcPts val="0"/>
              </a:spcAft>
              <a:buNone/>
            </a:pPr>
            <a:endParaRPr sz="1600" b="1" dirty="0"/>
          </a:p>
          <a:p>
            <a:pPr marL="457200" marR="0" lvl="0" indent="0" algn="l" rtl="0">
              <a:lnSpc>
                <a:spcPct val="100000"/>
              </a:lnSpc>
              <a:spcBef>
                <a:spcPts val="0"/>
              </a:spcBef>
              <a:spcAft>
                <a:spcPts val="0"/>
              </a:spcAft>
              <a:buNone/>
            </a:pPr>
            <a:endParaRPr sz="1600" b="1" dirty="0"/>
          </a:p>
        </p:txBody>
      </p:sp>
      <p:sp>
        <p:nvSpPr>
          <p:cNvPr id="292" name="Google Shape;292;p30"/>
          <p:cNvSpPr/>
          <p:nvPr/>
        </p:nvSpPr>
        <p:spPr>
          <a:xfrm>
            <a:off x="1143000" y="4114800"/>
            <a:ext cx="7380000" cy="685800"/>
          </a:xfrm>
          <a:prstGeom prst="rect">
            <a:avLst/>
          </a:prstGeom>
          <a:solidFill>
            <a:srgbClr val="F4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293" name="Google Shape;293;p30"/>
          <p:cNvSpPr txBox="1"/>
          <p:nvPr/>
        </p:nvSpPr>
        <p:spPr>
          <a:xfrm>
            <a:off x="1219200" y="4114800"/>
            <a:ext cx="2055812" cy="579437"/>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a:solidFill>
                  <a:srgbClr val="1155CC"/>
                </a:solidFill>
              </a:rPr>
              <a:t>somme des points acquis sur la carrière</a:t>
            </a:r>
            <a:endParaRPr>
              <a:solidFill>
                <a:srgbClr val="1155CC"/>
              </a:solidFill>
            </a:endParaRPr>
          </a:p>
        </p:txBody>
      </p:sp>
      <p:sp>
        <p:nvSpPr>
          <p:cNvPr id="294" name="Google Shape;294;p30"/>
          <p:cNvSpPr txBox="1"/>
          <p:nvPr/>
        </p:nvSpPr>
        <p:spPr>
          <a:xfrm>
            <a:off x="6934200" y="4114800"/>
            <a:ext cx="1428750" cy="476250"/>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a:solidFill>
                  <a:srgbClr val="000000"/>
                </a:solidFill>
              </a:rPr>
              <a:t>retraite </a:t>
            </a:r>
            <a:r>
              <a:rPr lang="fr" sz="1600" b="1"/>
              <a:t>annuelle</a:t>
            </a:r>
            <a:endParaRPr/>
          </a:p>
        </p:txBody>
      </p:sp>
      <p:sp>
        <p:nvSpPr>
          <p:cNvPr id="295" name="Google Shape;295;p30"/>
          <p:cNvSpPr txBox="1"/>
          <p:nvPr/>
        </p:nvSpPr>
        <p:spPr>
          <a:xfrm>
            <a:off x="3924063" y="4191000"/>
            <a:ext cx="2333700" cy="476100"/>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a:solidFill>
                  <a:srgbClr val="FF0000"/>
                </a:solidFill>
              </a:rPr>
              <a:t>valeur de restitution du point (</a:t>
            </a:r>
            <a:r>
              <a:rPr lang="fr" sz="1600" b="1">
                <a:solidFill>
                  <a:srgbClr val="FF0000"/>
                </a:solidFill>
              </a:rPr>
              <a:t>0,55 € = 1 point)</a:t>
            </a:r>
            <a:endParaRPr>
              <a:solidFill>
                <a:srgbClr val="FF0000"/>
              </a:solidFill>
            </a:endParaRPr>
          </a:p>
        </p:txBody>
      </p:sp>
      <p:sp>
        <p:nvSpPr>
          <p:cNvPr id="296" name="Google Shape;296;p30"/>
          <p:cNvSpPr/>
          <p:nvPr/>
        </p:nvSpPr>
        <p:spPr>
          <a:xfrm>
            <a:off x="1180050" y="2562300"/>
            <a:ext cx="7380000" cy="685800"/>
          </a:xfrm>
          <a:prstGeom prst="rect">
            <a:avLst/>
          </a:prstGeom>
          <a:solidFill>
            <a:srgbClr val="FFE5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Times New Roman"/>
              <a:ea typeface="Times New Roman"/>
              <a:cs typeface="Times New Roman"/>
              <a:sym typeface="Times New Roman"/>
            </a:endParaRPr>
          </a:p>
        </p:txBody>
      </p:sp>
      <p:sp>
        <p:nvSpPr>
          <p:cNvPr id="297" name="Google Shape;297;p30"/>
          <p:cNvSpPr txBox="1"/>
          <p:nvPr/>
        </p:nvSpPr>
        <p:spPr>
          <a:xfrm>
            <a:off x="1256250" y="2638500"/>
            <a:ext cx="1794000" cy="628800"/>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a:solidFill>
                  <a:srgbClr val="274E13"/>
                </a:solidFill>
              </a:rPr>
              <a:t>25,31% </a:t>
            </a:r>
            <a:r>
              <a:rPr lang="fr" sz="1600" b="1">
                <a:solidFill>
                  <a:srgbClr val="38761D"/>
                </a:solidFill>
              </a:rPr>
              <a:t>salaire mensuel brut</a:t>
            </a:r>
            <a:endParaRPr>
              <a:solidFill>
                <a:srgbClr val="38761D"/>
              </a:solidFill>
            </a:endParaRPr>
          </a:p>
        </p:txBody>
      </p:sp>
      <p:sp>
        <p:nvSpPr>
          <p:cNvPr id="298" name="Google Shape;298;p30"/>
          <p:cNvSpPr txBox="1"/>
          <p:nvPr/>
        </p:nvSpPr>
        <p:spPr>
          <a:xfrm>
            <a:off x="6895050" y="2638500"/>
            <a:ext cx="1428750" cy="476250"/>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a:solidFill>
                  <a:srgbClr val="1155CC"/>
                </a:solidFill>
              </a:rPr>
              <a:t>nombre de points acquis</a:t>
            </a:r>
            <a:endParaRPr>
              <a:solidFill>
                <a:srgbClr val="1155CC"/>
              </a:solidFill>
            </a:endParaRPr>
          </a:p>
        </p:txBody>
      </p:sp>
      <p:sp>
        <p:nvSpPr>
          <p:cNvPr id="299" name="Google Shape;299;p30"/>
          <p:cNvSpPr txBox="1"/>
          <p:nvPr/>
        </p:nvSpPr>
        <p:spPr>
          <a:xfrm>
            <a:off x="3778300" y="2638500"/>
            <a:ext cx="2479500" cy="476100"/>
          </a:xfrm>
          <a:prstGeom prst="rect">
            <a:avLst/>
          </a:prstGeom>
          <a:noFill/>
          <a:ln>
            <a:noFill/>
          </a:ln>
        </p:spPr>
        <p:txBody>
          <a:bodyPr spcFirstLastPara="1" wrap="square" lIns="0" tIns="46800" rIns="0" bIns="4680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r>
              <a:rPr lang="fr" sz="1600" b="1" i="0" u="none">
                <a:solidFill>
                  <a:srgbClr val="FF9900"/>
                </a:solidFill>
              </a:rPr>
              <a:t>valeur </a:t>
            </a:r>
            <a:r>
              <a:rPr lang="fr" sz="1600" b="1">
                <a:solidFill>
                  <a:srgbClr val="FF9900"/>
                </a:solidFill>
              </a:rPr>
              <a:t>d’acquisition</a:t>
            </a:r>
            <a:r>
              <a:rPr lang="fr" sz="1600" b="1" i="0" u="none">
                <a:solidFill>
                  <a:srgbClr val="FF9900"/>
                </a:solidFill>
              </a:rPr>
              <a:t> du point (1 point = 10 €)</a:t>
            </a:r>
            <a:endParaRPr>
              <a:solidFill>
                <a:srgbClr val="FF9900"/>
              </a:solidFill>
            </a:endParaRPr>
          </a:p>
        </p:txBody>
      </p:sp>
      <p:sp>
        <p:nvSpPr>
          <p:cNvPr id="300" name="Google Shape;300;p30"/>
          <p:cNvSpPr txBox="1"/>
          <p:nvPr/>
        </p:nvSpPr>
        <p:spPr>
          <a:xfrm>
            <a:off x="3275000" y="2600388"/>
            <a:ext cx="399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FFFF"/>
                </a:solidFill>
              </a:rPr>
              <a:t>x</a:t>
            </a:r>
            <a:endParaRPr sz="2400" b="1">
              <a:solidFill>
                <a:srgbClr val="FFFFFF"/>
              </a:solidFill>
            </a:endParaRPr>
          </a:p>
        </p:txBody>
      </p:sp>
      <p:sp>
        <p:nvSpPr>
          <p:cNvPr id="301" name="Google Shape;301;p30"/>
          <p:cNvSpPr txBox="1"/>
          <p:nvPr/>
        </p:nvSpPr>
        <p:spPr>
          <a:xfrm>
            <a:off x="3456050" y="4152888"/>
            <a:ext cx="399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FFFF"/>
                </a:solidFill>
              </a:rPr>
              <a:t>x</a:t>
            </a:r>
            <a:endParaRPr sz="2400" b="1">
              <a:solidFill>
                <a:srgbClr val="FFFFFF"/>
              </a:solidFill>
            </a:endParaRPr>
          </a:p>
        </p:txBody>
      </p:sp>
      <p:sp>
        <p:nvSpPr>
          <p:cNvPr id="302" name="Google Shape;302;p30"/>
          <p:cNvSpPr txBox="1"/>
          <p:nvPr/>
        </p:nvSpPr>
        <p:spPr>
          <a:xfrm>
            <a:off x="6314350" y="4152888"/>
            <a:ext cx="399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FFFF"/>
                </a:solidFill>
              </a:rPr>
              <a:t>=</a:t>
            </a:r>
            <a:endParaRPr sz="2400" b="1">
              <a:solidFill>
                <a:srgbClr val="FFFFFF"/>
              </a:solidFill>
            </a:endParaRPr>
          </a:p>
        </p:txBody>
      </p:sp>
      <p:sp>
        <p:nvSpPr>
          <p:cNvPr id="303" name="Google Shape;303;p30"/>
          <p:cNvSpPr txBox="1"/>
          <p:nvPr/>
        </p:nvSpPr>
        <p:spPr>
          <a:xfrm>
            <a:off x="6308400" y="2600388"/>
            <a:ext cx="3999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FFFFFF"/>
                </a:solidFill>
              </a:rPr>
              <a:t>=</a:t>
            </a:r>
            <a:endParaRPr sz="2400" b="1">
              <a:solidFill>
                <a:srgbClr val="FFFFFF"/>
              </a:solidFill>
            </a:endParaRPr>
          </a:p>
        </p:txBody>
      </p:sp>
      <p:sp>
        <p:nvSpPr>
          <p:cNvPr id="304" name="Google Shape;304;p30"/>
          <p:cNvSpPr/>
          <p:nvPr/>
        </p:nvSpPr>
        <p:spPr>
          <a:xfrm>
            <a:off x="1558175"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0"/>
          <p:cNvSpPr/>
          <p:nvPr/>
        </p:nvSpPr>
        <p:spPr>
          <a:xfrm>
            <a:off x="1723000"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0"/>
          <p:cNvSpPr/>
          <p:nvPr/>
        </p:nvSpPr>
        <p:spPr>
          <a:xfrm>
            <a:off x="1859650"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0"/>
          <p:cNvSpPr/>
          <p:nvPr/>
        </p:nvSpPr>
        <p:spPr>
          <a:xfrm>
            <a:off x="2024475"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7445113" y="3172275"/>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7609938" y="3172275"/>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2161125"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2325950" y="4667100"/>
            <a:ext cx="242100" cy="242100"/>
          </a:xfrm>
          <a:prstGeom prst="ellipse">
            <a:avLst/>
          </a:prstGeom>
          <a:solidFill>
            <a:srgbClr val="1155C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5"/>
        <p:cNvGrpSpPr/>
        <p:nvPr/>
      </p:nvGrpSpPr>
      <p:grpSpPr>
        <a:xfrm>
          <a:off x="0" y="0"/>
          <a:ext cx="0" cy="0"/>
          <a:chOff x="0" y="0"/>
          <a:chExt cx="0" cy="0"/>
        </a:xfrm>
      </p:grpSpPr>
      <p:sp>
        <p:nvSpPr>
          <p:cNvPr id="316" name="Google Shape;316;p31"/>
          <p:cNvSpPr txBox="1"/>
          <p:nvPr/>
        </p:nvSpPr>
        <p:spPr>
          <a:xfrm>
            <a:off x="8734500" y="6455025"/>
            <a:ext cx="4095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22</a:t>
            </a:fld>
            <a:endParaRPr/>
          </a:p>
        </p:txBody>
      </p:sp>
      <p:sp>
        <p:nvSpPr>
          <p:cNvPr id="317" name="Google Shape;317;p31"/>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pour les fonctionnaires :</a:t>
            </a:r>
            <a:endParaRPr>
              <a:solidFill>
                <a:srgbClr val="FF0000"/>
              </a:solidFill>
            </a:endParaRPr>
          </a:p>
        </p:txBody>
      </p:sp>
      <p:sp>
        <p:nvSpPr>
          <p:cNvPr id="318" name="Google Shape;318;p31"/>
          <p:cNvSpPr txBox="1"/>
          <p:nvPr/>
        </p:nvSpPr>
        <p:spPr>
          <a:xfrm>
            <a:off x="164525" y="777950"/>
            <a:ext cx="8382000" cy="581100"/>
          </a:xfrm>
          <a:prstGeom prst="rect">
            <a:avLst/>
          </a:prstGeom>
          <a:noFill/>
          <a:ln>
            <a:noFill/>
          </a:ln>
        </p:spPr>
        <p:txBody>
          <a:bodyPr spcFirstLastPara="1" wrap="square" lIns="90000" tIns="46800" rIns="90000" bIns="46800" anchor="t" anchorCtr="0">
            <a:noAutofit/>
          </a:bodyPr>
          <a:lstStyle/>
          <a:p>
            <a:pPr marL="1587" marR="0" lvl="0" indent="0" algn="l" rtl="0">
              <a:lnSpc>
                <a:spcPct val="100000"/>
              </a:lnSpc>
              <a:spcBef>
                <a:spcPts val="0"/>
              </a:spcBef>
              <a:spcAft>
                <a:spcPts val="0"/>
              </a:spcAft>
              <a:buClr>
                <a:srgbClr val="000000"/>
              </a:buClr>
              <a:buSzPts val="1600"/>
              <a:buFont typeface="Noto Sans Symbols"/>
              <a:buNone/>
            </a:pPr>
            <a:r>
              <a:rPr lang="fr" sz="1600" b="1" i="0" u="none">
                <a:solidFill>
                  <a:srgbClr val="FF0000"/>
                </a:solidFill>
              </a:rPr>
              <a:t>La carrière est « linéaire » (marches d’escalier linéarisées), </a:t>
            </a:r>
            <a:r>
              <a:rPr lang="fr" sz="1600" b="1" i="0" u="none">
                <a:solidFill>
                  <a:srgbClr val="000000"/>
                </a:solidFill>
              </a:rPr>
              <a:t>avec un salaire modeste au début et qui progresse avec l’ancienneté.</a:t>
            </a:r>
            <a:endParaRPr/>
          </a:p>
        </p:txBody>
      </p:sp>
      <p:sp>
        <p:nvSpPr>
          <p:cNvPr id="319" name="Google Shape;319;p31"/>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Le principe de calcul des retraites à points</a:t>
            </a:r>
            <a:r>
              <a:rPr lang="fr" sz="2400" b="1">
                <a:solidFill>
                  <a:srgbClr val="980000"/>
                </a:solidFill>
              </a:rPr>
              <a:t> …</a:t>
            </a:r>
            <a:endParaRPr sz="2400">
              <a:solidFill>
                <a:srgbClr val="980000"/>
              </a:solidFill>
            </a:endParaRPr>
          </a:p>
        </p:txBody>
      </p:sp>
      <p:pic>
        <p:nvPicPr>
          <p:cNvPr id="320" name="Google Shape;320;p31"/>
          <p:cNvPicPr preferRelativeResize="0"/>
          <p:nvPr/>
        </p:nvPicPr>
        <p:blipFill>
          <a:blip r:embed="rId3">
            <a:alphaModFix/>
          </a:blip>
          <a:stretch>
            <a:fillRect/>
          </a:stretch>
        </p:blipFill>
        <p:spPr>
          <a:xfrm>
            <a:off x="2788350" y="1306125"/>
            <a:ext cx="6355651" cy="5032800"/>
          </a:xfrm>
          <a:prstGeom prst="rect">
            <a:avLst/>
          </a:prstGeom>
          <a:noFill/>
          <a:ln>
            <a:noFill/>
          </a:ln>
        </p:spPr>
      </p:pic>
      <p:sp>
        <p:nvSpPr>
          <p:cNvPr id="321" name="Google Shape;321;p31"/>
          <p:cNvSpPr txBox="1"/>
          <p:nvPr/>
        </p:nvSpPr>
        <p:spPr>
          <a:xfrm>
            <a:off x="108225" y="1441802"/>
            <a:ext cx="3164400" cy="3401700"/>
          </a:xfrm>
          <a:prstGeom prst="rect">
            <a:avLst/>
          </a:prstGeom>
          <a:noFill/>
          <a:ln>
            <a:noFill/>
          </a:ln>
        </p:spPr>
        <p:txBody>
          <a:bodyPr spcFirstLastPara="1" wrap="square" lIns="90000" tIns="46800" rIns="90000" bIns="46800" anchor="t" anchorCtr="0">
            <a:noAutofit/>
          </a:bodyPr>
          <a:lstStyle/>
          <a:p>
            <a:pPr marL="1587" marR="0" lvl="0" indent="0" algn="l" rtl="0">
              <a:lnSpc>
                <a:spcPct val="100000"/>
              </a:lnSpc>
              <a:spcBef>
                <a:spcPts val="0"/>
              </a:spcBef>
              <a:spcAft>
                <a:spcPts val="0"/>
              </a:spcAft>
              <a:buClr>
                <a:srgbClr val="000000"/>
              </a:buClr>
              <a:buSzPts val="1600"/>
              <a:buFont typeface="Noto Sans Symbols"/>
              <a:buNone/>
            </a:pPr>
            <a:r>
              <a:rPr lang="fr" sz="1600" b="1" dirty="0"/>
              <a:t>L</a:t>
            </a:r>
            <a:r>
              <a:rPr lang="fr" sz="1600" b="1" i="0" u="none" dirty="0"/>
              <a:t>e nombre total de points acquis et la future retraite seront fonction du salaire moyen de milieu de carrière, au lieu actuellement d’un pourcentage du dernier traitement</a:t>
            </a:r>
            <a:r>
              <a:rPr lang="fr" sz="1600" b="1" dirty="0"/>
              <a:t>.</a:t>
            </a:r>
            <a:endParaRPr sz="1600" b="1" dirty="0"/>
          </a:p>
          <a:p>
            <a:pPr marL="1587" marR="0" lvl="0" indent="0" algn="l" rtl="0">
              <a:lnSpc>
                <a:spcPct val="100000"/>
              </a:lnSpc>
              <a:spcBef>
                <a:spcPts val="0"/>
              </a:spcBef>
              <a:spcAft>
                <a:spcPts val="0"/>
              </a:spcAft>
              <a:buClr>
                <a:srgbClr val="000000"/>
              </a:buClr>
              <a:buSzPts val="1600"/>
              <a:buFont typeface="Noto Sans Symbols"/>
              <a:buNone/>
            </a:pPr>
            <a:endParaRPr sz="1600" b="1" dirty="0"/>
          </a:p>
          <a:p>
            <a:pPr marL="1587" marR="0" lvl="0" indent="0" algn="l" rtl="0">
              <a:lnSpc>
                <a:spcPct val="100000"/>
              </a:lnSpc>
              <a:spcBef>
                <a:spcPts val="0"/>
              </a:spcBef>
              <a:spcAft>
                <a:spcPts val="0"/>
              </a:spcAft>
              <a:buClr>
                <a:srgbClr val="000000"/>
              </a:buClr>
              <a:buSzPts val="1600"/>
              <a:buFont typeface="Noto Sans Symbols"/>
              <a:buNone/>
            </a:pPr>
            <a:r>
              <a:rPr lang="fr" sz="1600" b="1" dirty="0">
                <a:solidFill>
                  <a:srgbClr val="FF0000"/>
                </a:solidFill>
              </a:rPr>
              <a:t>Pertes estimées entre 20 et 40 % selon les carrières et les scénarios !</a:t>
            </a:r>
            <a:endParaRPr sz="1600" b="1" dirty="0">
              <a:solidFill>
                <a:srgbClr val="FF0000"/>
              </a:solidFill>
            </a:endParaRPr>
          </a:p>
          <a:p>
            <a:pPr marL="1587" marR="0" lvl="0" indent="0" algn="l" rtl="0">
              <a:lnSpc>
                <a:spcPct val="100000"/>
              </a:lnSpc>
              <a:spcBef>
                <a:spcPts val="0"/>
              </a:spcBef>
              <a:spcAft>
                <a:spcPts val="0"/>
              </a:spcAft>
              <a:buClr>
                <a:srgbClr val="000000"/>
              </a:buClr>
              <a:buSzPts val="1600"/>
              <a:buFont typeface="Noto Sans Symbols"/>
              <a:buNone/>
            </a:pPr>
            <a:endParaRPr sz="1600" b="1" dirty="0">
              <a:solidFill>
                <a:srgbClr val="FF0000"/>
              </a:solidFill>
            </a:endParaRPr>
          </a:p>
          <a:p>
            <a:pPr marL="0" lvl="0" indent="0" algn="l" rtl="0">
              <a:lnSpc>
                <a:spcPct val="115000"/>
              </a:lnSpc>
              <a:spcBef>
                <a:spcPts val="0"/>
              </a:spcBef>
              <a:spcAft>
                <a:spcPts val="0"/>
              </a:spcAft>
              <a:buClr>
                <a:schemeClr val="dk1"/>
              </a:buClr>
              <a:buSzPts val="1100"/>
              <a:buFont typeface="Arial"/>
              <a:buNone/>
            </a:pPr>
            <a:r>
              <a:rPr lang="fr" sz="1600" b="1" dirty="0">
                <a:solidFill>
                  <a:srgbClr val="7F7F7F"/>
                </a:solidFill>
              </a:rPr>
              <a:t>La complémentaire obligatoire c’est actuellement la RAFP dont la valeur du point a déjà été ajusté à la baisse : -7% entre 2006 et 2019</a:t>
            </a:r>
            <a:endParaRPr sz="1600" b="1" dirty="0">
              <a:solidFill>
                <a:srgbClr val="7F7F7F"/>
              </a:solidFill>
            </a:endParaRPr>
          </a:p>
          <a:p>
            <a:pPr marL="1587" marR="0" lvl="0" indent="0" algn="l" rtl="0">
              <a:lnSpc>
                <a:spcPct val="100000"/>
              </a:lnSpc>
              <a:spcBef>
                <a:spcPts val="0"/>
              </a:spcBef>
              <a:spcAft>
                <a:spcPts val="0"/>
              </a:spcAft>
              <a:buClr>
                <a:srgbClr val="000000"/>
              </a:buClr>
              <a:buSzPts val="1600"/>
              <a:buFont typeface="Noto Sans Symbols"/>
              <a:buNone/>
            </a:pPr>
            <a:endParaRPr sz="1600" b="1" dirty="0">
              <a:solidFill>
                <a:srgbClr val="FF0000"/>
              </a:solidFill>
            </a:endParaRPr>
          </a:p>
          <a:p>
            <a:pPr marL="187325" marR="0" lvl="0" indent="-185737" algn="l" rtl="0">
              <a:lnSpc>
                <a:spcPct val="100000"/>
              </a:lnSpc>
              <a:spcBef>
                <a:spcPts val="0"/>
              </a:spcBef>
              <a:spcAft>
                <a:spcPts val="0"/>
              </a:spcAft>
              <a:buClr>
                <a:srgbClr val="000000"/>
              </a:buClr>
              <a:buSzPts val="1600"/>
              <a:buFont typeface="Noto Sans Symbols"/>
              <a:buNone/>
            </a:pPr>
            <a:r>
              <a:rPr lang="fr" sz="1600" b="1" i="0" u="none" dirty="0">
                <a:solidFill>
                  <a:srgbClr val="FF0000"/>
                </a:solidFill>
              </a:rPr>
              <a:t> </a:t>
            </a:r>
            <a:endParaRPr dirty="0"/>
          </a:p>
        </p:txBody>
      </p:sp>
      <p:cxnSp>
        <p:nvCxnSpPr>
          <p:cNvPr id="322" name="Google Shape;322;p31"/>
          <p:cNvCxnSpPr/>
          <p:nvPr/>
        </p:nvCxnSpPr>
        <p:spPr>
          <a:xfrm>
            <a:off x="2784525" y="5677275"/>
            <a:ext cx="2135100" cy="9900"/>
          </a:xfrm>
          <a:prstGeom prst="straightConnector1">
            <a:avLst/>
          </a:prstGeom>
          <a:noFill/>
          <a:ln w="9525" cap="flat" cmpd="sng">
            <a:solidFill>
              <a:schemeClr val="dk2"/>
            </a:solidFill>
            <a:prstDash val="solid"/>
            <a:round/>
            <a:headEnd type="none" w="med" len="med"/>
            <a:tailEnd type="none" w="med" len="med"/>
          </a:ln>
        </p:spPr>
      </p:cxnSp>
      <p:cxnSp>
        <p:nvCxnSpPr>
          <p:cNvPr id="323" name="Google Shape;323;p31"/>
          <p:cNvCxnSpPr/>
          <p:nvPr/>
        </p:nvCxnSpPr>
        <p:spPr>
          <a:xfrm>
            <a:off x="4953000" y="5687175"/>
            <a:ext cx="0" cy="255900"/>
          </a:xfrm>
          <a:prstGeom prst="straightConnector1">
            <a:avLst/>
          </a:prstGeom>
          <a:noFill/>
          <a:ln w="9525" cap="flat" cmpd="sng">
            <a:solidFill>
              <a:schemeClr val="dk2"/>
            </a:solidFill>
            <a:prstDash val="solid"/>
            <a:round/>
            <a:headEnd type="none" w="med" len="med"/>
            <a:tailEnd type="none" w="med" len="med"/>
          </a:ln>
        </p:spPr>
      </p:cxnSp>
      <p:sp>
        <p:nvSpPr>
          <p:cNvPr id="324" name="Google Shape;324;p31"/>
          <p:cNvSpPr txBox="1"/>
          <p:nvPr/>
        </p:nvSpPr>
        <p:spPr>
          <a:xfrm>
            <a:off x="1954050" y="5391675"/>
            <a:ext cx="797100" cy="5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Salaire moyen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p:tgtEl>
                                          <p:spTgt spid="31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1"/>
                                        </p:tgtEl>
                                        <p:attrNameLst>
                                          <p:attrName>style.visibility</p:attrName>
                                        </p:attrNameLst>
                                      </p:cBhvr>
                                      <p:to>
                                        <p:strVal val="visible"/>
                                      </p:to>
                                    </p:set>
                                    <p:anim calcmode="lin" valueType="num">
                                      <p:cBhvr additive="base">
                                        <p:cTn id="12" dur="500"/>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9"/>
        <p:cNvGrpSpPr/>
        <p:nvPr/>
      </p:nvGrpSpPr>
      <p:grpSpPr>
        <a:xfrm>
          <a:off x="0" y="0"/>
          <a:ext cx="0" cy="0"/>
          <a:chOff x="0" y="0"/>
          <a:chExt cx="0" cy="0"/>
        </a:xfrm>
      </p:grpSpPr>
      <p:pic>
        <p:nvPicPr>
          <p:cNvPr id="340" name="Google Shape;340;p33"/>
          <p:cNvPicPr preferRelativeResize="0"/>
          <p:nvPr/>
        </p:nvPicPr>
        <p:blipFill>
          <a:blip r:embed="rId3">
            <a:alphaModFix/>
          </a:blip>
          <a:stretch>
            <a:fillRect/>
          </a:stretch>
        </p:blipFill>
        <p:spPr>
          <a:xfrm>
            <a:off x="228600" y="701748"/>
            <a:ext cx="8839199" cy="3129416"/>
          </a:xfrm>
          <a:prstGeom prst="rect">
            <a:avLst/>
          </a:prstGeom>
          <a:noFill/>
          <a:ln>
            <a:noFill/>
          </a:ln>
        </p:spPr>
      </p:pic>
      <p:sp>
        <p:nvSpPr>
          <p:cNvPr id="341" name="Google Shape;341;p33"/>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23</a:t>
            </a:fld>
            <a:endParaRPr b="1">
              <a:solidFill>
                <a:srgbClr val="FFFFFF"/>
              </a:solidFill>
              <a:latin typeface="Arial Narrow"/>
              <a:ea typeface="Arial Narrow"/>
              <a:cs typeface="Arial Narrow"/>
              <a:sym typeface="Arial Narrow"/>
            </a:endParaRPr>
          </a:p>
        </p:txBody>
      </p:sp>
      <p:sp>
        <p:nvSpPr>
          <p:cNvPr id="342" name="Google Shape;342;p33"/>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a:t>
            </a:r>
            <a:endParaRPr sz="2400">
              <a:solidFill>
                <a:srgbClr val="980000"/>
              </a:solidFill>
            </a:endParaRPr>
          </a:p>
        </p:txBody>
      </p:sp>
      <p:sp>
        <p:nvSpPr>
          <p:cNvPr id="343" name="Google Shape;343;p33"/>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pour </a:t>
            </a:r>
            <a:r>
              <a:rPr lang="fr" sz="1800" b="1">
                <a:solidFill>
                  <a:srgbClr val="FF0000"/>
                </a:solidFill>
              </a:rPr>
              <a:t>différents corps d’enseignants</a:t>
            </a:r>
            <a:r>
              <a:rPr lang="fr" sz="1800" b="1" i="0">
                <a:solidFill>
                  <a:srgbClr val="FF0000"/>
                </a:solidFill>
              </a:rPr>
              <a:t> :</a:t>
            </a:r>
            <a:endParaRPr>
              <a:solidFill>
                <a:srgbClr val="FF0000"/>
              </a:solidFill>
            </a:endParaRPr>
          </a:p>
        </p:txBody>
      </p:sp>
      <p:sp>
        <p:nvSpPr>
          <p:cNvPr id="344" name="Google Shape;344;p33"/>
          <p:cNvSpPr txBox="1"/>
          <p:nvPr/>
        </p:nvSpPr>
        <p:spPr>
          <a:xfrm>
            <a:off x="152450" y="3961850"/>
            <a:ext cx="8839200" cy="23193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1800" b="1"/>
              <a:t>Pour atteindre une</a:t>
            </a:r>
            <a:r>
              <a:rPr lang="fr" sz="1800" b="1">
                <a:solidFill>
                  <a:srgbClr val="FF0000"/>
                </a:solidFill>
              </a:rPr>
              <a:t> pension brute de 2500€, il faudra attendre :</a:t>
            </a:r>
            <a:endParaRPr sz="1800" b="1">
              <a:solidFill>
                <a:srgbClr val="FF0000"/>
              </a:solidFill>
            </a:endParaRPr>
          </a:p>
          <a:p>
            <a:pPr marL="457200" marR="0" lvl="0" indent="-330200" algn="l" rtl="0">
              <a:lnSpc>
                <a:spcPct val="100000"/>
              </a:lnSpc>
              <a:spcBef>
                <a:spcPts val="0"/>
              </a:spcBef>
              <a:spcAft>
                <a:spcPts val="0"/>
              </a:spcAft>
              <a:buSzPts val="1600"/>
              <a:buChar char="-"/>
            </a:pPr>
            <a:r>
              <a:rPr lang="fr" sz="1600" b="1">
                <a:solidFill>
                  <a:srgbClr val="9900FF"/>
                </a:solidFill>
              </a:rPr>
              <a:t>67 ans </a:t>
            </a:r>
            <a:r>
              <a:rPr lang="fr" sz="1600" b="1"/>
              <a:t>pour un </a:t>
            </a:r>
            <a:r>
              <a:rPr lang="fr" sz="1600" b="1">
                <a:solidFill>
                  <a:srgbClr val="9900FF"/>
                </a:solidFill>
              </a:rPr>
              <a:t>PRAG recruté à 24 ans et passé HC</a:t>
            </a:r>
            <a:r>
              <a:rPr lang="fr" sz="1600" b="1"/>
              <a:t> à 40 ans</a:t>
            </a:r>
            <a:endParaRPr sz="1600" b="1"/>
          </a:p>
          <a:p>
            <a:pPr marL="457200" marR="0" lvl="0" indent="-330200" algn="l" rtl="0">
              <a:lnSpc>
                <a:spcPct val="100000"/>
              </a:lnSpc>
              <a:spcBef>
                <a:spcPts val="0"/>
              </a:spcBef>
              <a:spcAft>
                <a:spcPts val="0"/>
              </a:spcAft>
              <a:buSzPts val="1600"/>
              <a:buChar char="-"/>
            </a:pPr>
            <a:r>
              <a:rPr lang="fr" sz="1600" b="1">
                <a:solidFill>
                  <a:srgbClr val="1155CC"/>
                </a:solidFill>
              </a:rPr>
              <a:t>67,5 ans</a:t>
            </a:r>
            <a:r>
              <a:rPr lang="fr" sz="1600" b="1"/>
              <a:t> pour un </a:t>
            </a:r>
            <a:r>
              <a:rPr lang="fr" sz="1600" b="1">
                <a:solidFill>
                  <a:srgbClr val="1155CC"/>
                </a:solidFill>
              </a:rPr>
              <a:t>PR2 recruté MCF à 33 ans et passé PR à 45 ans</a:t>
            </a:r>
            <a:endParaRPr sz="1600" b="1">
              <a:solidFill>
                <a:srgbClr val="1155CC"/>
              </a:solidFill>
            </a:endParaRPr>
          </a:p>
          <a:p>
            <a:pPr marL="457200" lvl="0" indent="-330200" algn="l" rtl="0">
              <a:spcBef>
                <a:spcPts val="0"/>
              </a:spcBef>
              <a:spcAft>
                <a:spcPts val="0"/>
              </a:spcAft>
              <a:buClr>
                <a:schemeClr val="dk1"/>
              </a:buClr>
              <a:buSzPts val="1600"/>
              <a:buChar char="-"/>
            </a:pPr>
            <a:r>
              <a:rPr lang="fr" sz="1600" b="1">
                <a:solidFill>
                  <a:srgbClr val="0B0080"/>
                </a:solidFill>
              </a:rPr>
              <a:t>66,4 ans</a:t>
            </a:r>
            <a:r>
              <a:rPr lang="fr" sz="1600" b="1">
                <a:solidFill>
                  <a:schemeClr val="dk1"/>
                </a:solidFill>
              </a:rPr>
              <a:t> pour un </a:t>
            </a:r>
            <a:r>
              <a:rPr lang="fr" sz="1600" b="1">
                <a:solidFill>
                  <a:srgbClr val="1155CC"/>
                </a:solidFill>
              </a:rPr>
              <a:t>PR1 </a:t>
            </a:r>
            <a:r>
              <a:rPr lang="fr" sz="1600" b="1"/>
              <a:t>ou un</a:t>
            </a:r>
            <a:r>
              <a:rPr lang="fr" sz="1600" b="1">
                <a:solidFill>
                  <a:srgbClr val="1155CC"/>
                </a:solidFill>
              </a:rPr>
              <a:t> </a:t>
            </a:r>
            <a:r>
              <a:rPr lang="fr" sz="1600" b="1">
                <a:solidFill>
                  <a:srgbClr val="073763"/>
                </a:solidFill>
              </a:rPr>
              <a:t>PRCE</a:t>
            </a:r>
            <a:r>
              <a:rPr lang="fr" sz="1600" b="1">
                <a:solidFill>
                  <a:srgbClr val="1155CC"/>
                </a:solidFill>
              </a:rPr>
              <a:t> recruté MCF à 34 ans et passé PR1 à 55 ans</a:t>
            </a:r>
            <a:endParaRPr sz="1600" b="1">
              <a:solidFill>
                <a:srgbClr val="1155CC"/>
              </a:solidFill>
            </a:endParaRPr>
          </a:p>
          <a:p>
            <a:pPr marL="457200" lvl="0" indent="-330200" algn="l" rtl="0">
              <a:spcBef>
                <a:spcPts val="0"/>
              </a:spcBef>
              <a:spcAft>
                <a:spcPts val="0"/>
              </a:spcAft>
              <a:buClr>
                <a:srgbClr val="1155CC"/>
              </a:buClr>
              <a:buSzPts val="1600"/>
              <a:buChar char="-"/>
            </a:pPr>
            <a:r>
              <a:rPr lang="fr" sz="1600" b="1">
                <a:solidFill>
                  <a:srgbClr val="FF6600"/>
                </a:solidFill>
              </a:rPr>
              <a:t>69 ans</a:t>
            </a:r>
            <a:r>
              <a:rPr lang="fr" sz="1600" b="1">
                <a:solidFill>
                  <a:srgbClr val="FF9900"/>
                </a:solidFill>
              </a:rPr>
              <a:t> </a:t>
            </a:r>
            <a:r>
              <a:rPr lang="fr" sz="1600" b="1">
                <a:solidFill>
                  <a:schemeClr val="dk1"/>
                </a:solidFill>
              </a:rPr>
              <a:t>pour un </a:t>
            </a:r>
            <a:r>
              <a:rPr lang="fr" sz="1600" b="1">
                <a:solidFill>
                  <a:srgbClr val="FF6600"/>
                </a:solidFill>
              </a:rPr>
              <a:t>MCF HC recruté à 34 ans (4e éch) et passé HC à 49 ans</a:t>
            </a:r>
            <a:r>
              <a:rPr lang="fr" sz="1600" b="1">
                <a:solidFill>
                  <a:schemeClr val="dk1"/>
                </a:solidFill>
              </a:rPr>
              <a:t>;</a:t>
            </a:r>
            <a:endParaRPr sz="1600" b="1">
              <a:solidFill>
                <a:srgbClr val="1155CC"/>
              </a:solidFill>
            </a:endParaRPr>
          </a:p>
          <a:p>
            <a:pPr marL="0" lvl="0" indent="0" algn="l" rtl="0">
              <a:spcBef>
                <a:spcPts val="0"/>
              </a:spcBef>
              <a:spcAft>
                <a:spcPts val="0"/>
              </a:spcAft>
              <a:buNone/>
            </a:pPr>
            <a:r>
              <a:rPr lang="fr" sz="1800" b="1">
                <a:solidFill>
                  <a:schemeClr val="dk1"/>
                </a:solidFill>
              </a:rPr>
              <a:t>Pour atteindre une</a:t>
            </a:r>
            <a:r>
              <a:rPr lang="fr" sz="1800" b="1">
                <a:solidFill>
                  <a:srgbClr val="FF0000"/>
                </a:solidFill>
              </a:rPr>
              <a:t> pension brute de 2000€, il faudra attendre :</a:t>
            </a:r>
            <a:endParaRPr sz="1600" b="1">
              <a:solidFill>
                <a:srgbClr val="1155CC"/>
              </a:solidFill>
            </a:endParaRPr>
          </a:p>
          <a:p>
            <a:pPr marL="457200" marR="0" lvl="0" indent="-330200" algn="l" rtl="0">
              <a:lnSpc>
                <a:spcPct val="100000"/>
              </a:lnSpc>
              <a:spcBef>
                <a:spcPts val="0"/>
              </a:spcBef>
              <a:spcAft>
                <a:spcPts val="0"/>
              </a:spcAft>
              <a:buSzPts val="1600"/>
              <a:buChar char="-"/>
            </a:pPr>
            <a:r>
              <a:rPr lang="fr" sz="1600" b="1">
                <a:solidFill>
                  <a:srgbClr val="8E7CC3"/>
                </a:solidFill>
              </a:rPr>
              <a:t>63,4 ans</a:t>
            </a:r>
            <a:r>
              <a:rPr lang="fr" sz="1600" b="1"/>
              <a:t> pour un </a:t>
            </a:r>
            <a:r>
              <a:rPr lang="fr" sz="1600" b="1">
                <a:solidFill>
                  <a:srgbClr val="8E7CC3"/>
                </a:solidFill>
              </a:rPr>
              <a:t>PRAG CN</a:t>
            </a:r>
            <a:r>
              <a:rPr lang="fr" sz="1600" b="1"/>
              <a:t> </a:t>
            </a:r>
            <a:endParaRPr sz="1600" b="1"/>
          </a:p>
          <a:p>
            <a:pPr marL="457200" marR="0" lvl="0" indent="-330200" algn="l" rtl="0">
              <a:lnSpc>
                <a:spcPct val="100000"/>
              </a:lnSpc>
              <a:spcBef>
                <a:spcPts val="0"/>
              </a:spcBef>
              <a:spcAft>
                <a:spcPts val="0"/>
              </a:spcAft>
              <a:buSzPts val="1600"/>
              <a:buChar char="-"/>
            </a:pPr>
            <a:r>
              <a:rPr lang="fr" sz="1600" b="1">
                <a:solidFill>
                  <a:srgbClr val="980000"/>
                </a:solidFill>
              </a:rPr>
              <a:t>65,7 ans</a:t>
            </a:r>
            <a:r>
              <a:rPr lang="fr" sz="1600" b="1">
                <a:solidFill>
                  <a:srgbClr val="FF9900"/>
                </a:solidFill>
              </a:rPr>
              <a:t> </a:t>
            </a:r>
            <a:r>
              <a:rPr lang="fr" sz="1600" b="1">
                <a:solidFill>
                  <a:schemeClr val="dk1"/>
                </a:solidFill>
              </a:rPr>
              <a:t>pour un </a:t>
            </a:r>
            <a:r>
              <a:rPr lang="fr" sz="1600" b="1">
                <a:solidFill>
                  <a:srgbClr val="980000"/>
                </a:solidFill>
              </a:rPr>
              <a:t>PRCE recruté à 23 ans et passé HC à 41 ans</a:t>
            </a:r>
            <a:r>
              <a:rPr lang="fr" b="1">
                <a:solidFill>
                  <a:schemeClr val="accent5"/>
                </a:solidFill>
              </a:rPr>
              <a:t> </a:t>
            </a:r>
            <a:endParaRPr b="1">
              <a:solidFill>
                <a:schemeClr val="accent5"/>
              </a:solidFill>
            </a:endParaRPr>
          </a:p>
          <a:p>
            <a:pPr marL="457200" marR="0" lvl="0" indent="-330200" algn="l" rtl="0">
              <a:lnSpc>
                <a:spcPct val="100000"/>
              </a:lnSpc>
              <a:spcBef>
                <a:spcPts val="0"/>
              </a:spcBef>
              <a:spcAft>
                <a:spcPts val="0"/>
              </a:spcAft>
              <a:buSzPts val="1600"/>
              <a:buChar char="-"/>
            </a:pPr>
            <a:r>
              <a:rPr lang="fr" sz="1600" b="1">
                <a:solidFill>
                  <a:srgbClr val="FF9900"/>
                </a:solidFill>
              </a:rPr>
              <a:t>64 ans</a:t>
            </a:r>
            <a:r>
              <a:rPr lang="fr" sz="1600" b="1"/>
              <a:t> pour un </a:t>
            </a:r>
            <a:r>
              <a:rPr lang="fr" sz="1600" b="1">
                <a:solidFill>
                  <a:srgbClr val="FF9900"/>
                </a:solidFill>
              </a:rPr>
              <a:t>MCF CN recruté à 34 ans avec 9 années </a:t>
            </a:r>
            <a:r>
              <a:rPr lang="fr" b="1">
                <a:solidFill>
                  <a:srgbClr val="FF9900"/>
                </a:solidFill>
              </a:rPr>
              <a:t>de CoDoc + ATER + PostDOC</a:t>
            </a:r>
            <a:endParaRPr b="1">
              <a:solidFill>
                <a:srgbClr val="FF9900"/>
              </a:solidFill>
            </a:endParaRPr>
          </a:p>
          <a:p>
            <a:pPr marL="0" marR="0" lvl="0" indent="0" algn="l" rtl="0">
              <a:lnSpc>
                <a:spcPct val="100000"/>
              </a:lnSpc>
              <a:spcBef>
                <a:spcPts val="0"/>
              </a:spcBef>
              <a:spcAft>
                <a:spcPts val="0"/>
              </a:spcAft>
              <a:buClr>
                <a:srgbClr val="3333CC"/>
              </a:buClr>
              <a:buSzPts val="1800"/>
              <a:buFont typeface="Times New Roman"/>
              <a:buNone/>
            </a:pPr>
            <a:endParaRPr sz="1800" b="1">
              <a:solidFill>
                <a:srgbClr val="FF0000"/>
              </a:solidFill>
            </a:endParaRPr>
          </a:p>
        </p:txBody>
      </p:sp>
      <p:sp>
        <p:nvSpPr>
          <p:cNvPr id="345" name="Google Shape;345;p33"/>
          <p:cNvSpPr txBox="1"/>
          <p:nvPr/>
        </p:nvSpPr>
        <p:spPr>
          <a:xfrm>
            <a:off x="2055875" y="3733679"/>
            <a:ext cx="6969900" cy="236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000"/>
              <a:t>hypothèses : grille PPCR avec 10% de primes + HC et point au taux de  0,55€ quelque soit l’âge de départ  </a:t>
            </a:r>
            <a:endParaRPr sz="10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9"/>
        <p:cNvGrpSpPr/>
        <p:nvPr/>
      </p:nvGrpSpPr>
      <p:grpSpPr>
        <a:xfrm>
          <a:off x="0" y="0"/>
          <a:ext cx="0" cy="0"/>
          <a:chOff x="0" y="0"/>
          <a:chExt cx="0" cy="0"/>
        </a:xfrm>
      </p:grpSpPr>
      <p:sp>
        <p:nvSpPr>
          <p:cNvPr id="350" name="Google Shape;350;p34"/>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24</a:t>
            </a:fld>
            <a:endParaRPr b="1">
              <a:solidFill>
                <a:srgbClr val="FFFFFF"/>
              </a:solidFill>
              <a:latin typeface="Arial Narrow"/>
              <a:ea typeface="Arial Narrow"/>
              <a:cs typeface="Arial Narrow"/>
              <a:sym typeface="Arial Narrow"/>
            </a:endParaRPr>
          </a:p>
        </p:txBody>
      </p:sp>
      <p:sp>
        <p:nvSpPr>
          <p:cNvPr id="351" name="Google Shape;351;p34"/>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a:t>
            </a:r>
            <a:endParaRPr sz="2400">
              <a:solidFill>
                <a:srgbClr val="980000"/>
              </a:solidFill>
            </a:endParaRPr>
          </a:p>
        </p:txBody>
      </p:sp>
      <p:sp>
        <p:nvSpPr>
          <p:cNvPr id="352" name="Google Shape;352;p34"/>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pour </a:t>
            </a:r>
            <a:r>
              <a:rPr lang="fr" sz="1800" b="1">
                <a:solidFill>
                  <a:srgbClr val="FF0000"/>
                </a:solidFill>
              </a:rPr>
              <a:t>différents corps d’enseignants</a:t>
            </a:r>
            <a:r>
              <a:rPr lang="fr" sz="1800" b="1" i="0">
                <a:solidFill>
                  <a:srgbClr val="FF0000"/>
                </a:solidFill>
              </a:rPr>
              <a:t> :</a:t>
            </a:r>
            <a:endParaRPr>
              <a:solidFill>
                <a:srgbClr val="FF0000"/>
              </a:solidFill>
            </a:endParaRPr>
          </a:p>
        </p:txBody>
      </p:sp>
      <p:sp>
        <p:nvSpPr>
          <p:cNvPr id="353" name="Google Shape;353;p34"/>
          <p:cNvSpPr txBox="1"/>
          <p:nvPr/>
        </p:nvSpPr>
        <p:spPr>
          <a:xfrm>
            <a:off x="25" y="4269925"/>
            <a:ext cx="9311926" cy="20178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1800" b="1" dirty="0"/>
              <a:t>La perte de</a:t>
            </a:r>
            <a:r>
              <a:rPr lang="fr" sz="1800" b="1" dirty="0">
                <a:solidFill>
                  <a:srgbClr val="FF0000"/>
                </a:solidFill>
              </a:rPr>
              <a:t> pension brute de mensuelle va de  330€ à 2500€ </a:t>
            </a:r>
            <a:r>
              <a:rPr lang="fr" sz="1800" b="1" dirty="0"/>
              <a:t>soit : </a:t>
            </a:r>
            <a:endParaRPr sz="1800" b="1" dirty="0"/>
          </a:p>
          <a:p>
            <a:pPr marL="457200" marR="0" lvl="0" indent="-330200" algn="l" rtl="0">
              <a:lnSpc>
                <a:spcPct val="100000"/>
              </a:lnSpc>
              <a:spcBef>
                <a:spcPts val="0"/>
              </a:spcBef>
              <a:spcAft>
                <a:spcPts val="0"/>
              </a:spcAft>
              <a:buSzPts val="1600"/>
              <a:buChar char="-"/>
            </a:pPr>
            <a:r>
              <a:rPr lang="fr" sz="1600" b="1" dirty="0">
                <a:solidFill>
                  <a:srgbClr val="980000"/>
                </a:solidFill>
              </a:rPr>
              <a:t>33,2%</a:t>
            </a:r>
            <a:r>
              <a:rPr lang="fr" sz="1600" b="1" dirty="0">
                <a:solidFill>
                  <a:srgbClr val="9900FF"/>
                </a:solidFill>
              </a:rPr>
              <a:t> </a:t>
            </a:r>
            <a:r>
              <a:rPr lang="fr" sz="1600" b="1" dirty="0"/>
              <a:t>pour un</a:t>
            </a:r>
            <a:r>
              <a:rPr lang="fr" sz="1600" b="1" dirty="0">
                <a:solidFill>
                  <a:srgbClr val="9900FF"/>
                </a:solidFill>
              </a:rPr>
              <a:t> </a:t>
            </a:r>
            <a:r>
              <a:rPr lang="fr" sz="1600" b="1" dirty="0">
                <a:solidFill>
                  <a:srgbClr val="980000"/>
                </a:solidFill>
              </a:rPr>
              <a:t>PRCE HC</a:t>
            </a:r>
            <a:r>
              <a:rPr lang="fr" sz="1600" b="1" dirty="0">
                <a:solidFill>
                  <a:schemeClr val="dk1"/>
                </a:solidFill>
              </a:rPr>
              <a:t> à 65 ans</a:t>
            </a:r>
            <a:endParaRPr sz="1600" b="1" dirty="0">
              <a:solidFill>
                <a:srgbClr val="980000"/>
              </a:solidFill>
            </a:endParaRPr>
          </a:p>
          <a:p>
            <a:pPr marL="457200" marR="0" lvl="0" indent="-330200" algn="l" rtl="0">
              <a:lnSpc>
                <a:spcPct val="100000"/>
              </a:lnSpc>
              <a:spcBef>
                <a:spcPts val="0"/>
              </a:spcBef>
              <a:spcAft>
                <a:spcPts val="0"/>
              </a:spcAft>
              <a:buSzPts val="1600"/>
              <a:buChar char="-"/>
            </a:pPr>
            <a:r>
              <a:rPr lang="fr" sz="1600" b="1" dirty="0">
                <a:solidFill>
                  <a:srgbClr val="9900FF"/>
                </a:solidFill>
              </a:rPr>
              <a:t>30,8% </a:t>
            </a:r>
            <a:r>
              <a:rPr lang="fr" sz="1600" b="1" dirty="0"/>
              <a:t>pour un </a:t>
            </a:r>
            <a:r>
              <a:rPr lang="fr" sz="1600" b="1" dirty="0">
                <a:solidFill>
                  <a:srgbClr val="9900FF"/>
                </a:solidFill>
              </a:rPr>
              <a:t>PRAG HC</a:t>
            </a:r>
            <a:r>
              <a:rPr lang="fr" sz="1600" b="1" dirty="0"/>
              <a:t> à 66 ans</a:t>
            </a:r>
            <a:endParaRPr sz="1600" b="1" dirty="0"/>
          </a:p>
          <a:p>
            <a:pPr marL="457200" marR="0" lvl="0" indent="-330200" algn="l" rtl="0">
              <a:lnSpc>
                <a:spcPct val="100000"/>
              </a:lnSpc>
              <a:spcBef>
                <a:spcPts val="0"/>
              </a:spcBef>
              <a:spcAft>
                <a:spcPts val="0"/>
              </a:spcAft>
              <a:buSzPts val="1600"/>
              <a:buChar char="-"/>
            </a:pPr>
            <a:r>
              <a:rPr lang="fr" sz="1600" b="1" dirty="0">
                <a:solidFill>
                  <a:srgbClr val="3D85C6"/>
                </a:solidFill>
              </a:rPr>
              <a:t>34,7%</a:t>
            </a:r>
            <a:r>
              <a:rPr lang="fr" sz="1600" b="1" dirty="0"/>
              <a:t> pour un </a:t>
            </a:r>
            <a:r>
              <a:rPr lang="fr" sz="1600" b="1" dirty="0">
                <a:solidFill>
                  <a:srgbClr val="3D85C6"/>
                </a:solidFill>
              </a:rPr>
              <a:t>PR2</a:t>
            </a:r>
            <a:r>
              <a:rPr lang="fr" sz="1600" b="1" dirty="0">
                <a:solidFill>
                  <a:srgbClr val="1155CC"/>
                </a:solidFill>
              </a:rPr>
              <a:t> </a:t>
            </a:r>
            <a:r>
              <a:rPr lang="fr" sz="1600" b="1" dirty="0"/>
              <a:t>et</a:t>
            </a:r>
            <a:r>
              <a:rPr lang="fr" sz="1600" b="1" dirty="0">
                <a:solidFill>
                  <a:srgbClr val="1155CC"/>
                </a:solidFill>
              </a:rPr>
              <a:t> 37,8% </a:t>
            </a:r>
            <a:r>
              <a:rPr lang="fr" sz="1600" b="1" dirty="0"/>
              <a:t>pour un</a:t>
            </a:r>
            <a:r>
              <a:rPr lang="fr" sz="1600" b="1" dirty="0">
                <a:solidFill>
                  <a:srgbClr val="1155CC"/>
                </a:solidFill>
              </a:rPr>
              <a:t> PR1 </a:t>
            </a:r>
            <a:r>
              <a:rPr lang="fr" sz="1600" b="1" dirty="0"/>
              <a:t>à 68 ans</a:t>
            </a:r>
            <a:endParaRPr sz="1600" b="1" dirty="0"/>
          </a:p>
          <a:p>
            <a:pPr marL="457200" marR="0" lvl="0" indent="-330200" algn="l" rtl="0">
              <a:lnSpc>
                <a:spcPct val="100000"/>
              </a:lnSpc>
              <a:spcBef>
                <a:spcPts val="0"/>
              </a:spcBef>
              <a:spcAft>
                <a:spcPts val="0"/>
              </a:spcAft>
              <a:buSzPts val="1600"/>
              <a:buChar char="-"/>
            </a:pPr>
            <a:r>
              <a:rPr lang="fr" sz="1600" b="1" dirty="0">
                <a:solidFill>
                  <a:srgbClr val="0000FF"/>
                </a:solidFill>
              </a:rPr>
              <a:t>44,3%</a:t>
            </a:r>
            <a:r>
              <a:rPr lang="fr" sz="1600" b="1" dirty="0"/>
              <a:t> </a:t>
            </a:r>
            <a:r>
              <a:rPr lang="fr" sz="1600" b="1" dirty="0">
                <a:solidFill>
                  <a:schemeClr val="dk1"/>
                </a:solidFill>
              </a:rPr>
              <a:t>pour un </a:t>
            </a:r>
            <a:r>
              <a:rPr lang="fr" sz="1600" b="1" dirty="0">
                <a:solidFill>
                  <a:srgbClr val="0000FF"/>
                </a:solidFill>
              </a:rPr>
              <a:t>PR CE</a:t>
            </a:r>
            <a:r>
              <a:rPr lang="fr" sz="1600" b="1" dirty="0">
                <a:solidFill>
                  <a:srgbClr val="1155CC"/>
                </a:solidFill>
              </a:rPr>
              <a:t> </a:t>
            </a:r>
            <a:r>
              <a:rPr lang="fr" sz="1600" b="1" dirty="0">
                <a:solidFill>
                  <a:schemeClr val="dk1"/>
                </a:solidFill>
              </a:rPr>
              <a:t>à 64 ans</a:t>
            </a:r>
            <a:endParaRPr sz="1600" b="1" dirty="0"/>
          </a:p>
          <a:p>
            <a:pPr marL="457200" marR="0" lvl="0" indent="-330200" algn="l" rtl="0">
              <a:lnSpc>
                <a:spcPct val="100000"/>
              </a:lnSpc>
              <a:spcBef>
                <a:spcPts val="0"/>
              </a:spcBef>
              <a:spcAft>
                <a:spcPts val="0"/>
              </a:spcAft>
              <a:buSzPts val="1600"/>
              <a:buChar char="-"/>
            </a:pPr>
            <a:r>
              <a:rPr lang="fr" sz="1600" b="1" dirty="0">
                <a:solidFill>
                  <a:srgbClr val="C27BA0"/>
                </a:solidFill>
              </a:rPr>
              <a:t>25,1%</a:t>
            </a:r>
            <a:r>
              <a:rPr lang="fr" sz="1600" b="1" dirty="0"/>
              <a:t> pour un </a:t>
            </a:r>
            <a:r>
              <a:rPr lang="fr" sz="1600" b="1" dirty="0">
                <a:solidFill>
                  <a:srgbClr val="C27BA0"/>
                </a:solidFill>
              </a:rPr>
              <a:t>PRAG CN</a:t>
            </a:r>
            <a:r>
              <a:rPr lang="fr" sz="1600" b="1" dirty="0"/>
              <a:t> à 66 ans </a:t>
            </a:r>
            <a:endParaRPr sz="1600" b="1" dirty="0"/>
          </a:p>
          <a:p>
            <a:pPr marL="457200" marR="0" lvl="0" indent="-330200" algn="l" rtl="0">
              <a:lnSpc>
                <a:spcPct val="100000"/>
              </a:lnSpc>
              <a:spcBef>
                <a:spcPts val="0"/>
              </a:spcBef>
              <a:spcAft>
                <a:spcPts val="0"/>
              </a:spcAft>
              <a:buSzPts val="1600"/>
              <a:buChar char="-"/>
            </a:pPr>
            <a:r>
              <a:rPr lang="fr" sz="1600" b="1" dirty="0">
                <a:solidFill>
                  <a:srgbClr val="B45F06"/>
                </a:solidFill>
              </a:rPr>
              <a:t>35,1%</a:t>
            </a:r>
            <a:r>
              <a:rPr lang="fr" sz="1600" b="1" dirty="0">
                <a:solidFill>
                  <a:srgbClr val="FF9900"/>
                </a:solidFill>
              </a:rPr>
              <a:t> </a:t>
            </a:r>
            <a:r>
              <a:rPr lang="fr" sz="1600" b="1" dirty="0">
                <a:solidFill>
                  <a:schemeClr val="dk1"/>
                </a:solidFill>
              </a:rPr>
              <a:t>pour un </a:t>
            </a:r>
            <a:r>
              <a:rPr lang="fr" sz="1600" b="1" dirty="0">
                <a:solidFill>
                  <a:srgbClr val="B45F06"/>
                </a:solidFill>
              </a:rPr>
              <a:t>MCF HC</a:t>
            </a:r>
            <a:r>
              <a:rPr lang="fr" sz="1600" b="1" dirty="0">
                <a:solidFill>
                  <a:srgbClr val="FF9900"/>
                </a:solidFill>
              </a:rPr>
              <a:t> </a:t>
            </a:r>
            <a:r>
              <a:rPr lang="fr" sz="1600" b="1" dirty="0">
                <a:solidFill>
                  <a:schemeClr val="dk1"/>
                </a:solidFill>
              </a:rPr>
              <a:t>à</a:t>
            </a:r>
            <a:r>
              <a:rPr lang="fr" sz="1600" b="1" dirty="0"/>
              <a:t> 67 ans;</a:t>
            </a:r>
            <a:endParaRPr sz="1600" b="1" dirty="0"/>
          </a:p>
          <a:p>
            <a:pPr marL="457200" marR="0" lvl="0" indent="-330200" algn="l" rtl="0">
              <a:lnSpc>
                <a:spcPct val="100000"/>
              </a:lnSpc>
              <a:spcBef>
                <a:spcPts val="0"/>
              </a:spcBef>
              <a:spcAft>
                <a:spcPts val="0"/>
              </a:spcAft>
              <a:buSzPts val="1600"/>
              <a:buChar char="-"/>
            </a:pPr>
            <a:r>
              <a:rPr lang="fr" sz="1600" b="1" dirty="0">
                <a:solidFill>
                  <a:srgbClr val="FF9900"/>
                </a:solidFill>
              </a:rPr>
              <a:t>25,3%</a:t>
            </a:r>
            <a:r>
              <a:rPr lang="fr" sz="1600" b="1" dirty="0"/>
              <a:t> pour un </a:t>
            </a:r>
            <a:r>
              <a:rPr lang="fr" sz="1600" b="1" dirty="0">
                <a:solidFill>
                  <a:srgbClr val="FF9900"/>
                </a:solidFill>
              </a:rPr>
              <a:t>MCF CN</a:t>
            </a:r>
            <a:r>
              <a:rPr lang="fr" sz="1600" b="1" dirty="0">
                <a:solidFill>
                  <a:schemeClr val="accent5"/>
                </a:solidFill>
              </a:rPr>
              <a:t> </a:t>
            </a:r>
            <a:r>
              <a:rPr lang="fr" sz="1600" b="1" dirty="0">
                <a:solidFill>
                  <a:schemeClr val="dk1"/>
                </a:solidFill>
              </a:rPr>
              <a:t>à 67 ans </a:t>
            </a:r>
            <a:r>
              <a:rPr lang="fr" sz="1600" b="1" dirty="0">
                <a:solidFill>
                  <a:srgbClr val="FF9900"/>
                </a:solidFill>
              </a:rPr>
              <a:t>recruté à 33 ans avec 10 années de </a:t>
            </a:r>
            <a:r>
              <a:rPr lang="fr" sz="1200" b="1" dirty="0" err="1">
                <a:solidFill>
                  <a:srgbClr val="FF9900"/>
                </a:solidFill>
              </a:rPr>
              <a:t>CoDoc</a:t>
            </a:r>
            <a:r>
              <a:rPr lang="fr" sz="1200" b="1" dirty="0">
                <a:solidFill>
                  <a:srgbClr val="FF9900"/>
                </a:solidFill>
              </a:rPr>
              <a:t> + ATER + </a:t>
            </a:r>
            <a:r>
              <a:rPr lang="fr" sz="1200" b="1" dirty="0" err="1">
                <a:solidFill>
                  <a:srgbClr val="FF9900"/>
                </a:solidFill>
              </a:rPr>
              <a:t>PostDOC</a:t>
            </a:r>
            <a:endParaRPr sz="1200" b="1" dirty="0">
              <a:solidFill>
                <a:srgbClr val="FF9900"/>
              </a:solidFill>
            </a:endParaRPr>
          </a:p>
          <a:p>
            <a:pPr marL="0" marR="0" lvl="0" indent="0" algn="l" rtl="0">
              <a:lnSpc>
                <a:spcPct val="100000"/>
              </a:lnSpc>
              <a:spcBef>
                <a:spcPts val="0"/>
              </a:spcBef>
              <a:spcAft>
                <a:spcPts val="0"/>
              </a:spcAft>
              <a:buClr>
                <a:srgbClr val="3333CC"/>
              </a:buClr>
              <a:buSzPts val="1800"/>
              <a:buFont typeface="Times New Roman"/>
              <a:buNone/>
            </a:pPr>
            <a:endParaRPr sz="1800" b="1" dirty="0">
              <a:solidFill>
                <a:srgbClr val="FF0000"/>
              </a:solidFill>
            </a:endParaRPr>
          </a:p>
        </p:txBody>
      </p:sp>
      <p:sp>
        <p:nvSpPr>
          <p:cNvPr id="354" name="Google Shape;354;p34"/>
          <p:cNvSpPr txBox="1"/>
          <p:nvPr/>
        </p:nvSpPr>
        <p:spPr>
          <a:xfrm>
            <a:off x="2046450" y="3943675"/>
            <a:ext cx="6969900" cy="17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000">
                <a:solidFill>
                  <a:srgbClr val="666666"/>
                </a:solidFill>
              </a:rPr>
              <a:t>hypothèse : grille PPCR avec 10% de (primes + HC) et 337€ de pension du régime général</a:t>
            </a:r>
            <a:endParaRPr sz="1000">
              <a:solidFill>
                <a:srgbClr val="666666"/>
              </a:solidFill>
            </a:endParaRPr>
          </a:p>
        </p:txBody>
      </p:sp>
      <p:pic>
        <p:nvPicPr>
          <p:cNvPr id="1026" name="Picture 2" descr="https://lh4.googleusercontent.com/dyWT5FI3xLHSCLLGqKF9qCUHEBNSuClRa5mor4mukZ5sSCgFXM5Fdb6u_fk3G0Zb6CANkUDfbjxzxvWKTHl7OEK45fLLj5aqiaQsciiI8Z9wdOhnPhbDiFzJGurUasrA3_VDIIhs5k8">
            <a:extLst>
              <a:ext uri="{FF2B5EF4-FFF2-40B4-BE49-F238E27FC236}">
                <a16:creationId xmlns:a16="http://schemas.microsoft.com/office/drawing/2014/main" id="{7B426A7B-6EDF-E546-A1AE-3436B9326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50" y="819112"/>
            <a:ext cx="8888700" cy="3203575"/>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441CB0A7-6114-D044-9C0B-8C56036B1C2F}"/>
              </a:ext>
            </a:extLst>
          </p:cNvPr>
          <p:cNvSpPr/>
          <p:nvPr/>
        </p:nvSpPr>
        <p:spPr>
          <a:xfrm>
            <a:off x="6602279" y="4865793"/>
            <a:ext cx="826063" cy="826063"/>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2400" b="1" dirty="0">
                <a:solidFill>
                  <a:schemeClr val="tx1"/>
                </a:solidFill>
              </a:rPr>
              <a:t>-25%</a:t>
            </a:r>
          </a:p>
        </p:txBody>
      </p:sp>
      <p:sp>
        <p:nvSpPr>
          <p:cNvPr id="9" name="Ellipse 8">
            <a:extLst>
              <a:ext uri="{FF2B5EF4-FFF2-40B4-BE49-F238E27FC236}">
                <a16:creationId xmlns:a16="http://schemas.microsoft.com/office/drawing/2014/main" id="{0D63BF31-36B8-BF4E-A071-15CC42133CF4}"/>
              </a:ext>
            </a:extLst>
          </p:cNvPr>
          <p:cNvSpPr/>
          <p:nvPr/>
        </p:nvSpPr>
        <p:spPr>
          <a:xfrm>
            <a:off x="7879987" y="4865793"/>
            <a:ext cx="826063" cy="826063"/>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2400" b="1" dirty="0">
                <a:solidFill>
                  <a:schemeClr val="tx1"/>
                </a:solidFill>
              </a:rPr>
              <a:t>-44%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9"/>
        <p:cNvGrpSpPr/>
        <p:nvPr/>
      </p:nvGrpSpPr>
      <p:grpSpPr>
        <a:xfrm>
          <a:off x="0" y="0"/>
          <a:ext cx="0" cy="0"/>
          <a:chOff x="0" y="0"/>
          <a:chExt cx="0" cy="0"/>
        </a:xfrm>
      </p:grpSpPr>
      <p:pic>
        <p:nvPicPr>
          <p:cNvPr id="360" name="Google Shape;360;p35"/>
          <p:cNvPicPr preferRelativeResize="0"/>
          <p:nvPr/>
        </p:nvPicPr>
        <p:blipFill>
          <a:blip r:embed="rId3">
            <a:alphaModFix/>
          </a:blip>
          <a:stretch>
            <a:fillRect/>
          </a:stretch>
        </p:blipFill>
        <p:spPr>
          <a:xfrm>
            <a:off x="472491" y="777950"/>
            <a:ext cx="8335759" cy="4605249"/>
          </a:xfrm>
          <a:prstGeom prst="rect">
            <a:avLst/>
          </a:prstGeom>
          <a:noFill/>
          <a:ln>
            <a:noFill/>
          </a:ln>
        </p:spPr>
      </p:pic>
      <p:sp>
        <p:nvSpPr>
          <p:cNvPr id="361" name="Google Shape;361;p35"/>
          <p:cNvSpPr/>
          <p:nvPr/>
        </p:nvSpPr>
        <p:spPr>
          <a:xfrm>
            <a:off x="552099" y="5289575"/>
            <a:ext cx="4074900" cy="95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5"/>
          <p:cNvSpPr/>
          <p:nvPr/>
        </p:nvSpPr>
        <p:spPr>
          <a:xfrm>
            <a:off x="4921650" y="5305950"/>
            <a:ext cx="4074900" cy="95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5"/>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25</a:t>
            </a:fld>
            <a:endParaRPr b="1">
              <a:solidFill>
                <a:srgbClr val="FFFFFF"/>
              </a:solidFill>
              <a:latin typeface="Arial Narrow"/>
              <a:ea typeface="Arial Narrow"/>
              <a:cs typeface="Arial Narrow"/>
              <a:sym typeface="Arial Narrow"/>
            </a:endParaRPr>
          </a:p>
        </p:txBody>
      </p:sp>
      <p:sp>
        <p:nvSpPr>
          <p:cNvPr id="364" name="Google Shape;364;p35"/>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a:t>
            </a:r>
            <a:endParaRPr sz="2400">
              <a:solidFill>
                <a:srgbClr val="980000"/>
              </a:solidFill>
            </a:endParaRPr>
          </a:p>
        </p:txBody>
      </p:sp>
      <p:sp>
        <p:nvSpPr>
          <p:cNvPr id="365" name="Google Shape;365;p35"/>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pour </a:t>
            </a:r>
            <a:r>
              <a:rPr lang="fr" sz="1800" b="1">
                <a:solidFill>
                  <a:srgbClr val="FF0000"/>
                </a:solidFill>
              </a:rPr>
              <a:t>des cadres ou enseignants contractuels</a:t>
            </a:r>
            <a:r>
              <a:rPr lang="fr" sz="1800" b="1" i="0">
                <a:solidFill>
                  <a:srgbClr val="FF0000"/>
                </a:solidFill>
              </a:rPr>
              <a:t> :</a:t>
            </a:r>
            <a:endParaRPr>
              <a:solidFill>
                <a:srgbClr val="FF0000"/>
              </a:solidFill>
            </a:endParaRPr>
          </a:p>
        </p:txBody>
      </p:sp>
      <p:sp>
        <p:nvSpPr>
          <p:cNvPr id="366" name="Google Shape;366;p35"/>
          <p:cNvSpPr txBox="1"/>
          <p:nvPr/>
        </p:nvSpPr>
        <p:spPr>
          <a:xfrm>
            <a:off x="591522" y="5307000"/>
            <a:ext cx="4032000" cy="951300"/>
          </a:xfrm>
          <a:prstGeom prst="rect">
            <a:avLst/>
          </a:prstGeom>
          <a:noFill/>
          <a:ln>
            <a:noFill/>
          </a:ln>
        </p:spPr>
        <p:txBody>
          <a:bodyPr spcFirstLastPara="1" wrap="square" lIns="90000" tIns="46800" rIns="90000" bIns="46800" anchor="t" anchorCtr="0">
            <a:noAutofit/>
          </a:bodyPr>
          <a:lstStyle/>
          <a:p>
            <a:pPr marL="0" marR="0" lvl="0" indent="0" algn="just" rtl="0">
              <a:lnSpc>
                <a:spcPct val="100000"/>
              </a:lnSpc>
              <a:spcBef>
                <a:spcPts val="0"/>
              </a:spcBef>
              <a:spcAft>
                <a:spcPts val="0"/>
              </a:spcAft>
              <a:buClr>
                <a:srgbClr val="3333CC"/>
              </a:buClr>
              <a:buSzPts val="1800"/>
              <a:buFont typeface="Times New Roman"/>
              <a:buNone/>
            </a:pPr>
            <a:r>
              <a:rPr lang="fr"/>
              <a:t>Mathieu (Cadre A du privé ou enseignant contractuel du public partira à la retraite à 64 ans (42 ans de carrière à avec 73% de son dernier salaire</a:t>
            </a:r>
            <a:endParaRPr>
              <a:solidFill>
                <a:schemeClr val="accent5"/>
              </a:solidFill>
            </a:endParaRPr>
          </a:p>
          <a:p>
            <a:pPr marL="0" marR="0" lvl="0" indent="0" algn="just" rtl="0">
              <a:lnSpc>
                <a:spcPct val="100000"/>
              </a:lnSpc>
              <a:spcBef>
                <a:spcPts val="0"/>
              </a:spcBef>
              <a:spcAft>
                <a:spcPts val="0"/>
              </a:spcAft>
              <a:buClr>
                <a:srgbClr val="3333CC"/>
              </a:buClr>
              <a:buSzPts val="1800"/>
              <a:buFont typeface="Times New Roman"/>
              <a:buNone/>
            </a:pPr>
            <a:endParaRPr sz="1800">
              <a:solidFill>
                <a:srgbClr val="FF0000"/>
              </a:solidFill>
            </a:endParaRPr>
          </a:p>
        </p:txBody>
      </p:sp>
      <p:sp>
        <p:nvSpPr>
          <p:cNvPr id="367" name="Google Shape;367;p35"/>
          <p:cNvSpPr txBox="1"/>
          <p:nvPr/>
        </p:nvSpPr>
        <p:spPr>
          <a:xfrm>
            <a:off x="4943100" y="5307000"/>
            <a:ext cx="4032000" cy="951300"/>
          </a:xfrm>
          <a:prstGeom prst="rect">
            <a:avLst/>
          </a:prstGeom>
          <a:noFill/>
          <a:ln>
            <a:noFill/>
          </a:ln>
        </p:spPr>
        <p:txBody>
          <a:bodyPr spcFirstLastPara="1" wrap="square" lIns="90000" tIns="46800" rIns="90000" bIns="46800" anchor="t" anchorCtr="0">
            <a:noAutofit/>
          </a:bodyPr>
          <a:lstStyle/>
          <a:p>
            <a:pPr marL="0" marR="0" lvl="0" indent="0" algn="just" rtl="0">
              <a:lnSpc>
                <a:spcPct val="100000"/>
              </a:lnSpc>
              <a:spcBef>
                <a:spcPts val="0"/>
              </a:spcBef>
              <a:spcAft>
                <a:spcPts val="0"/>
              </a:spcAft>
              <a:buClr>
                <a:srgbClr val="3333CC"/>
              </a:buClr>
              <a:buSzPts val="1800"/>
              <a:buFont typeface="Times New Roman"/>
              <a:buNone/>
            </a:pPr>
            <a:r>
              <a:rPr lang="fr"/>
              <a:t>Pour Mathias seul un départ à 67 ans (</a:t>
            </a:r>
            <a:r>
              <a:rPr lang="fr">
                <a:solidFill>
                  <a:schemeClr val="dk1"/>
                </a:solidFill>
              </a:rPr>
              <a:t>45 ans de carrière)</a:t>
            </a:r>
            <a:r>
              <a:rPr lang="fr"/>
              <a:t> lui assurera un taux comparable à celui de Mathieu (un départ à 65 ans lui assurera seulement 61% de son dernier salaire.</a:t>
            </a:r>
            <a:endParaRPr>
              <a:solidFill>
                <a:schemeClr val="accent5"/>
              </a:solidFill>
            </a:endParaRPr>
          </a:p>
          <a:p>
            <a:pPr marL="0" marR="0" lvl="0" indent="0" algn="just" rtl="0">
              <a:lnSpc>
                <a:spcPct val="100000"/>
              </a:lnSpc>
              <a:spcBef>
                <a:spcPts val="0"/>
              </a:spcBef>
              <a:spcAft>
                <a:spcPts val="0"/>
              </a:spcAft>
              <a:buClr>
                <a:srgbClr val="3333CC"/>
              </a:buClr>
              <a:buSzPts val="1800"/>
              <a:buFont typeface="Times New Roman"/>
              <a:buNone/>
            </a:pPr>
            <a:endParaRPr sz="1800">
              <a:solidFill>
                <a:srgbClr val="FF0000"/>
              </a:solidFill>
            </a:endParaRPr>
          </a:p>
        </p:txBody>
      </p:sp>
      <p:sp>
        <p:nvSpPr>
          <p:cNvPr id="368" name="Google Shape;368;p35"/>
          <p:cNvSpPr txBox="1"/>
          <p:nvPr/>
        </p:nvSpPr>
        <p:spPr>
          <a:xfrm rot="-5400000">
            <a:off x="-2607150" y="3283800"/>
            <a:ext cx="55827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rgbClr val="B7B7B7"/>
                </a:solidFill>
              </a:rPr>
              <a:t>collectif@nos retraites - crédit icones : Freepik</a:t>
            </a:r>
            <a:r>
              <a:rPr lang="fr" sz="1200"/>
              <a:t> www.</a:t>
            </a:r>
            <a:r>
              <a:rPr lang="fr" sz="1200" b="1"/>
              <a:t>ReformeDesRetraites.fr</a:t>
            </a:r>
            <a:endParaRPr sz="1200" b="1"/>
          </a:p>
        </p:txBody>
      </p:sp>
      <p:sp>
        <p:nvSpPr>
          <p:cNvPr id="2" name="Ellipse 1">
            <a:extLst>
              <a:ext uri="{FF2B5EF4-FFF2-40B4-BE49-F238E27FC236}">
                <a16:creationId xmlns:a16="http://schemas.microsoft.com/office/drawing/2014/main" id="{8ACBB6BB-3E97-CA4D-874E-7C81F0BF2ECD}"/>
              </a:ext>
            </a:extLst>
          </p:cNvPr>
          <p:cNvSpPr/>
          <p:nvPr/>
        </p:nvSpPr>
        <p:spPr>
          <a:xfrm>
            <a:off x="4401519" y="4463512"/>
            <a:ext cx="826063" cy="826063"/>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2400" b="1" dirty="0">
                <a:solidFill>
                  <a:schemeClr val="tx1"/>
                </a:solidFill>
              </a:rPr>
              <a:t>-17%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2"/>
        <p:cNvGrpSpPr/>
        <p:nvPr/>
      </p:nvGrpSpPr>
      <p:grpSpPr>
        <a:xfrm>
          <a:off x="0" y="0"/>
          <a:ext cx="0" cy="0"/>
          <a:chOff x="0" y="0"/>
          <a:chExt cx="0" cy="0"/>
        </a:xfrm>
      </p:grpSpPr>
      <p:pic>
        <p:nvPicPr>
          <p:cNvPr id="373" name="Google Shape;373;p36"/>
          <p:cNvPicPr preferRelativeResize="0"/>
          <p:nvPr/>
        </p:nvPicPr>
        <p:blipFill>
          <a:blip r:embed="rId3">
            <a:alphaModFix/>
          </a:blip>
          <a:stretch>
            <a:fillRect/>
          </a:stretch>
        </p:blipFill>
        <p:spPr>
          <a:xfrm>
            <a:off x="520800" y="655572"/>
            <a:ext cx="8475749" cy="4710202"/>
          </a:xfrm>
          <a:prstGeom prst="rect">
            <a:avLst/>
          </a:prstGeom>
          <a:noFill/>
          <a:ln>
            <a:noFill/>
          </a:ln>
        </p:spPr>
      </p:pic>
      <p:sp>
        <p:nvSpPr>
          <p:cNvPr id="374" name="Google Shape;374;p36"/>
          <p:cNvSpPr/>
          <p:nvPr/>
        </p:nvSpPr>
        <p:spPr>
          <a:xfrm>
            <a:off x="536601" y="5289575"/>
            <a:ext cx="4074900" cy="95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4921650" y="5305950"/>
            <a:ext cx="4074900" cy="9534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26</a:t>
            </a:fld>
            <a:endParaRPr b="1">
              <a:solidFill>
                <a:srgbClr val="FFFFFF"/>
              </a:solidFill>
              <a:latin typeface="Arial Narrow"/>
              <a:ea typeface="Arial Narrow"/>
              <a:cs typeface="Arial Narrow"/>
              <a:sym typeface="Arial Narrow"/>
            </a:endParaRPr>
          </a:p>
        </p:txBody>
      </p:sp>
      <p:sp>
        <p:nvSpPr>
          <p:cNvPr id="377" name="Google Shape;377;p36"/>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a:t>
            </a:r>
            <a:endParaRPr sz="2400">
              <a:solidFill>
                <a:srgbClr val="980000"/>
              </a:solidFill>
            </a:endParaRPr>
          </a:p>
        </p:txBody>
      </p:sp>
      <p:sp>
        <p:nvSpPr>
          <p:cNvPr id="378" name="Google Shape;378;p36"/>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pour </a:t>
            </a:r>
            <a:r>
              <a:rPr lang="fr" sz="1800" b="1">
                <a:solidFill>
                  <a:srgbClr val="FF0000"/>
                </a:solidFill>
              </a:rPr>
              <a:t>des fonctionnaires de catégorie B</a:t>
            </a:r>
            <a:r>
              <a:rPr lang="fr" sz="1800" b="1" i="0">
                <a:solidFill>
                  <a:srgbClr val="FF0000"/>
                </a:solidFill>
              </a:rPr>
              <a:t> :</a:t>
            </a:r>
            <a:endParaRPr>
              <a:solidFill>
                <a:srgbClr val="FF0000"/>
              </a:solidFill>
            </a:endParaRPr>
          </a:p>
        </p:txBody>
      </p:sp>
      <p:sp>
        <p:nvSpPr>
          <p:cNvPr id="379" name="Google Shape;379;p36"/>
          <p:cNvSpPr txBox="1"/>
          <p:nvPr/>
        </p:nvSpPr>
        <p:spPr>
          <a:xfrm>
            <a:off x="576024" y="5307000"/>
            <a:ext cx="4032000" cy="951300"/>
          </a:xfrm>
          <a:prstGeom prst="rect">
            <a:avLst/>
          </a:prstGeom>
          <a:noFill/>
          <a:ln>
            <a:noFill/>
          </a:ln>
        </p:spPr>
        <p:txBody>
          <a:bodyPr spcFirstLastPara="1" wrap="square" lIns="90000" tIns="46800" rIns="90000" bIns="46800" anchor="t" anchorCtr="0">
            <a:noAutofit/>
          </a:bodyPr>
          <a:lstStyle/>
          <a:p>
            <a:pPr marL="0" marR="0" lvl="0" indent="0" algn="just" rtl="0">
              <a:lnSpc>
                <a:spcPct val="100000"/>
              </a:lnSpc>
              <a:spcBef>
                <a:spcPts val="0"/>
              </a:spcBef>
              <a:spcAft>
                <a:spcPts val="0"/>
              </a:spcAft>
              <a:buClr>
                <a:srgbClr val="3333CC"/>
              </a:buClr>
              <a:buSzPts val="1800"/>
              <a:buFont typeface="Times New Roman"/>
              <a:buNone/>
            </a:pPr>
            <a:r>
              <a:rPr lang="fr" dirty="0">
                <a:solidFill>
                  <a:srgbClr val="434343"/>
                </a:solidFill>
              </a:rPr>
              <a:t>Marie pourra bénéficier d’une retraite « à taux plein » (42 annuités validées) à 64 ans. Sa retraite nette représentera 64,1% de son dernier salaire net (primes comprises).</a:t>
            </a:r>
            <a:endParaRPr dirty="0">
              <a:solidFill>
                <a:srgbClr val="434343"/>
              </a:solidFill>
            </a:endParaRPr>
          </a:p>
          <a:p>
            <a:pPr marL="0" marR="0" lvl="0" indent="0" algn="just" rtl="0">
              <a:lnSpc>
                <a:spcPct val="100000"/>
              </a:lnSpc>
              <a:spcBef>
                <a:spcPts val="0"/>
              </a:spcBef>
              <a:spcAft>
                <a:spcPts val="0"/>
              </a:spcAft>
              <a:buClr>
                <a:srgbClr val="3333CC"/>
              </a:buClr>
              <a:buSzPts val="1800"/>
              <a:buFont typeface="Times New Roman"/>
              <a:buNone/>
            </a:pPr>
            <a:endParaRPr dirty="0"/>
          </a:p>
          <a:p>
            <a:pPr marL="0" marR="0" lvl="0" indent="0" algn="just" rtl="0">
              <a:lnSpc>
                <a:spcPct val="100000"/>
              </a:lnSpc>
              <a:spcBef>
                <a:spcPts val="0"/>
              </a:spcBef>
              <a:spcAft>
                <a:spcPts val="0"/>
              </a:spcAft>
              <a:buClr>
                <a:srgbClr val="3333CC"/>
              </a:buClr>
              <a:buSzPts val="1800"/>
              <a:buFont typeface="Times New Roman"/>
              <a:buNone/>
            </a:pPr>
            <a:endParaRPr sz="1800" dirty="0">
              <a:solidFill>
                <a:srgbClr val="FF0000"/>
              </a:solidFill>
            </a:endParaRPr>
          </a:p>
        </p:txBody>
      </p:sp>
      <p:sp>
        <p:nvSpPr>
          <p:cNvPr id="380" name="Google Shape;380;p36"/>
          <p:cNvSpPr txBox="1"/>
          <p:nvPr/>
        </p:nvSpPr>
        <p:spPr>
          <a:xfrm>
            <a:off x="4943100" y="5307000"/>
            <a:ext cx="4032000" cy="951300"/>
          </a:xfrm>
          <a:prstGeom prst="rect">
            <a:avLst/>
          </a:prstGeom>
          <a:noFill/>
          <a:ln>
            <a:noFill/>
          </a:ln>
        </p:spPr>
        <p:txBody>
          <a:bodyPr spcFirstLastPara="1" wrap="square" lIns="90000" tIns="46800" rIns="90000" bIns="46800" anchor="t" anchorCtr="0">
            <a:noAutofit/>
          </a:bodyPr>
          <a:lstStyle/>
          <a:p>
            <a:pPr marL="0" marR="0" lvl="0" indent="0" algn="just" rtl="0">
              <a:lnSpc>
                <a:spcPct val="100000"/>
              </a:lnSpc>
              <a:spcBef>
                <a:spcPts val="0"/>
              </a:spcBef>
              <a:spcAft>
                <a:spcPts val="0"/>
              </a:spcAft>
              <a:buClr>
                <a:srgbClr val="3333CC"/>
              </a:buClr>
              <a:buSzPts val="1800"/>
              <a:buFont typeface="Times New Roman"/>
              <a:buNone/>
            </a:pPr>
            <a:r>
              <a:rPr lang="fr">
                <a:solidFill>
                  <a:srgbClr val="434343"/>
                </a:solidFill>
              </a:rPr>
              <a:t>Maryam, née en 1990 recevrait une retraite représentant 54,4% de son dernier salaire, soit une baisse de son taux de remplacement de 15 % par rapport à la situation actuelle.</a:t>
            </a:r>
            <a:endParaRPr>
              <a:solidFill>
                <a:schemeClr val="accent5"/>
              </a:solidFill>
            </a:endParaRPr>
          </a:p>
          <a:p>
            <a:pPr marL="0" marR="0" lvl="0" indent="0" algn="just" rtl="0">
              <a:lnSpc>
                <a:spcPct val="100000"/>
              </a:lnSpc>
              <a:spcBef>
                <a:spcPts val="0"/>
              </a:spcBef>
              <a:spcAft>
                <a:spcPts val="0"/>
              </a:spcAft>
              <a:buClr>
                <a:srgbClr val="3333CC"/>
              </a:buClr>
              <a:buSzPts val="1800"/>
              <a:buFont typeface="Times New Roman"/>
              <a:buNone/>
            </a:pPr>
            <a:endParaRPr sz="1800">
              <a:solidFill>
                <a:srgbClr val="FF0000"/>
              </a:solidFill>
            </a:endParaRPr>
          </a:p>
        </p:txBody>
      </p:sp>
      <p:sp>
        <p:nvSpPr>
          <p:cNvPr id="381" name="Google Shape;381;p36"/>
          <p:cNvSpPr txBox="1"/>
          <p:nvPr/>
        </p:nvSpPr>
        <p:spPr>
          <a:xfrm rot="-5400000">
            <a:off x="-2607150" y="3283800"/>
            <a:ext cx="5582700" cy="36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a:solidFill>
                  <a:srgbClr val="999999"/>
                </a:solidFill>
              </a:rPr>
              <a:t>collectif@nos retraites - crédit icones : Freepik </a:t>
            </a:r>
            <a:r>
              <a:rPr lang="fr" sz="1200"/>
              <a:t>www.</a:t>
            </a:r>
            <a:r>
              <a:rPr lang="fr" sz="1200" b="1"/>
              <a:t>ReformeDesRetraites.fr</a:t>
            </a:r>
            <a:endParaRPr sz="1200" b="1"/>
          </a:p>
        </p:txBody>
      </p:sp>
      <p:sp>
        <p:nvSpPr>
          <p:cNvPr id="11" name="Ellipse 10">
            <a:extLst>
              <a:ext uri="{FF2B5EF4-FFF2-40B4-BE49-F238E27FC236}">
                <a16:creationId xmlns:a16="http://schemas.microsoft.com/office/drawing/2014/main" id="{63DB021A-3CF5-B04D-8214-D1FDF22807E4}"/>
              </a:ext>
            </a:extLst>
          </p:cNvPr>
          <p:cNvSpPr/>
          <p:nvPr/>
        </p:nvSpPr>
        <p:spPr>
          <a:xfrm>
            <a:off x="4401519" y="4463512"/>
            <a:ext cx="826063" cy="826063"/>
          </a:xfrm>
          <a:prstGeom prst="ellipse">
            <a:avLst/>
          </a:prstGeom>
          <a:solidFill>
            <a:schemeClr val="bg1">
              <a:lumMod val="95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fr-FR" sz="2400" b="1" dirty="0">
                <a:solidFill>
                  <a:schemeClr val="tx1"/>
                </a:solidFill>
              </a:rPr>
              <a:t>-10%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5"/>
        <p:cNvGrpSpPr/>
        <p:nvPr/>
      </p:nvGrpSpPr>
      <p:grpSpPr>
        <a:xfrm>
          <a:off x="0" y="0"/>
          <a:ext cx="0" cy="0"/>
          <a:chOff x="0" y="0"/>
          <a:chExt cx="0" cy="0"/>
        </a:xfrm>
      </p:grpSpPr>
      <p:sp>
        <p:nvSpPr>
          <p:cNvPr id="386" name="Google Shape;386;p37"/>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27</a:t>
            </a:fld>
            <a:endParaRPr b="1">
              <a:solidFill>
                <a:srgbClr val="FFFFFF"/>
              </a:solidFill>
              <a:latin typeface="Arial Narrow"/>
              <a:ea typeface="Arial Narrow"/>
              <a:cs typeface="Arial Narrow"/>
              <a:sym typeface="Arial Narrow"/>
            </a:endParaRPr>
          </a:p>
        </p:txBody>
      </p:sp>
      <p:sp>
        <p:nvSpPr>
          <p:cNvPr id="387" name="Google Shape;387;p37"/>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a:t>
            </a:r>
            <a:endParaRPr sz="2400">
              <a:solidFill>
                <a:srgbClr val="980000"/>
              </a:solidFill>
            </a:endParaRPr>
          </a:p>
        </p:txBody>
      </p:sp>
      <p:sp>
        <p:nvSpPr>
          <p:cNvPr id="388" name="Google Shape;388;p37"/>
          <p:cNvSpPr txBox="1"/>
          <p:nvPr/>
        </p:nvSpPr>
        <p:spPr>
          <a:xfrm>
            <a:off x="762000" y="409562"/>
            <a:ext cx="8382000" cy="3684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a:t>
            </a:r>
            <a:r>
              <a:rPr lang="fr" sz="1800" b="1">
                <a:solidFill>
                  <a:srgbClr val="FF0000"/>
                </a:solidFill>
              </a:rPr>
              <a:t>des mesures de solidarité</a:t>
            </a:r>
            <a:r>
              <a:rPr lang="fr" sz="1800" b="1" i="0">
                <a:solidFill>
                  <a:srgbClr val="FF0000"/>
                </a:solidFill>
              </a:rPr>
              <a:t> </a:t>
            </a:r>
            <a:r>
              <a:rPr lang="fr" sz="1800" b="1">
                <a:solidFill>
                  <a:srgbClr val="FF0000"/>
                </a:solidFill>
              </a:rPr>
              <a:t>?</a:t>
            </a:r>
            <a:endParaRPr>
              <a:solidFill>
                <a:srgbClr val="FF0000"/>
              </a:solidFill>
            </a:endParaRPr>
          </a:p>
        </p:txBody>
      </p:sp>
      <p:sp>
        <p:nvSpPr>
          <p:cNvPr id="389" name="Google Shape;389;p37"/>
          <p:cNvSpPr txBox="1"/>
          <p:nvPr/>
        </p:nvSpPr>
        <p:spPr>
          <a:xfrm>
            <a:off x="225675" y="941513"/>
            <a:ext cx="8994300" cy="5346000"/>
          </a:xfrm>
          <a:prstGeom prst="rect">
            <a:avLst/>
          </a:prstGeom>
          <a:noFill/>
          <a:ln>
            <a:noFill/>
          </a:ln>
        </p:spPr>
        <p:txBody>
          <a:bodyPr spcFirstLastPara="1" wrap="square" lIns="90000" tIns="46800" rIns="90000" bIns="46800" anchor="t" anchorCtr="0">
            <a:noAutofit/>
          </a:bodyPr>
          <a:lstStyle/>
          <a:p>
            <a:pPr marL="457200" marR="0" lvl="0" indent="-342900" algn="l" rtl="0">
              <a:lnSpc>
                <a:spcPct val="100000"/>
              </a:lnSpc>
              <a:spcBef>
                <a:spcPts val="0"/>
              </a:spcBef>
              <a:spcAft>
                <a:spcPts val="0"/>
              </a:spcAft>
              <a:buClr>
                <a:schemeClr val="dk1"/>
              </a:buClr>
              <a:buSzPts val="1800"/>
              <a:buChar char="-"/>
            </a:pPr>
            <a:r>
              <a:rPr lang="fr" sz="2400" b="1">
                <a:solidFill>
                  <a:srgbClr val="009900"/>
                </a:solidFill>
              </a:rPr>
              <a:t>Un minimum porté à 85% du SMIC</a:t>
            </a:r>
            <a:endParaRPr sz="1800">
              <a:solidFill>
                <a:schemeClr val="dk1"/>
              </a:solidFill>
            </a:endParaRPr>
          </a:p>
          <a:p>
            <a:pPr marL="914400" marR="0" lvl="1" indent="-342900" algn="l" rtl="0">
              <a:lnSpc>
                <a:spcPct val="100000"/>
              </a:lnSpc>
              <a:spcBef>
                <a:spcPts val="0"/>
              </a:spcBef>
              <a:spcAft>
                <a:spcPts val="0"/>
              </a:spcAft>
              <a:buClr>
                <a:schemeClr val="dk1"/>
              </a:buClr>
              <a:buSzPts val="1800"/>
              <a:buChar char="-"/>
            </a:pPr>
            <a:r>
              <a:rPr lang="fr" sz="1800" b="1">
                <a:solidFill>
                  <a:srgbClr val="FF0000"/>
                </a:solidFill>
              </a:rPr>
              <a:t>Pour une carrière complète</a:t>
            </a:r>
            <a:r>
              <a:rPr lang="fr" sz="1800">
                <a:solidFill>
                  <a:schemeClr val="dk1"/>
                </a:solidFill>
              </a:rPr>
              <a:t> c’est-à-dire avec un nombre d’annuité de + en + difficile à atteindre</a:t>
            </a:r>
            <a:endParaRPr sz="1800">
              <a:solidFill>
                <a:schemeClr val="dk1"/>
              </a:solidFill>
            </a:endParaRPr>
          </a:p>
          <a:p>
            <a:pPr marL="0" marR="0" lvl="0" indent="0" algn="l" rtl="0">
              <a:lnSpc>
                <a:spcPct val="100000"/>
              </a:lnSpc>
              <a:spcBef>
                <a:spcPts val="0"/>
              </a:spcBef>
              <a:spcAft>
                <a:spcPts val="0"/>
              </a:spcAft>
              <a:buNone/>
            </a:pPr>
            <a:endParaRPr sz="900">
              <a:solidFill>
                <a:schemeClr val="dk1"/>
              </a:solidFill>
            </a:endParaRPr>
          </a:p>
          <a:p>
            <a:pPr marL="457200" lvl="0" indent="-381000" algn="l" rtl="0">
              <a:lnSpc>
                <a:spcPct val="100000"/>
              </a:lnSpc>
              <a:spcBef>
                <a:spcPts val="0"/>
              </a:spcBef>
              <a:spcAft>
                <a:spcPts val="0"/>
              </a:spcAft>
              <a:buClr>
                <a:schemeClr val="dk1"/>
              </a:buClr>
              <a:buSzPts val="2400"/>
              <a:buChar char="-"/>
            </a:pPr>
            <a:r>
              <a:rPr lang="fr" sz="2400" b="1">
                <a:solidFill>
                  <a:srgbClr val="009900"/>
                </a:solidFill>
              </a:rPr>
              <a:t>Des carrières longues</a:t>
            </a:r>
            <a:r>
              <a:rPr lang="fr" sz="2400">
                <a:solidFill>
                  <a:schemeClr val="dk1"/>
                </a:solidFill>
              </a:rPr>
              <a:t> : avoir validé au moins 4 ou 5 trimestres </a:t>
            </a:r>
            <a:endParaRPr sz="2400">
              <a:solidFill>
                <a:schemeClr val="dk1"/>
              </a:solidFill>
            </a:endParaRPr>
          </a:p>
          <a:p>
            <a:pPr marL="914400" lvl="1" indent="-342900" algn="l" rtl="0">
              <a:lnSpc>
                <a:spcPct val="98181"/>
              </a:lnSpc>
              <a:spcBef>
                <a:spcPts val="0"/>
              </a:spcBef>
              <a:spcAft>
                <a:spcPts val="0"/>
              </a:spcAft>
              <a:buClr>
                <a:schemeClr val="dk1"/>
              </a:buClr>
              <a:buSzPts val="1800"/>
              <a:buChar char="-"/>
            </a:pPr>
            <a:r>
              <a:rPr lang="fr" sz="1800">
                <a:solidFill>
                  <a:schemeClr val="dk1"/>
                </a:solidFill>
              </a:rPr>
              <a:t>avant 16 ans, pour un départ en retraite anticipée avant 60 ans, </a:t>
            </a:r>
            <a:endParaRPr sz="1800">
              <a:solidFill>
                <a:schemeClr val="dk1"/>
              </a:solidFill>
            </a:endParaRPr>
          </a:p>
          <a:p>
            <a:pPr marL="914400" lvl="1" indent="-342900" algn="l" rtl="0">
              <a:lnSpc>
                <a:spcPct val="150000"/>
              </a:lnSpc>
              <a:spcBef>
                <a:spcPts val="0"/>
              </a:spcBef>
              <a:spcAft>
                <a:spcPts val="0"/>
              </a:spcAft>
              <a:buClr>
                <a:schemeClr val="dk1"/>
              </a:buClr>
              <a:buSzPts val="1800"/>
              <a:buChar char="-"/>
            </a:pPr>
            <a:r>
              <a:rPr lang="fr" sz="1800">
                <a:solidFill>
                  <a:schemeClr val="dk1"/>
                </a:solidFill>
              </a:rPr>
              <a:t>avant ses 20 ans, pour un départ en retraite anticipée avant 62 ans</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fr" sz="2400" b="1">
                <a:solidFill>
                  <a:srgbClr val="FF0000"/>
                </a:solidFill>
              </a:rPr>
              <a:t>Les femmes premières victimes de la réforme</a:t>
            </a:r>
            <a:r>
              <a:rPr lang="fr" sz="1800">
                <a:solidFill>
                  <a:srgbClr val="B80008"/>
                </a:solidFill>
              </a:rPr>
              <a:t> </a:t>
            </a:r>
            <a:endParaRPr sz="1800">
              <a:solidFill>
                <a:schemeClr val="dk1"/>
              </a:solidFill>
            </a:endParaRPr>
          </a:p>
          <a:p>
            <a:pPr marL="914400" lvl="0" indent="-342900" algn="l" rtl="0">
              <a:lnSpc>
                <a:spcPct val="115000"/>
              </a:lnSpc>
              <a:spcBef>
                <a:spcPts val="0"/>
              </a:spcBef>
              <a:spcAft>
                <a:spcPts val="0"/>
              </a:spcAft>
              <a:buSzPts val="1800"/>
              <a:buChar char="-"/>
            </a:pPr>
            <a:r>
              <a:rPr lang="fr" sz="1800" b="1">
                <a:solidFill>
                  <a:schemeClr val="dk1"/>
                </a:solidFill>
              </a:rPr>
              <a:t>Diminution des droits à réversion </a:t>
            </a:r>
            <a:r>
              <a:rPr lang="fr" sz="1800">
                <a:solidFill>
                  <a:schemeClr val="dk1"/>
                </a:solidFill>
              </a:rPr>
              <a:t>: aujourd’hui, 40 % d’écart sur la pension de droit direct, cet écart tombe à 24% avec la pension de réversion</a:t>
            </a:r>
            <a:endParaRPr sz="1800">
              <a:solidFill>
                <a:schemeClr val="dk1"/>
              </a:solidFill>
            </a:endParaRPr>
          </a:p>
          <a:p>
            <a:pPr marL="914400" lvl="0" indent="-342900" algn="l" rtl="0">
              <a:lnSpc>
                <a:spcPct val="115000"/>
              </a:lnSpc>
              <a:spcBef>
                <a:spcPts val="0"/>
              </a:spcBef>
              <a:spcAft>
                <a:spcPts val="0"/>
              </a:spcAft>
              <a:buSzPts val="1800"/>
              <a:buChar char="-"/>
            </a:pPr>
            <a:r>
              <a:rPr lang="fr" sz="1800" b="1">
                <a:solidFill>
                  <a:schemeClr val="dk1"/>
                </a:solidFill>
              </a:rPr>
              <a:t>Prise en compte de l’ensemble des carrières et plus les meilleures années </a:t>
            </a:r>
            <a:r>
              <a:rPr lang="fr" sz="1800">
                <a:solidFill>
                  <a:schemeClr val="dk1"/>
                </a:solidFill>
              </a:rPr>
              <a:t>: les femmes ont les carrières les plus hachées</a:t>
            </a:r>
            <a:endParaRPr sz="1800">
              <a:solidFill>
                <a:schemeClr val="dk1"/>
              </a:solidFill>
            </a:endParaRPr>
          </a:p>
          <a:p>
            <a:pPr marL="914400" lvl="0" indent="-342900" algn="l" rtl="0">
              <a:lnSpc>
                <a:spcPct val="115000"/>
              </a:lnSpc>
              <a:spcBef>
                <a:spcPts val="0"/>
              </a:spcBef>
              <a:spcAft>
                <a:spcPts val="0"/>
              </a:spcAft>
              <a:buSzPts val="1800"/>
              <a:buChar char="-"/>
            </a:pPr>
            <a:r>
              <a:rPr lang="fr" sz="1800" b="1">
                <a:solidFill>
                  <a:schemeClr val="dk1"/>
                </a:solidFill>
              </a:rPr>
              <a:t>Diminution des droits familiaux </a:t>
            </a:r>
            <a:r>
              <a:rPr lang="fr" sz="1800">
                <a:solidFill>
                  <a:schemeClr val="dk1"/>
                </a:solidFill>
              </a:rPr>
              <a:t>qui aujourd’hui compensent déjà mal les inégalités de carrière</a:t>
            </a:r>
            <a:endParaRPr sz="1800">
              <a:solidFill>
                <a:schemeClr val="dk1"/>
              </a:solidFill>
            </a:endParaRPr>
          </a:p>
          <a:p>
            <a:pPr marL="914400" lvl="0" indent="-342900" algn="l" rtl="0">
              <a:lnSpc>
                <a:spcPct val="115000"/>
              </a:lnSpc>
              <a:spcBef>
                <a:spcPts val="0"/>
              </a:spcBef>
              <a:spcAft>
                <a:spcPts val="0"/>
              </a:spcAft>
              <a:buSzPts val="1800"/>
              <a:buChar char="-"/>
            </a:pPr>
            <a:r>
              <a:rPr lang="fr" sz="1800" b="1">
                <a:solidFill>
                  <a:schemeClr val="dk1"/>
                </a:solidFill>
              </a:rPr>
              <a:t>Intégration des primes dans la Fonction publique </a:t>
            </a:r>
            <a:r>
              <a:rPr lang="fr" sz="1800">
                <a:solidFill>
                  <a:schemeClr val="dk1"/>
                </a:solidFill>
              </a:rPr>
              <a:t>: les femmes sont celles qui en perçoivent le moins.</a:t>
            </a:r>
            <a:endParaRPr sz="1800">
              <a:solidFill>
                <a:schemeClr val="dk1"/>
              </a:solidFill>
            </a:endParaRPr>
          </a:p>
          <a:p>
            <a:pPr marL="0" marR="0" lvl="0" indent="0" algn="l" rtl="0">
              <a:lnSpc>
                <a:spcPct val="100000"/>
              </a:lnSpc>
              <a:spcBef>
                <a:spcPts val="0"/>
              </a:spcBef>
              <a:spcAft>
                <a:spcPts val="0"/>
              </a:spcAft>
              <a:buNone/>
            </a:pPr>
            <a:endParaRPr sz="1800" b="1">
              <a:solidFill>
                <a:srgbClr val="980000"/>
              </a:solidFill>
            </a:endParaRPr>
          </a:p>
          <a:p>
            <a:pPr marL="0" marR="0" lvl="0" indent="0" algn="l" rtl="0">
              <a:lnSpc>
                <a:spcPct val="100000"/>
              </a:lnSpc>
              <a:spcBef>
                <a:spcPts val="0"/>
              </a:spcBef>
              <a:spcAft>
                <a:spcPts val="0"/>
              </a:spcAft>
              <a:buClr>
                <a:srgbClr val="3333CC"/>
              </a:buClr>
              <a:buSzPts val="1800"/>
              <a:buFont typeface="Times New Roman"/>
              <a:buNone/>
            </a:pPr>
            <a:endParaRPr sz="1800"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93"/>
        <p:cNvGrpSpPr/>
        <p:nvPr/>
      </p:nvGrpSpPr>
      <p:grpSpPr>
        <a:xfrm>
          <a:off x="0" y="0"/>
          <a:ext cx="0" cy="0"/>
          <a:chOff x="0" y="0"/>
          <a:chExt cx="0" cy="0"/>
        </a:xfrm>
      </p:grpSpPr>
      <p:sp>
        <p:nvSpPr>
          <p:cNvPr id="394" name="Google Shape;394;p38"/>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28</a:t>
            </a:fld>
            <a:endParaRPr b="1">
              <a:solidFill>
                <a:srgbClr val="FFFFFF"/>
              </a:solidFill>
              <a:latin typeface="Arial Narrow"/>
              <a:ea typeface="Arial Narrow"/>
              <a:cs typeface="Arial Narrow"/>
              <a:sym typeface="Arial Narrow"/>
            </a:endParaRPr>
          </a:p>
        </p:txBody>
      </p:sp>
      <p:sp>
        <p:nvSpPr>
          <p:cNvPr id="395" name="Google Shape;395;p38"/>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en période de transition</a:t>
            </a:r>
            <a:endParaRPr sz="2400">
              <a:solidFill>
                <a:srgbClr val="980000"/>
              </a:solidFill>
            </a:endParaRPr>
          </a:p>
        </p:txBody>
      </p:sp>
      <p:sp>
        <p:nvSpPr>
          <p:cNvPr id="396" name="Google Shape;396;p38"/>
          <p:cNvSpPr txBox="1"/>
          <p:nvPr/>
        </p:nvSpPr>
        <p:spPr>
          <a:xfrm>
            <a:off x="762000" y="409523"/>
            <a:ext cx="8382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a:t>
            </a:r>
            <a:r>
              <a:rPr lang="fr" sz="1800" b="1">
                <a:solidFill>
                  <a:srgbClr val="FF0000"/>
                </a:solidFill>
              </a:rPr>
              <a:t>Le principe de la conservation des droits acquis ?</a:t>
            </a:r>
            <a:endParaRPr sz="1800" b="1">
              <a:solidFill>
                <a:srgbClr val="FF0000"/>
              </a:solidFill>
            </a:endParaRPr>
          </a:p>
        </p:txBody>
      </p:sp>
      <p:sp>
        <p:nvSpPr>
          <p:cNvPr id="397" name="Google Shape;397;p38"/>
          <p:cNvSpPr txBox="1"/>
          <p:nvPr/>
        </p:nvSpPr>
        <p:spPr>
          <a:xfrm>
            <a:off x="225675" y="3692106"/>
            <a:ext cx="8994300" cy="2595443"/>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0"/>
              </a:spcBef>
              <a:spcAft>
                <a:spcPts val="0"/>
              </a:spcAft>
              <a:buNone/>
            </a:pPr>
            <a:r>
              <a:rPr lang="fr" sz="1800" dirty="0">
                <a:solidFill>
                  <a:schemeClr val="dk1"/>
                </a:solidFill>
              </a:rPr>
              <a:t>La transition se ferait sur </a:t>
            </a:r>
            <a:r>
              <a:rPr lang="fr" sz="1800" b="1" dirty="0">
                <a:solidFill>
                  <a:schemeClr val="dk1"/>
                </a:solidFill>
              </a:rPr>
              <a:t>une dizaine d'années</a:t>
            </a:r>
            <a:r>
              <a:rPr lang="fr" sz="1800" dirty="0">
                <a:solidFill>
                  <a:schemeClr val="dk1"/>
                </a:solidFill>
              </a:rPr>
              <a:t>, </a:t>
            </a:r>
            <a:r>
              <a:rPr lang="fr" sz="1800" b="1" dirty="0">
                <a:solidFill>
                  <a:schemeClr val="dk1"/>
                </a:solidFill>
              </a:rPr>
              <a:t>entre les générations 1975 et 2004. </a:t>
            </a:r>
            <a:endParaRPr sz="1800" b="1" dirty="0">
              <a:solidFill>
                <a:schemeClr val="dk1"/>
              </a:solidFill>
            </a:endParaRPr>
          </a:p>
          <a:p>
            <a:pPr marL="0" lvl="0" indent="0" algn="l" rtl="0">
              <a:lnSpc>
                <a:spcPct val="115000"/>
              </a:lnSpc>
              <a:spcBef>
                <a:spcPts val="0"/>
              </a:spcBef>
              <a:spcAft>
                <a:spcPts val="0"/>
              </a:spcAft>
              <a:buNone/>
            </a:pPr>
            <a:r>
              <a:rPr lang="fr" sz="1800" b="1" dirty="0">
                <a:solidFill>
                  <a:schemeClr val="dk1"/>
                </a:solidFill>
              </a:rPr>
              <a:t>Pour les générations :</a:t>
            </a:r>
          </a:p>
          <a:p>
            <a:pPr marL="0" lvl="0" indent="0" algn="l" rtl="0">
              <a:lnSpc>
                <a:spcPct val="115000"/>
              </a:lnSpc>
              <a:spcBef>
                <a:spcPts val="0"/>
              </a:spcBef>
              <a:spcAft>
                <a:spcPts val="0"/>
              </a:spcAft>
              <a:buNone/>
            </a:pPr>
            <a:r>
              <a:rPr lang="fr" sz="1800" b="1" dirty="0">
                <a:solidFill>
                  <a:schemeClr val="dk1"/>
                </a:solidFill>
              </a:rPr>
              <a:t>- 2004 et suivante</a:t>
            </a:r>
            <a:r>
              <a:rPr lang="fr" sz="1800" dirty="0">
                <a:solidFill>
                  <a:schemeClr val="dk1"/>
                </a:solidFill>
              </a:rPr>
              <a:t>, le basculement vers le système à point se ferait dès 2022 lors de leur entrée dans la vie active.</a:t>
            </a:r>
          </a:p>
          <a:p>
            <a:pPr marL="0" lvl="0" indent="0" algn="l" rtl="0">
              <a:lnSpc>
                <a:spcPct val="115000"/>
              </a:lnSpc>
              <a:spcBef>
                <a:spcPts val="0"/>
              </a:spcBef>
              <a:spcAft>
                <a:spcPts val="0"/>
              </a:spcAft>
              <a:buNone/>
            </a:pPr>
            <a:r>
              <a:rPr lang="fr" sz="1800" b="1" dirty="0">
                <a:solidFill>
                  <a:schemeClr val="dk1"/>
                </a:solidFill>
              </a:rPr>
              <a:t>- antérieures à 1975</a:t>
            </a:r>
            <a:r>
              <a:rPr lang="fr" sz="1800" dirty="0">
                <a:solidFill>
                  <a:schemeClr val="dk1"/>
                </a:solidFill>
              </a:rPr>
              <a:t>, le calcul se ferait uniquement dans le système actuel</a:t>
            </a:r>
            <a:endParaRPr sz="1800" dirty="0">
              <a:solidFill>
                <a:schemeClr val="dk1"/>
              </a:solidFill>
            </a:endParaRPr>
          </a:p>
          <a:p>
            <a:pPr lvl="0">
              <a:lnSpc>
                <a:spcPct val="115000"/>
              </a:lnSpc>
            </a:pPr>
            <a:r>
              <a:rPr lang="fr" sz="1800" dirty="0">
                <a:solidFill>
                  <a:schemeClr val="dk1"/>
                </a:solidFill>
              </a:rPr>
              <a:t>- </a:t>
            </a:r>
            <a:r>
              <a:rPr lang="fr-FR" sz="1800" dirty="0">
                <a:solidFill>
                  <a:schemeClr val="dk1"/>
                </a:solidFill>
              </a:rPr>
              <a:t>e</a:t>
            </a:r>
            <a:r>
              <a:rPr lang="fr" sz="1800" dirty="0" err="1">
                <a:solidFill>
                  <a:schemeClr val="dk1"/>
                </a:solidFill>
              </a:rPr>
              <a:t>ntre</a:t>
            </a:r>
            <a:r>
              <a:rPr lang="fr" sz="1800" dirty="0">
                <a:solidFill>
                  <a:schemeClr val="dk1"/>
                </a:solidFill>
              </a:rPr>
              <a:t> 1975 et 2003, Le projet de loi évoque « la conservation des droits acquis dans l’ancien système », mais </a:t>
            </a:r>
            <a:r>
              <a:rPr lang="fr" sz="1800" b="1" dirty="0">
                <a:solidFill>
                  <a:schemeClr val="dk1"/>
                </a:solidFill>
              </a:rPr>
              <a:t>la conversion de ces droits dits acquis en points dès 2025</a:t>
            </a:r>
            <a:r>
              <a:rPr lang="fr" sz="1800" dirty="0">
                <a:solidFill>
                  <a:schemeClr val="dk1"/>
                </a:solidFill>
              </a:rPr>
              <a:t> </a:t>
            </a:r>
          </a:p>
          <a:p>
            <a:pPr marL="0" lvl="0" indent="0" algn="l" rtl="0">
              <a:lnSpc>
                <a:spcPct val="115000"/>
              </a:lnSpc>
              <a:spcBef>
                <a:spcPts val="0"/>
              </a:spcBef>
              <a:spcAft>
                <a:spcPts val="0"/>
              </a:spcAft>
              <a:buClr>
                <a:schemeClr val="dk1"/>
              </a:buClr>
              <a:buSzPts val="1100"/>
              <a:buFont typeface="Arial"/>
              <a:buNone/>
            </a:pPr>
            <a:endParaRPr sz="1800" dirty="0">
              <a:solidFill>
                <a:schemeClr val="dk1"/>
              </a:solidFill>
            </a:endParaRPr>
          </a:p>
          <a:p>
            <a:pPr marL="0" marR="0" lvl="0" indent="0" algn="l" rtl="0">
              <a:lnSpc>
                <a:spcPct val="100000"/>
              </a:lnSpc>
              <a:spcBef>
                <a:spcPts val="0"/>
              </a:spcBef>
              <a:spcAft>
                <a:spcPts val="0"/>
              </a:spcAft>
              <a:buNone/>
            </a:pPr>
            <a:endParaRPr sz="1800" b="1" dirty="0">
              <a:solidFill>
                <a:srgbClr val="FF0000"/>
              </a:solidFill>
            </a:endParaRPr>
          </a:p>
          <a:p>
            <a:pPr marL="0" marR="0" lvl="0" indent="0" algn="l" rtl="0">
              <a:lnSpc>
                <a:spcPct val="100000"/>
              </a:lnSpc>
              <a:spcBef>
                <a:spcPts val="0"/>
              </a:spcBef>
              <a:spcAft>
                <a:spcPts val="0"/>
              </a:spcAft>
              <a:buClr>
                <a:srgbClr val="3333CC"/>
              </a:buClr>
              <a:buSzPts val="1800"/>
              <a:buFont typeface="Times New Roman"/>
              <a:buNone/>
            </a:pPr>
            <a:endParaRPr sz="1800" b="1" dirty="0">
              <a:solidFill>
                <a:srgbClr val="FF0000"/>
              </a:solidFill>
            </a:endParaRPr>
          </a:p>
        </p:txBody>
      </p:sp>
      <p:pic>
        <p:nvPicPr>
          <p:cNvPr id="398" name="Google Shape;398;p38"/>
          <p:cNvPicPr preferRelativeResize="0"/>
          <p:nvPr/>
        </p:nvPicPr>
        <p:blipFill>
          <a:blip r:embed="rId3">
            <a:alphaModFix/>
          </a:blip>
          <a:stretch>
            <a:fillRect/>
          </a:stretch>
        </p:blipFill>
        <p:spPr>
          <a:xfrm>
            <a:off x="487225" y="757832"/>
            <a:ext cx="8169548" cy="27909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2"/>
        <p:cNvGrpSpPr/>
        <p:nvPr/>
      </p:nvGrpSpPr>
      <p:grpSpPr>
        <a:xfrm>
          <a:off x="0" y="0"/>
          <a:ext cx="0" cy="0"/>
          <a:chOff x="0" y="0"/>
          <a:chExt cx="0" cy="0"/>
        </a:xfrm>
      </p:grpSpPr>
      <p:sp>
        <p:nvSpPr>
          <p:cNvPr id="403" name="Google Shape;403;p39"/>
          <p:cNvSpPr txBox="1"/>
          <p:nvPr/>
        </p:nvSpPr>
        <p:spPr>
          <a:xfrm>
            <a:off x="8706050" y="6464875"/>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29</a:t>
            </a:fld>
            <a:endParaRPr b="1">
              <a:solidFill>
                <a:srgbClr val="FFFFFF"/>
              </a:solidFill>
              <a:latin typeface="Arial Narrow"/>
              <a:ea typeface="Arial Narrow"/>
              <a:cs typeface="Arial Narrow"/>
              <a:sym typeface="Arial Narrow"/>
            </a:endParaRPr>
          </a:p>
        </p:txBody>
      </p:sp>
      <p:sp>
        <p:nvSpPr>
          <p:cNvPr id="404" name="Google Shape;404;p39"/>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C</a:t>
            </a:r>
            <a:r>
              <a:rPr lang="fr" sz="2400" b="1" i="0">
                <a:solidFill>
                  <a:srgbClr val="980000"/>
                </a:solidFill>
              </a:rPr>
              <a:t>alcul des retraites à points</a:t>
            </a:r>
            <a:r>
              <a:rPr lang="fr" sz="2400" b="1">
                <a:solidFill>
                  <a:srgbClr val="980000"/>
                </a:solidFill>
              </a:rPr>
              <a:t> en période de transition</a:t>
            </a:r>
            <a:endParaRPr sz="2400">
              <a:solidFill>
                <a:srgbClr val="980000"/>
              </a:solidFill>
            </a:endParaRPr>
          </a:p>
        </p:txBody>
      </p:sp>
      <p:sp>
        <p:nvSpPr>
          <p:cNvPr id="405" name="Google Shape;405;p39"/>
          <p:cNvSpPr txBox="1"/>
          <p:nvPr/>
        </p:nvSpPr>
        <p:spPr>
          <a:xfrm>
            <a:off x="762000" y="409523"/>
            <a:ext cx="8382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800"/>
              <a:buFont typeface="Times New Roman"/>
              <a:buNone/>
            </a:pPr>
            <a:r>
              <a:rPr lang="fr" sz="1800" b="1">
                <a:solidFill>
                  <a:srgbClr val="FF0000"/>
                </a:solidFill>
              </a:rPr>
              <a:t>…</a:t>
            </a:r>
            <a:r>
              <a:rPr lang="fr" sz="1800" b="1" i="0">
                <a:solidFill>
                  <a:srgbClr val="FF0000"/>
                </a:solidFill>
              </a:rPr>
              <a:t> </a:t>
            </a:r>
            <a:r>
              <a:rPr lang="fr" sz="1800" b="1">
                <a:solidFill>
                  <a:srgbClr val="FF0000"/>
                </a:solidFill>
              </a:rPr>
              <a:t>pour les contractuels et pour le régime général ?</a:t>
            </a:r>
            <a:endParaRPr sz="1800" b="1">
              <a:solidFill>
                <a:srgbClr val="FF0000"/>
              </a:solidFill>
            </a:endParaRPr>
          </a:p>
        </p:txBody>
      </p:sp>
      <p:pic>
        <p:nvPicPr>
          <p:cNvPr id="406" name="Google Shape;406;p39"/>
          <p:cNvPicPr preferRelativeResize="0"/>
          <p:nvPr/>
        </p:nvPicPr>
        <p:blipFill>
          <a:blip r:embed="rId3">
            <a:alphaModFix/>
          </a:blip>
          <a:stretch>
            <a:fillRect/>
          </a:stretch>
        </p:blipFill>
        <p:spPr>
          <a:xfrm>
            <a:off x="2968500" y="702750"/>
            <a:ext cx="6112700" cy="5686475"/>
          </a:xfrm>
          <a:prstGeom prst="rect">
            <a:avLst/>
          </a:prstGeom>
          <a:noFill/>
          <a:ln>
            <a:noFill/>
          </a:ln>
        </p:spPr>
      </p:pic>
      <p:sp>
        <p:nvSpPr>
          <p:cNvPr id="407" name="Google Shape;407;p39"/>
          <p:cNvSpPr txBox="1"/>
          <p:nvPr/>
        </p:nvSpPr>
        <p:spPr>
          <a:xfrm>
            <a:off x="0" y="1755250"/>
            <a:ext cx="3171900" cy="3949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fr" sz="1800" b="1" dirty="0">
                <a:solidFill>
                  <a:srgbClr val="FF0000"/>
                </a:solidFill>
              </a:rPr>
              <a:t>… pour les fonctionnaires post 1975 </a:t>
            </a:r>
            <a:r>
              <a:rPr lang="fr" sz="1800" b="1" dirty="0">
                <a:solidFill>
                  <a:schemeClr val="dk1"/>
                </a:solidFill>
              </a:rPr>
              <a:t>ce serait </a:t>
            </a:r>
            <a:r>
              <a:rPr lang="fr" sz="1800" b="1" dirty="0">
                <a:solidFill>
                  <a:srgbClr val="0070C0"/>
                </a:solidFill>
              </a:rPr>
              <a:t>75% du salaire correspondant à l’indice brut </a:t>
            </a:r>
            <a:r>
              <a:rPr lang="fr" sz="1800" b="1" dirty="0">
                <a:solidFill>
                  <a:schemeClr val="dk1"/>
                </a:solidFill>
              </a:rPr>
              <a:t>détenu au 31 décembre 2024 </a:t>
            </a:r>
            <a:r>
              <a:rPr lang="fr" sz="1800" b="1" dirty="0">
                <a:solidFill>
                  <a:srgbClr val="7F7F7F"/>
                </a:solidFill>
              </a:rPr>
              <a:t>au prorata des trimestres validés et des trimestres dus pour une pension complète </a:t>
            </a:r>
            <a:r>
              <a:rPr lang="fr" sz="1800" b="1" dirty="0">
                <a:solidFill>
                  <a:schemeClr val="dk1"/>
                </a:solidFill>
              </a:rPr>
              <a:t>qui serait annualisé et transformé en points</a:t>
            </a:r>
            <a:endParaRPr sz="1800" b="1" dirty="0">
              <a:solidFill>
                <a:schemeClr val="dk1"/>
              </a:solidFill>
            </a:endParaRPr>
          </a:p>
          <a:p>
            <a:pPr marL="0" lvl="0" indent="0" algn="l" rtl="0">
              <a:spcBef>
                <a:spcPts val="0"/>
              </a:spcBef>
              <a:spcAft>
                <a:spcPts val="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1"/>
        <p:cNvGrpSpPr/>
        <p:nvPr/>
      </p:nvGrpSpPr>
      <p:grpSpPr>
        <a:xfrm>
          <a:off x="0" y="0"/>
          <a:ext cx="0" cy="0"/>
          <a:chOff x="0" y="0"/>
          <a:chExt cx="0" cy="0"/>
        </a:xfrm>
      </p:grpSpPr>
      <p:sp>
        <p:nvSpPr>
          <p:cNvPr id="82" name="Google Shape;82;p16"/>
          <p:cNvSpPr txBox="1"/>
          <p:nvPr/>
        </p:nvSpPr>
        <p:spPr>
          <a:xfrm rot="-265960">
            <a:off x="8737233" y="6564980"/>
            <a:ext cx="271713" cy="265086"/>
          </a:xfrm>
          <a:prstGeom prst="rect">
            <a:avLst/>
          </a:prstGeom>
          <a:noFill/>
          <a:ln>
            <a:noFill/>
          </a:ln>
        </p:spPr>
        <p:txBody>
          <a:bodyPr spcFirstLastPara="1" wrap="square" lIns="90000" tIns="46800" rIns="90000" bIns="46800" anchor="t" anchorCtr="0">
            <a:noAutofit/>
          </a:bodyPr>
          <a:lstStyle/>
          <a:p>
            <a:pPr marL="0" marR="0" lvl="0" indent="0" algn="ctr" rtl="0">
              <a:lnSpc>
                <a:spcPct val="100000"/>
              </a:lnSpc>
              <a:spcBef>
                <a:spcPts val="0"/>
              </a:spcBef>
              <a:spcAft>
                <a:spcPts val="0"/>
              </a:spcAft>
              <a:buClr>
                <a:srgbClr val="000000"/>
              </a:buClr>
              <a:buSzPts val="1400"/>
              <a:buFont typeface="Times New Roman"/>
              <a:buNone/>
            </a:pPr>
            <a:fld id="{00000000-1234-1234-1234-123412341234}" type="slidenum">
              <a:rPr lang="fr" sz="1400" b="1" i="0" u="none">
                <a:solidFill>
                  <a:srgbClr val="FFFFFF"/>
                </a:solidFill>
                <a:latin typeface="Arial Narrow"/>
                <a:ea typeface="Arial Narrow"/>
                <a:cs typeface="Arial Narrow"/>
                <a:sym typeface="Arial Narrow"/>
              </a:rPr>
              <a:t>3</a:t>
            </a:fld>
            <a:endParaRPr b="1">
              <a:solidFill>
                <a:srgbClr val="FFFFFF"/>
              </a:solidFill>
              <a:latin typeface="Arial Narrow"/>
              <a:ea typeface="Arial Narrow"/>
              <a:cs typeface="Arial Narrow"/>
              <a:sym typeface="Arial Narrow"/>
            </a:endParaRPr>
          </a:p>
        </p:txBody>
      </p:sp>
      <p:sp>
        <p:nvSpPr>
          <p:cNvPr id="83" name="Google Shape;83;p16"/>
          <p:cNvSpPr txBox="1"/>
          <p:nvPr/>
        </p:nvSpPr>
        <p:spPr>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i="0">
                <a:solidFill>
                  <a:srgbClr val="990000"/>
                </a:solidFill>
                <a:latin typeface="Helvetica Neue"/>
                <a:ea typeface="Helvetica Neue"/>
                <a:cs typeface="Helvetica Neue"/>
                <a:sym typeface="Helvetica Neue"/>
              </a:rPr>
              <a:t>De multiples contre</a:t>
            </a:r>
            <a:r>
              <a:rPr lang="fr" sz="2400" b="1">
                <a:solidFill>
                  <a:srgbClr val="990000"/>
                </a:solidFill>
                <a:latin typeface="Helvetica Neue"/>
                <a:ea typeface="Helvetica Neue"/>
                <a:cs typeface="Helvetica Neue"/>
                <a:sym typeface="Helvetica Neue"/>
              </a:rPr>
              <a:t>-</a:t>
            </a:r>
            <a:r>
              <a:rPr lang="fr" sz="2400" b="1" i="0">
                <a:solidFill>
                  <a:srgbClr val="990000"/>
                </a:solidFill>
                <a:latin typeface="Helvetica Neue"/>
                <a:ea typeface="Helvetica Neue"/>
                <a:cs typeface="Helvetica Neue"/>
                <a:sym typeface="Helvetica Neue"/>
              </a:rPr>
              <a:t>réformes de</a:t>
            </a:r>
            <a:r>
              <a:rPr lang="fr" sz="2400" b="1">
                <a:solidFill>
                  <a:srgbClr val="990000"/>
                </a:solidFill>
                <a:latin typeface="Helvetica Neue"/>
                <a:ea typeface="Helvetica Neue"/>
                <a:cs typeface="Helvetica Neue"/>
                <a:sym typeface="Helvetica Neue"/>
              </a:rPr>
              <a:t>puis 1981</a:t>
            </a:r>
            <a:endParaRPr b="1">
              <a:solidFill>
                <a:srgbClr val="990000"/>
              </a:solidFill>
              <a:latin typeface="Helvetica Neue"/>
              <a:ea typeface="Helvetica Neue"/>
              <a:cs typeface="Helvetica Neue"/>
              <a:sym typeface="Helvetica Neue"/>
            </a:endParaRPr>
          </a:p>
        </p:txBody>
      </p:sp>
      <p:sp>
        <p:nvSpPr>
          <p:cNvPr id="84" name="Google Shape;84;p16"/>
          <p:cNvSpPr txBox="1"/>
          <p:nvPr/>
        </p:nvSpPr>
        <p:spPr>
          <a:xfrm>
            <a:off x="68875" y="460500"/>
            <a:ext cx="9032400" cy="61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Noto Sans Symbols"/>
              <a:buNone/>
            </a:pPr>
            <a:r>
              <a:rPr lang="fr" sz="1600" b="1">
                <a:solidFill>
                  <a:srgbClr val="009900"/>
                </a:solidFill>
              </a:rPr>
              <a:t>En 1981 : retraite à 60 ans  37,5 années</a:t>
            </a:r>
            <a:r>
              <a:rPr lang="fr" sz="1600" b="1">
                <a:solidFill>
                  <a:schemeClr val="dk1"/>
                </a:solidFill>
              </a:rPr>
              <a:t> de travail pour un taux plein de </a:t>
            </a:r>
            <a:r>
              <a:rPr lang="fr" sz="1600" b="1">
                <a:solidFill>
                  <a:srgbClr val="009900"/>
                </a:solidFill>
              </a:rPr>
              <a:t>75 % du dernier salaire</a:t>
            </a:r>
            <a:r>
              <a:rPr lang="fr" sz="1600" b="1">
                <a:solidFill>
                  <a:schemeClr val="dk1"/>
                </a:solidFill>
              </a:rPr>
              <a:t> (fonctionnaires) ou </a:t>
            </a:r>
            <a:r>
              <a:rPr lang="fr" sz="1600" b="1">
                <a:solidFill>
                  <a:srgbClr val="009900"/>
                </a:solidFill>
              </a:rPr>
              <a:t>du salaire des 10 meilleures années</a:t>
            </a:r>
            <a:r>
              <a:rPr lang="fr" sz="1600" b="1">
                <a:solidFill>
                  <a:schemeClr val="dk1"/>
                </a:solidFill>
              </a:rPr>
              <a:t> (privé)</a:t>
            </a:r>
            <a:endParaRPr>
              <a:solidFill>
                <a:schemeClr val="dk1"/>
              </a:solidFill>
            </a:endParaRPr>
          </a:p>
          <a:p>
            <a:pPr marL="0" lvl="0" indent="0" algn="ctr" rtl="0">
              <a:spcBef>
                <a:spcPts val="0"/>
              </a:spcBef>
              <a:spcAft>
                <a:spcPts val="0"/>
              </a:spcAft>
              <a:buClr>
                <a:schemeClr val="dk1"/>
              </a:buClr>
              <a:buSzPts val="1600"/>
              <a:buFont typeface="Noto Sans Symbols"/>
              <a:buNone/>
            </a:pPr>
            <a:endParaRPr sz="1600" b="1">
              <a:solidFill>
                <a:schemeClr val="dk1"/>
              </a:solidFill>
            </a:endParaRPr>
          </a:p>
          <a:p>
            <a:pPr marL="0" lvl="0" indent="0" algn="ctr" rtl="0">
              <a:spcBef>
                <a:spcPts val="0"/>
              </a:spcBef>
              <a:spcAft>
                <a:spcPts val="0"/>
              </a:spcAft>
              <a:buClr>
                <a:schemeClr val="dk1"/>
              </a:buClr>
              <a:buSzPts val="1600"/>
              <a:buFont typeface="Noto Sans Symbols"/>
              <a:buNone/>
            </a:pPr>
            <a:endParaRPr sz="1600" b="1">
              <a:solidFill>
                <a:srgbClr val="FF0000"/>
              </a:solidFill>
            </a:endParaRPr>
          </a:p>
          <a:p>
            <a:pPr marL="0" lvl="0" indent="0" algn="ctr" rtl="0">
              <a:spcBef>
                <a:spcPts val="0"/>
              </a:spcBef>
              <a:spcAft>
                <a:spcPts val="0"/>
              </a:spcAft>
              <a:buClr>
                <a:schemeClr val="dk1"/>
              </a:buClr>
              <a:buSzPts val="1600"/>
              <a:buFont typeface="Noto Sans Symbols"/>
              <a:buNone/>
            </a:pPr>
            <a:r>
              <a:rPr lang="fr" sz="1600" b="1">
                <a:solidFill>
                  <a:srgbClr val="FF0000"/>
                </a:solidFill>
              </a:rPr>
              <a:t> </a:t>
            </a:r>
            <a:endParaRPr>
              <a:solidFill>
                <a:schemeClr val="dk1"/>
              </a:solidFill>
            </a:endParaRPr>
          </a:p>
          <a:p>
            <a:pPr marL="0" marR="0" lvl="0" indent="0" algn="ctr" rtl="0">
              <a:lnSpc>
                <a:spcPct val="100000"/>
              </a:lnSpc>
              <a:spcBef>
                <a:spcPts val="0"/>
              </a:spcBef>
              <a:spcAft>
                <a:spcPts val="0"/>
              </a:spcAft>
              <a:buClr>
                <a:srgbClr val="3333CC"/>
              </a:buClr>
              <a:buSzPts val="1600"/>
              <a:buFont typeface="Times New Roman"/>
              <a:buNone/>
            </a:pPr>
            <a:endParaRPr sz="1600" b="1">
              <a:solidFill>
                <a:srgbClr val="3333CC"/>
              </a:solidFill>
            </a:endParaRPr>
          </a:p>
          <a:p>
            <a:pPr marL="0" marR="0" lvl="0" indent="0" algn="ctr" rtl="0">
              <a:lnSpc>
                <a:spcPct val="100000"/>
              </a:lnSpc>
              <a:spcBef>
                <a:spcPts val="0"/>
              </a:spcBef>
              <a:spcAft>
                <a:spcPts val="0"/>
              </a:spcAft>
              <a:buClr>
                <a:srgbClr val="3333CC"/>
              </a:buClr>
              <a:buSzPts val="1600"/>
              <a:buFont typeface="Times New Roman"/>
              <a:buNone/>
            </a:pPr>
            <a:endParaRPr sz="1600" b="1">
              <a:solidFill>
                <a:srgbClr val="3333CC"/>
              </a:solidFill>
            </a:endParaRPr>
          </a:p>
          <a:p>
            <a:pPr marL="0" marR="0" lvl="0" indent="0" algn="l" rtl="0">
              <a:lnSpc>
                <a:spcPct val="100000"/>
              </a:lnSpc>
              <a:spcBef>
                <a:spcPts val="0"/>
              </a:spcBef>
              <a:spcAft>
                <a:spcPts val="0"/>
              </a:spcAft>
              <a:buNone/>
            </a:pPr>
            <a:endParaRPr sz="1600" b="1" i="0" u="sng">
              <a:solidFill>
                <a:srgbClr val="3333CC"/>
              </a:solidFill>
            </a:endParaRPr>
          </a:p>
        </p:txBody>
      </p:sp>
      <p:sp>
        <p:nvSpPr>
          <p:cNvPr id="85" name="Google Shape;85;p16"/>
          <p:cNvSpPr txBox="1"/>
          <p:nvPr/>
        </p:nvSpPr>
        <p:spPr>
          <a:xfrm>
            <a:off x="228600" y="4615737"/>
            <a:ext cx="2133600" cy="487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Times New Roman"/>
              <a:buNone/>
            </a:pPr>
            <a:endParaRPr/>
          </a:p>
        </p:txBody>
      </p:sp>
      <p:sp>
        <p:nvSpPr>
          <p:cNvPr id="86" name="Google Shape;86;p16"/>
          <p:cNvSpPr txBox="1"/>
          <p:nvPr/>
        </p:nvSpPr>
        <p:spPr>
          <a:xfrm>
            <a:off x="253500" y="3812325"/>
            <a:ext cx="2083800" cy="2052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Noto Sans Symbols"/>
              <a:buNone/>
            </a:pPr>
            <a:r>
              <a:rPr lang="fr" sz="1600" b="1"/>
              <a:t>• </a:t>
            </a:r>
            <a:r>
              <a:rPr lang="fr" sz="1600" b="1" i="0" u="none">
                <a:solidFill>
                  <a:srgbClr val="000000"/>
                </a:solidFill>
              </a:rPr>
              <a:t>Retraite du privé calculée sur le salaire des </a:t>
            </a:r>
            <a:r>
              <a:rPr lang="fr" sz="1600" b="1" i="0" u="none">
                <a:solidFill>
                  <a:srgbClr val="FF0000"/>
                </a:solidFill>
              </a:rPr>
              <a:t>25 meilleures années</a:t>
            </a:r>
            <a:endParaRPr/>
          </a:p>
          <a:p>
            <a:pPr marL="0" marR="0" lvl="0" indent="0" algn="ctr" rtl="0">
              <a:lnSpc>
                <a:spcPct val="100000"/>
              </a:lnSpc>
              <a:spcBef>
                <a:spcPts val="1000"/>
              </a:spcBef>
              <a:spcAft>
                <a:spcPts val="0"/>
              </a:spcAft>
              <a:buClr>
                <a:srgbClr val="000000"/>
              </a:buClr>
              <a:buSzPts val="1600"/>
              <a:buFont typeface="Times New Roman"/>
              <a:buNone/>
            </a:pPr>
            <a:r>
              <a:rPr lang="fr" sz="1600" b="1"/>
              <a:t>• A</a:t>
            </a:r>
            <a:r>
              <a:rPr lang="fr" sz="1600" b="1" i="0" u="none">
                <a:solidFill>
                  <a:srgbClr val="000000"/>
                </a:solidFill>
              </a:rPr>
              <a:t>vec passage à </a:t>
            </a:r>
            <a:r>
              <a:rPr lang="fr" sz="1600" b="1" i="0" u="none">
                <a:solidFill>
                  <a:srgbClr val="FF0000"/>
                </a:solidFill>
              </a:rPr>
              <a:t>40</a:t>
            </a:r>
            <a:r>
              <a:rPr lang="fr" sz="1600" b="1" i="0" u="none">
                <a:solidFill>
                  <a:srgbClr val="000000"/>
                </a:solidFill>
              </a:rPr>
              <a:t> annuités de cotisation pour le privé</a:t>
            </a:r>
            <a:endParaRPr/>
          </a:p>
        </p:txBody>
      </p:sp>
      <p:sp>
        <p:nvSpPr>
          <p:cNvPr id="87" name="Google Shape;87;p16"/>
          <p:cNvSpPr txBox="1"/>
          <p:nvPr/>
        </p:nvSpPr>
        <p:spPr>
          <a:xfrm>
            <a:off x="4953000" y="3634570"/>
            <a:ext cx="4191000" cy="2684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chemeClr val="dk1"/>
              </a:buClr>
              <a:buSzPts val="1600"/>
              <a:buFont typeface="Noto Sans Symbols"/>
              <a:buNone/>
            </a:pPr>
            <a:r>
              <a:rPr lang="fr" sz="1600" b="1" dirty="0"/>
              <a:t>• </a:t>
            </a:r>
            <a:r>
              <a:rPr lang="fr" sz="1600" b="1" dirty="0">
                <a:solidFill>
                  <a:srgbClr val="FF0000"/>
                </a:solidFill>
              </a:rPr>
              <a:t>Recul de l’âge légal de 60 à 62 ans</a:t>
            </a:r>
            <a:endParaRPr dirty="0">
              <a:solidFill>
                <a:schemeClr val="dk1"/>
              </a:solidFill>
            </a:endParaRPr>
          </a:p>
          <a:p>
            <a:pPr marL="0" marR="0" lvl="0" indent="0" algn="l" rtl="0">
              <a:lnSpc>
                <a:spcPct val="100000"/>
              </a:lnSpc>
              <a:spcBef>
                <a:spcPts val="0"/>
              </a:spcBef>
              <a:spcAft>
                <a:spcPts val="0"/>
              </a:spcAft>
              <a:buNone/>
            </a:pPr>
            <a:r>
              <a:rPr lang="fr" sz="1600" b="1" dirty="0">
                <a:solidFill>
                  <a:schemeClr val="dk1"/>
                </a:solidFill>
              </a:rPr>
              <a:t>• </a:t>
            </a:r>
            <a:r>
              <a:rPr lang="fr" sz="1600" b="1" dirty="0">
                <a:solidFill>
                  <a:srgbClr val="FF0000"/>
                </a:solidFill>
              </a:rPr>
              <a:t>S</a:t>
            </a:r>
            <a:r>
              <a:rPr lang="fr" sz="1600" b="1" i="0" u="none" dirty="0">
                <a:solidFill>
                  <a:srgbClr val="FF0000"/>
                </a:solidFill>
              </a:rPr>
              <a:t>uppression de la bonification d’un an </a:t>
            </a:r>
            <a:endParaRPr sz="1600" b="1" i="0" u="none" dirty="0">
              <a:solidFill>
                <a:srgbClr val="FF0000"/>
              </a:solidFill>
            </a:endParaRPr>
          </a:p>
          <a:p>
            <a:pPr marL="0" marR="0" lvl="0" indent="0" algn="ctr" rtl="0">
              <a:lnSpc>
                <a:spcPct val="100000"/>
              </a:lnSpc>
              <a:spcBef>
                <a:spcPts val="0"/>
              </a:spcBef>
              <a:spcAft>
                <a:spcPts val="0"/>
              </a:spcAft>
              <a:buClr>
                <a:srgbClr val="000000"/>
              </a:buClr>
              <a:buSzPts val="1600"/>
              <a:buFont typeface="Noto Sans Symbols"/>
              <a:buNone/>
            </a:pPr>
            <a:r>
              <a:rPr lang="fr" sz="1600" b="1" i="0" u="none" dirty="0">
                <a:solidFill>
                  <a:srgbClr val="FF0000"/>
                </a:solidFill>
              </a:rPr>
              <a:t>pour enfants nés après 2004</a:t>
            </a:r>
            <a:endParaRPr sz="1600" b="1" i="0" u="none" dirty="0">
              <a:solidFill>
                <a:srgbClr val="FF0000"/>
              </a:solidFill>
            </a:endParaRPr>
          </a:p>
          <a:p>
            <a:pPr marL="0" lvl="0" indent="0" algn="ctr" rtl="0">
              <a:spcBef>
                <a:spcPts val="0"/>
              </a:spcBef>
              <a:spcAft>
                <a:spcPts val="0"/>
              </a:spcAft>
              <a:buClr>
                <a:schemeClr val="dk1"/>
              </a:buClr>
              <a:buSzPts val="1600"/>
              <a:buFont typeface="Noto Sans Symbols"/>
              <a:buNone/>
            </a:pPr>
            <a:r>
              <a:rPr lang="fr" sz="1600" b="1" dirty="0">
                <a:solidFill>
                  <a:schemeClr val="dk1"/>
                </a:solidFill>
              </a:rPr>
              <a:t>• Instauration d’un système </a:t>
            </a:r>
            <a:endParaRPr sz="1600" b="1" dirty="0">
              <a:solidFill>
                <a:schemeClr val="dk1"/>
              </a:solidFill>
            </a:endParaRPr>
          </a:p>
          <a:p>
            <a:pPr marL="0" lvl="0" indent="0" algn="ctr" rtl="0">
              <a:spcBef>
                <a:spcPts val="0"/>
              </a:spcBef>
              <a:spcAft>
                <a:spcPts val="0"/>
              </a:spcAft>
              <a:buClr>
                <a:schemeClr val="dk1"/>
              </a:buClr>
              <a:buSzPts val="1600"/>
              <a:buFont typeface="Noto Sans Symbols"/>
              <a:buNone/>
            </a:pPr>
            <a:r>
              <a:rPr lang="fr" sz="1600" b="1" dirty="0">
                <a:solidFill>
                  <a:schemeClr val="dk1"/>
                </a:solidFill>
              </a:rPr>
              <a:t>de </a:t>
            </a:r>
            <a:r>
              <a:rPr lang="fr" sz="1600" b="1" dirty="0">
                <a:solidFill>
                  <a:srgbClr val="FF0000"/>
                </a:solidFill>
              </a:rPr>
              <a:t>décote</a:t>
            </a:r>
            <a:r>
              <a:rPr lang="fr" sz="1600" b="1" dirty="0">
                <a:solidFill>
                  <a:schemeClr val="dk1"/>
                </a:solidFill>
              </a:rPr>
              <a:t>/surcote</a:t>
            </a:r>
            <a:endParaRPr sz="1600" b="1" dirty="0">
              <a:solidFill>
                <a:schemeClr val="dk1"/>
              </a:solidFill>
            </a:endParaRPr>
          </a:p>
          <a:p>
            <a:pPr marL="0" lvl="0" indent="0" algn="ctr" rtl="0">
              <a:spcBef>
                <a:spcPts val="0"/>
              </a:spcBef>
              <a:spcAft>
                <a:spcPts val="0"/>
              </a:spcAft>
              <a:buClr>
                <a:schemeClr val="dk1"/>
              </a:buClr>
              <a:buSzPts val="1600"/>
              <a:buFont typeface="Noto Sans Symbols"/>
              <a:buNone/>
            </a:pPr>
            <a:endParaRPr sz="800" b="1" dirty="0">
              <a:solidFill>
                <a:schemeClr val="dk1"/>
              </a:solidFill>
            </a:endParaRPr>
          </a:p>
          <a:p>
            <a:pPr marL="0" lvl="0" indent="0" algn="ctr" rtl="0">
              <a:spcBef>
                <a:spcPts val="0"/>
              </a:spcBef>
              <a:spcAft>
                <a:spcPts val="0"/>
              </a:spcAft>
              <a:buClr>
                <a:schemeClr val="dk1"/>
              </a:buClr>
              <a:buSzPts val="1600"/>
              <a:buFont typeface="Noto Sans Symbols"/>
              <a:buNone/>
            </a:pPr>
            <a:r>
              <a:rPr lang="fr" sz="1600" b="1" dirty="0">
                <a:solidFill>
                  <a:schemeClr val="dk1"/>
                </a:solidFill>
              </a:rPr>
              <a:t>+ en 2014 : </a:t>
            </a:r>
            <a:r>
              <a:rPr lang="fr" sz="1600" b="1" dirty="0">
                <a:solidFill>
                  <a:srgbClr val="FF0000"/>
                </a:solidFill>
              </a:rPr>
              <a:t>Nombre d’années</a:t>
            </a:r>
            <a:r>
              <a:rPr lang="fr" sz="1600" b="1" dirty="0">
                <a:solidFill>
                  <a:schemeClr val="dk1"/>
                </a:solidFill>
              </a:rPr>
              <a:t> </a:t>
            </a:r>
            <a:r>
              <a:rPr lang="fr" sz="1600" b="1" dirty="0">
                <a:solidFill>
                  <a:srgbClr val="FF0000"/>
                </a:solidFill>
              </a:rPr>
              <a:t>de travail  v</a:t>
            </a:r>
            <a:r>
              <a:rPr lang="fr" sz="1600" b="1" i="1" dirty="0">
                <a:solidFill>
                  <a:srgbClr val="FF0000"/>
                </a:solidFill>
              </a:rPr>
              <a:t>alidées ans la fonction publique </a:t>
            </a:r>
            <a:r>
              <a:rPr lang="fr" sz="1600" b="1" i="1" dirty="0">
                <a:solidFill>
                  <a:schemeClr val="dk1"/>
                </a:solidFill>
              </a:rPr>
              <a:t> </a:t>
            </a:r>
            <a:r>
              <a:rPr lang="fr" sz="1600" b="1" dirty="0">
                <a:solidFill>
                  <a:schemeClr val="dk1"/>
                </a:solidFill>
              </a:rPr>
              <a:t>pour une retraite à taux plein de 75 %</a:t>
            </a:r>
            <a:r>
              <a:rPr lang="fr" sz="1600" b="1" dirty="0">
                <a:solidFill>
                  <a:srgbClr val="FF0000"/>
                </a:solidFill>
              </a:rPr>
              <a:t> </a:t>
            </a:r>
            <a:endParaRPr dirty="0">
              <a:solidFill>
                <a:schemeClr val="dk1"/>
              </a:solidFill>
            </a:endParaRPr>
          </a:p>
          <a:p>
            <a:pPr marL="127000" lvl="0" algn="ctr" rtl="0">
              <a:spcBef>
                <a:spcPts val="1000"/>
              </a:spcBef>
              <a:spcAft>
                <a:spcPts val="0"/>
              </a:spcAft>
              <a:buSzPts val="1600"/>
            </a:pPr>
            <a:r>
              <a:rPr lang="fr" sz="1600" b="1" dirty="0">
                <a:solidFill>
                  <a:schemeClr val="dk1"/>
                </a:solidFill>
              </a:rPr>
              <a:t>nés entre 1961 et 1963   ⇒</a:t>
            </a:r>
            <a:r>
              <a:rPr lang="fr" sz="1600" b="1" dirty="0">
                <a:solidFill>
                  <a:srgbClr val="FF0000"/>
                </a:solidFill>
              </a:rPr>
              <a:t>   42 années</a:t>
            </a:r>
            <a:endParaRPr sz="1600" b="1" dirty="0">
              <a:solidFill>
                <a:srgbClr val="FF0000"/>
              </a:solidFill>
            </a:endParaRPr>
          </a:p>
          <a:p>
            <a:pPr marL="127000" lvl="0" algn="ctr" rtl="0">
              <a:spcBef>
                <a:spcPts val="0"/>
              </a:spcBef>
              <a:spcAft>
                <a:spcPts val="0"/>
              </a:spcAft>
              <a:buSzPts val="1600"/>
            </a:pPr>
            <a:r>
              <a:rPr lang="fr" sz="1600" b="1" dirty="0">
                <a:solidFill>
                  <a:schemeClr val="dk1"/>
                </a:solidFill>
              </a:rPr>
              <a:t>nés après 1973                ⇒</a:t>
            </a:r>
            <a:r>
              <a:rPr lang="fr" sz="1600" b="1" dirty="0">
                <a:solidFill>
                  <a:srgbClr val="FF0000"/>
                </a:solidFill>
              </a:rPr>
              <a:t>   43 années</a:t>
            </a:r>
            <a:endParaRPr sz="1600" b="1" dirty="0"/>
          </a:p>
          <a:p>
            <a:pPr marL="0" lvl="0" indent="0" algn="ctr" rtl="0">
              <a:spcBef>
                <a:spcPts val="0"/>
              </a:spcBef>
              <a:spcAft>
                <a:spcPts val="0"/>
              </a:spcAft>
              <a:buClr>
                <a:schemeClr val="dk1"/>
              </a:buClr>
              <a:buSzPts val="1600"/>
              <a:buFont typeface="Noto Sans Symbols"/>
              <a:buNone/>
            </a:pPr>
            <a:endParaRPr sz="1600" b="1" dirty="0">
              <a:solidFill>
                <a:schemeClr val="dk1"/>
              </a:solidFill>
            </a:endParaRPr>
          </a:p>
        </p:txBody>
      </p:sp>
      <p:sp>
        <p:nvSpPr>
          <p:cNvPr id="88" name="Google Shape;88;p16"/>
          <p:cNvSpPr txBox="1"/>
          <p:nvPr/>
        </p:nvSpPr>
        <p:spPr>
          <a:xfrm>
            <a:off x="4572000" y="2912350"/>
            <a:ext cx="4286249" cy="47625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Clr>
                <a:srgbClr val="3333CC"/>
              </a:buClr>
              <a:buSzPts val="1600"/>
              <a:buFont typeface="Times New Roman"/>
              <a:buNone/>
            </a:pPr>
            <a:r>
              <a:rPr lang="fr" sz="1600" b="1">
                <a:solidFill>
                  <a:srgbClr val="3333CC"/>
                </a:solidFill>
              </a:rPr>
              <a:t>2003 (Fillon)                   2010 (Woerth)</a:t>
            </a:r>
            <a:endParaRPr>
              <a:solidFill>
                <a:schemeClr val="dk1"/>
              </a:solidFill>
            </a:endParaRPr>
          </a:p>
        </p:txBody>
      </p:sp>
      <p:pic>
        <p:nvPicPr>
          <p:cNvPr id="89" name="Google Shape;89;p16"/>
          <p:cNvPicPr preferRelativeResize="0"/>
          <p:nvPr/>
        </p:nvPicPr>
        <p:blipFill rotWithShape="1">
          <a:blip r:embed="rId3">
            <a:alphaModFix/>
          </a:blip>
          <a:srcRect r="4933"/>
          <a:stretch/>
        </p:blipFill>
        <p:spPr>
          <a:xfrm>
            <a:off x="4935850" y="1433613"/>
            <a:ext cx="4190999" cy="2147049"/>
          </a:xfrm>
          <a:prstGeom prst="rect">
            <a:avLst/>
          </a:prstGeom>
          <a:noFill/>
          <a:ln>
            <a:noFill/>
          </a:ln>
        </p:spPr>
      </p:pic>
      <p:pic>
        <p:nvPicPr>
          <p:cNvPr id="90" name="Google Shape;90;p16"/>
          <p:cNvPicPr preferRelativeResize="0"/>
          <p:nvPr/>
        </p:nvPicPr>
        <p:blipFill>
          <a:blip r:embed="rId4">
            <a:alphaModFix/>
          </a:blip>
          <a:stretch>
            <a:fillRect/>
          </a:stretch>
        </p:blipFill>
        <p:spPr>
          <a:xfrm>
            <a:off x="34550" y="976413"/>
            <a:ext cx="2521703" cy="2147050"/>
          </a:xfrm>
          <a:prstGeom prst="rect">
            <a:avLst/>
          </a:prstGeom>
          <a:noFill/>
          <a:ln>
            <a:noFill/>
          </a:ln>
        </p:spPr>
      </p:pic>
      <p:pic>
        <p:nvPicPr>
          <p:cNvPr id="91" name="Google Shape;91;p16"/>
          <p:cNvPicPr preferRelativeResize="0"/>
          <p:nvPr/>
        </p:nvPicPr>
        <p:blipFill>
          <a:blip r:embed="rId5">
            <a:alphaModFix/>
          </a:blip>
          <a:stretch>
            <a:fillRect/>
          </a:stretch>
        </p:blipFill>
        <p:spPr>
          <a:xfrm>
            <a:off x="2880700" y="1158163"/>
            <a:ext cx="2197499" cy="2051912"/>
          </a:xfrm>
          <a:prstGeom prst="rect">
            <a:avLst/>
          </a:prstGeom>
          <a:noFill/>
          <a:ln>
            <a:noFill/>
          </a:ln>
        </p:spPr>
      </p:pic>
      <p:sp>
        <p:nvSpPr>
          <p:cNvPr id="92" name="Google Shape;92;p16"/>
          <p:cNvSpPr txBox="1"/>
          <p:nvPr/>
        </p:nvSpPr>
        <p:spPr>
          <a:xfrm>
            <a:off x="2701550" y="3634575"/>
            <a:ext cx="2083800" cy="2523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1000"/>
              </a:spcBef>
              <a:spcAft>
                <a:spcPts val="0"/>
              </a:spcAft>
              <a:buClr>
                <a:srgbClr val="000000"/>
              </a:buClr>
              <a:buSzPts val="1600"/>
              <a:buFont typeface="Times New Roman"/>
              <a:buNone/>
            </a:pPr>
            <a:r>
              <a:rPr lang="fr" sz="1600" b="1" dirty="0"/>
              <a:t>• A</a:t>
            </a:r>
            <a:r>
              <a:rPr lang="fr" sz="1600" b="1" i="0" u="none" dirty="0">
                <a:solidFill>
                  <a:srgbClr val="000000"/>
                </a:solidFill>
              </a:rPr>
              <a:t>vec passage à </a:t>
            </a:r>
            <a:r>
              <a:rPr lang="fr" sz="1600" b="1" i="0" u="none" dirty="0">
                <a:solidFill>
                  <a:srgbClr val="FF0000"/>
                </a:solidFill>
              </a:rPr>
              <a:t>40</a:t>
            </a:r>
            <a:r>
              <a:rPr lang="fr" sz="1600" b="1" i="0" u="none" dirty="0">
                <a:solidFill>
                  <a:srgbClr val="000000"/>
                </a:solidFill>
              </a:rPr>
              <a:t> annuités de cotisation pour les fonctionnaires</a:t>
            </a:r>
            <a:endParaRPr sz="1600" b="1" i="0" u="none" dirty="0">
              <a:solidFill>
                <a:srgbClr val="000000"/>
              </a:solidFill>
            </a:endParaRPr>
          </a:p>
          <a:p>
            <a:pPr marL="0" marR="0" lvl="0" indent="0" algn="ctr" rtl="0">
              <a:lnSpc>
                <a:spcPct val="100000"/>
              </a:lnSpc>
              <a:spcBef>
                <a:spcPts val="1000"/>
              </a:spcBef>
              <a:spcAft>
                <a:spcPts val="0"/>
              </a:spcAft>
              <a:buClr>
                <a:srgbClr val="000000"/>
              </a:buClr>
              <a:buSzPts val="1600"/>
              <a:buFont typeface="Times New Roman"/>
              <a:buNone/>
            </a:pPr>
            <a:endParaRPr sz="1600" b="1" dirty="0"/>
          </a:p>
          <a:p>
            <a:pPr marL="0" marR="0" lvl="0" indent="0" algn="ctr" rtl="0">
              <a:lnSpc>
                <a:spcPct val="100000"/>
              </a:lnSpc>
              <a:spcBef>
                <a:spcPts val="1000"/>
              </a:spcBef>
              <a:spcAft>
                <a:spcPts val="0"/>
              </a:spcAft>
              <a:buClr>
                <a:srgbClr val="000000"/>
              </a:buClr>
              <a:buSzPts val="1600"/>
              <a:buFont typeface="Times New Roman"/>
              <a:buNone/>
            </a:pPr>
            <a:r>
              <a:rPr lang="fr" sz="1600" b="1" dirty="0">
                <a:solidFill>
                  <a:schemeClr val="dk1"/>
                </a:solidFill>
                <a:highlight>
                  <a:srgbClr val="FFFFFF"/>
                </a:highlight>
              </a:rPr>
              <a:t>• RAFP (Retraite Additionnelle de la Fonction Publique)</a:t>
            </a:r>
            <a:endParaRPr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p:tgtEl>
                                          <p:spTgt spid="8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additive="base">
                                        <p:cTn id="12" dur="500"/>
                                        <p:tgtEl>
                                          <p:spTgt spid="8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p:tgtEl>
                                          <p:spTgt spid="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2"/>
                                        </p:tgtEl>
                                        <p:attrNameLst>
                                          <p:attrName>style.visibility</p:attrName>
                                        </p:attrNameLst>
                                      </p:cBhvr>
                                      <p:to>
                                        <p:strVal val="visible"/>
                                      </p:to>
                                    </p:set>
                                    <p:anim calcmode="lin" valueType="num">
                                      <p:cBhvr additive="base">
                                        <p:cTn id="22" dur="500" fill="hold"/>
                                        <p:tgtEl>
                                          <p:spTgt spid="92"/>
                                        </p:tgtEl>
                                        <p:attrNameLst>
                                          <p:attrName>ppt_x</p:attrName>
                                        </p:attrNameLst>
                                      </p:cBhvr>
                                      <p:tavLst>
                                        <p:tav tm="0">
                                          <p:val>
                                            <p:strVal val="#ppt_x"/>
                                          </p:val>
                                        </p:tav>
                                        <p:tav tm="100000">
                                          <p:val>
                                            <p:strVal val="#ppt_x"/>
                                          </p:val>
                                        </p:tav>
                                      </p:tavLst>
                                    </p:anim>
                                    <p:anim calcmode="lin" valueType="num">
                                      <p:cBhvr additive="base">
                                        <p:cTn id="23"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 calcmode="lin" valueType="num">
                                      <p:cBhvr additive="base">
                                        <p:cTn id="28" dur="500"/>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40"/>
          <p:cNvPicPr preferRelativeResize="0"/>
          <p:nvPr/>
        </p:nvPicPr>
        <p:blipFill rotWithShape="1">
          <a:blip r:embed="rId3">
            <a:alphaModFix/>
          </a:blip>
          <a:srcRect l="-14669" r="14670"/>
          <a:stretch/>
        </p:blipFill>
        <p:spPr>
          <a:xfrm>
            <a:off x="-381000" y="1185863"/>
            <a:ext cx="7162800" cy="5095875"/>
          </a:xfrm>
          <a:prstGeom prst="rect">
            <a:avLst/>
          </a:prstGeom>
          <a:noFill/>
          <a:ln>
            <a:noFill/>
          </a:ln>
        </p:spPr>
      </p:pic>
      <p:sp>
        <p:nvSpPr>
          <p:cNvPr id="413" name="Google Shape;413;p40"/>
          <p:cNvSpPr txBox="1"/>
          <p:nvPr/>
        </p:nvSpPr>
        <p:spPr>
          <a:xfrm>
            <a:off x="0" y="545325"/>
            <a:ext cx="9144000" cy="942900"/>
          </a:xfrm>
          <a:prstGeom prst="rect">
            <a:avLst/>
          </a:prstGeom>
          <a:noFill/>
          <a:ln>
            <a:noFill/>
          </a:ln>
        </p:spPr>
        <p:txBody>
          <a:bodyPr spcFirstLastPara="1" wrap="square" lIns="90000" tIns="46800" rIns="90000" bIns="46800" anchor="t" anchorCtr="0">
            <a:noAutofit/>
          </a:bodyPr>
          <a:lstStyle/>
          <a:p>
            <a:pPr marL="1587" marR="0" lvl="0" indent="0" algn="r" rtl="0">
              <a:lnSpc>
                <a:spcPct val="100000"/>
              </a:lnSpc>
              <a:spcBef>
                <a:spcPts val="0"/>
              </a:spcBef>
              <a:spcAft>
                <a:spcPts val="0"/>
              </a:spcAft>
              <a:buClr>
                <a:srgbClr val="000000"/>
              </a:buClr>
              <a:buSzPts val="1600"/>
              <a:buFont typeface="Noto Sans Symbols"/>
              <a:buNone/>
            </a:pPr>
            <a:r>
              <a:rPr lang="fr" sz="1750" b="1">
                <a:solidFill>
                  <a:srgbClr val="FF0000"/>
                </a:solidFill>
                <a:latin typeface="Roboto"/>
                <a:ea typeface="Roboto"/>
                <a:cs typeface="Roboto"/>
                <a:sym typeface="Roboto"/>
              </a:rPr>
              <a:t>”En copiant le modèle suédois on va pouvoir doubler le taux de pauvreté chez les vieux. Remarquez, ça aurait pu être pire : pour une fois, ils n'ont pas proposé de le modèle allemand..” </a:t>
            </a:r>
            <a:r>
              <a:rPr lang="fr" sz="1750" b="1">
                <a:latin typeface="Roboto"/>
                <a:ea typeface="Roboto"/>
                <a:cs typeface="Roboto"/>
                <a:sym typeface="Roboto"/>
              </a:rPr>
              <a:t>[Guillaume Duval]</a:t>
            </a:r>
            <a:endParaRPr b="1"/>
          </a:p>
        </p:txBody>
      </p:sp>
      <p:sp>
        <p:nvSpPr>
          <p:cNvPr id="414" name="Google Shape;414;p40"/>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Les joies du modèle suédois de retraites</a:t>
            </a:r>
            <a:endParaRPr sz="2400" b="1">
              <a:solidFill>
                <a:srgbClr val="98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7"/>
          <p:cNvSpPr txBox="1"/>
          <p:nvPr/>
        </p:nvSpPr>
        <p:spPr>
          <a:xfrm>
            <a:off x="0" y="545325"/>
            <a:ext cx="9144000" cy="942900"/>
          </a:xfrm>
          <a:prstGeom prst="rect">
            <a:avLst/>
          </a:prstGeom>
          <a:noFill/>
          <a:ln>
            <a:noFill/>
          </a:ln>
        </p:spPr>
        <p:txBody>
          <a:bodyPr spcFirstLastPara="1" wrap="square" lIns="90000" tIns="46800" rIns="90000" bIns="46800" anchor="t" anchorCtr="0">
            <a:noAutofit/>
          </a:bodyPr>
          <a:lstStyle/>
          <a:p>
            <a:pPr marL="1587" marR="0" lvl="0" indent="0" algn="r" rtl="0">
              <a:lnSpc>
                <a:spcPct val="100000"/>
              </a:lnSpc>
              <a:spcBef>
                <a:spcPts val="0"/>
              </a:spcBef>
              <a:spcAft>
                <a:spcPts val="0"/>
              </a:spcAft>
              <a:buClr>
                <a:srgbClr val="000000"/>
              </a:buClr>
              <a:buSzPts val="1600"/>
              <a:buFont typeface="Noto Sans Symbols"/>
              <a:buNone/>
            </a:pPr>
            <a:r>
              <a:rPr lang="fr" sz="1800" b="1">
                <a:solidFill>
                  <a:srgbClr val="FF0000"/>
                </a:solidFill>
                <a:latin typeface="Roboto"/>
                <a:ea typeface="Roboto"/>
                <a:cs typeface="Roboto"/>
                <a:sym typeface="Roboto"/>
              </a:rPr>
              <a:t>"Grâce à la retraite à points </a:t>
            </a:r>
            <a:r>
              <a:rPr lang="fr" sz="1800">
                <a:solidFill>
                  <a:srgbClr val="FF0000"/>
                </a:solidFill>
                <a:latin typeface="Roboto"/>
                <a:ea typeface="Roboto"/>
                <a:cs typeface="Roboto"/>
                <a:sym typeface="Roboto"/>
              </a:rPr>
              <a:t>(mais pas uniquement : c'est un ensemble de "réformes" néolibérales),</a:t>
            </a:r>
            <a:r>
              <a:rPr lang="fr" sz="1800" b="1">
                <a:solidFill>
                  <a:srgbClr val="FF0000"/>
                </a:solidFill>
                <a:latin typeface="Roboto"/>
                <a:ea typeface="Roboto"/>
                <a:cs typeface="Roboto"/>
                <a:sym typeface="Roboto"/>
              </a:rPr>
              <a:t> la Suède a été depuis 2003, le pays de l'OCDE où les inégalités ont le + augmenté </a:t>
            </a:r>
            <a:r>
              <a:rPr lang="fr" sz="1800">
                <a:solidFill>
                  <a:srgbClr val="FF0000"/>
                </a:solidFill>
                <a:latin typeface="Roboto"/>
                <a:ea typeface="Roboto"/>
                <a:cs typeface="Roboto"/>
                <a:sym typeface="Roboto"/>
              </a:rPr>
              <a:t>(même si elles restent encore plus limitées qu'ailleurs)</a:t>
            </a:r>
            <a:r>
              <a:rPr lang="fr" sz="1750" b="1">
                <a:solidFill>
                  <a:srgbClr val="FF0000"/>
                </a:solidFill>
                <a:latin typeface="Roboto"/>
                <a:ea typeface="Roboto"/>
                <a:cs typeface="Roboto"/>
                <a:sym typeface="Roboto"/>
              </a:rPr>
              <a:t>” </a:t>
            </a:r>
            <a:r>
              <a:rPr lang="fr" sz="1750" b="1">
                <a:latin typeface="Roboto"/>
                <a:ea typeface="Roboto"/>
                <a:cs typeface="Roboto"/>
                <a:sym typeface="Roboto"/>
              </a:rPr>
              <a:t>[Guillaume Duval]</a:t>
            </a:r>
            <a:endParaRPr b="1"/>
          </a:p>
        </p:txBody>
      </p:sp>
      <p:sp>
        <p:nvSpPr>
          <p:cNvPr id="363" name="Google Shape;363;p37"/>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Les joies du modèle suédois de retraites</a:t>
            </a:r>
            <a:endParaRPr sz="2400" b="1">
              <a:solidFill>
                <a:srgbClr val="980000"/>
              </a:solidFill>
            </a:endParaRPr>
          </a:p>
        </p:txBody>
      </p:sp>
      <p:pic>
        <p:nvPicPr>
          <p:cNvPr id="364" name="Google Shape;364;p37"/>
          <p:cNvPicPr preferRelativeResize="0"/>
          <p:nvPr/>
        </p:nvPicPr>
        <p:blipFill>
          <a:blip r:embed="rId3">
            <a:alphaModFix/>
          </a:blip>
          <a:stretch>
            <a:fillRect/>
          </a:stretch>
        </p:blipFill>
        <p:spPr>
          <a:xfrm>
            <a:off x="304800" y="1640625"/>
            <a:ext cx="8296075" cy="4624825"/>
          </a:xfrm>
          <a:prstGeom prst="rect">
            <a:avLst/>
          </a:prstGeom>
          <a:noFill/>
          <a:ln>
            <a:noFill/>
          </a:ln>
        </p:spPr>
      </p:pic>
    </p:spTree>
    <p:extLst>
      <p:ext uri="{BB962C8B-B14F-4D97-AF65-F5344CB8AC3E}">
        <p14:creationId xmlns:p14="http://schemas.microsoft.com/office/powerpoint/2010/main" val="494418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8"/>
          <p:cNvSpPr txBox="1"/>
          <p:nvPr/>
        </p:nvSpPr>
        <p:spPr>
          <a:xfrm>
            <a:off x="8714700" y="6474700"/>
            <a:ext cx="4293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sz="1400" b="1" i="0" u="none">
                <a:solidFill>
                  <a:srgbClr val="FFFFFF"/>
                </a:solidFill>
                <a:latin typeface="Arial Narrow"/>
                <a:ea typeface="Arial Narrow"/>
                <a:cs typeface="Arial Narrow"/>
                <a:sym typeface="Arial Narrow"/>
              </a:rPr>
              <a:t>32</a:t>
            </a:fld>
            <a:endParaRPr b="1">
              <a:solidFill>
                <a:srgbClr val="FFFFFF"/>
              </a:solidFill>
              <a:latin typeface="Arial Narrow"/>
              <a:ea typeface="Arial Narrow"/>
              <a:cs typeface="Arial Narrow"/>
              <a:sym typeface="Arial Narrow"/>
            </a:endParaRPr>
          </a:p>
        </p:txBody>
      </p:sp>
      <p:pic>
        <p:nvPicPr>
          <p:cNvPr id="370" name="Google Shape;370;p38"/>
          <p:cNvPicPr preferRelativeResize="0"/>
          <p:nvPr/>
        </p:nvPicPr>
        <p:blipFill>
          <a:blip r:embed="rId3">
            <a:alphaModFix/>
          </a:blip>
          <a:stretch>
            <a:fillRect/>
          </a:stretch>
        </p:blipFill>
        <p:spPr>
          <a:xfrm>
            <a:off x="152400" y="609600"/>
            <a:ext cx="8839201" cy="5667765"/>
          </a:xfrm>
          <a:prstGeom prst="rect">
            <a:avLst/>
          </a:prstGeom>
          <a:noFill/>
          <a:ln>
            <a:noFill/>
          </a:ln>
        </p:spPr>
      </p:pic>
      <p:sp>
        <p:nvSpPr>
          <p:cNvPr id="371" name="Google Shape;371;p38"/>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Les retraités, des nantis ?</a:t>
            </a:r>
            <a:endParaRPr sz="2400">
              <a:solidFill>
                <a:srgbClr val="980000"/>
              </a:solidFill>
            </a:endParaRPr>
          </a:p>
        </p:txBody>
      </p:sp>
      <p:sp>
        <p:nvSpPr>
          <p:cNvPr id="372" name="Google Shape;372;p38"/>
          <p:cNvSpPr txBox="1"/>
          <p:nvPr/>
        </p:nvSpPr>
        <p:spPr>
          <a:xfrm>
            <a:off x="0" y="368400"/>
            <a:ext cx="9144000" cy="942900"/>
          </a:xfrm>
          <a:prstGeom prst="rect">
            <a:avLst/>
          </a:prstGeom>
          <a:noFill/>
          <a:ln>
            <a:noFill/>
          </a:ln>
        </p:spPr>
        <p:txBody>
          <a:bodyPr spcFirstLastPara="1" wrap="square" lIns="91425" tIns="91425" rIns="91425" bIns="91425" anchor="t" anchorCtr="0">
            <a:noAutofit/>
          </a:bodyPr>
          <a:lstStyle/>
          <a:p>
            <a:pPr marL="457200" lvl="0" indent="0" algn="r" rtl="0">
              <a:lnSpc>
                <a:spcPct val="115000"/>
              </a:lnSpc>
              <a:spcBef>
                <a:spcPts val="0"/>
              </a:spcBef>
              <a:spcAft>
                <a:spcPts val="0"/>
              </a:spcAft>
              <a:buClr>
                <a:schemeClr val="dk1"/>
              </a:buClr>
              <a:buSzPts val="1100"/>
              <a:buFont typeface="Arial"/>
              <a:buNone/>
            </a:pPr>
            <a:r>
              <a:rPr lang="fr" sz="1800" b="1">
                <a:solidFill>
                  <a:srgbClr val="FF0000"/>
                </a:solidFill>
              </a:rPr>
              <a:t>Le niveau de vie moyen des actifs et retraités a progressé de manière parallèle jusqu’en 2010.</a:t>
            </a:r>
            <a:endParaRPr sz="1800" b="1">
              <a:solidFill>
                <a:srgbClr val="FF0000"/>
              </a:solidFill>
            </a:endParaRPr>
          </a:p>
        </p:txBody>
      </p:sp>
    </p:spTree>
    <p:extLst>
      <p:ext uri="{BB962C8B-B14F-4D97-AF65-F5344CB8AC3E}">
        <p14:creationId xmlns:p14="http://schemas.microsoft.com/office/powerpoint/2010/main" val="688868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25"/>
        <p:cNvGrpSpPr/>
        <p:nvPr/>
      </p:nvGrpSpPr>
      <p:grpSpPr>
        <a:xfrm>
          <a:off x="0" y="0"/>
          <a:ext cx="0" cy="0"/>
          <a:chOff x="0" y="0"/>
          <a:chExt cx="0" cy="0"/>
        </a:xfrm>
      </p:grpSpPr>
      <p:sp>
        <p:nvSpPr>
          <p:cNvPr id="426" name="Google Shape;426;p42"/>
          <p:cNvSpPr txBox="1"/>
          <p:nvPr/>
        </p:nvSpPr>
        <p:spPr>
          <a:xfrm>
            <a:off x="8704825" y="6484550"/>
            <a:ext cx="4392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33</a:t>
            </a:fld>
            <a:endParaRPr/>
          </a:p>
        </p:txBody>
      </p:sp>
      <p:sp>
        <p:nvSpPr>
          <p:cNvPr id="427" name="Google Shape;427;p42"/>
          <p:cNvSpPr txBox="1"/>
          <p:nvPr/>
        </p:nvSpPr>
        <p:spPr>
          <a:xfrm>
            <a:off x="609600" y="379995"/>
            <a:ext cx="8451600" cy="368400"/>
          </a:xfrm>
          <a:prstGeom prst="rect">
            <a:avLst/>
          </a:prstGeom>
          <a:noFill/>
          <a:ln>
            <a:noFill/>
          </a:ln>
        </p:spPr>
        <p:txBody>
          <a:bodyPr spcFirstLastPara="1" wrap="square" lIns="90000" tIns="46800" rIns="90000" bIns="46800" anchor="t" anchorCtr="0">
            <a:noAutofit/>
          </a:bodyPr>
          <a:lstStyle/>
          <a:p>
            <a:pPr marL="187325" marR="0" lvl="0" indent="-185737" algn="r" rtl="0">
              <a:lnSpc>
                <a:spcPct val="100000"/>
              </a:lnSpc>
              <a:spcBef>
                <a:spcPts val="0"/>
              </a:spcBef>
              <a:spcAft>
                <a:spcPts val="0"/>
              </a:spcAft>
              <a:buClr>
                <a:srgbClr val="3333CC"/>
              </a:buClr>
              <a:buSzPts val="1800"/>
              <a:buFont typeface="Times New Roman"/>
              <a:buNone/>
            </a:pPr>
            <a:r>
              <a:rPr lang="fr" sz="1800" b="1" i="0" dirty="0">
                <a:solidFill>
                  <a:srgbClr val="3333CC"/>
                </a:solidFill>
              </a:rPr>
              <a:t>Quelques chiffres</a:t>
            </a:r>
            <a:endParaRPr dirty="0"/>
          </a:p>
        </p:txBody>
      </p:sp>
      <p:sp>
        <p:nvSpPr>
          <p:cNvPr id="428" name="Google Shape;428;p42"/>
          <p:cNvSpPr txBox="1"/>
          <p:nvPr/>
        </p:nvSpPr>
        <p:spPr>
          <a:xfrm>
            <a:off x="82801" y="631099"/>
            <a:ext cx="8943300" cy="4457175"/>
          </a:xfrm>
          <a:prstGeom prst="rect">
            <a:avLst/>
          </a:prstGeom>
          <a:noFill/>
          <a:ln>
            <a:noFill/>
          </a:ln>
        </p:spPr>
        <p:txBody>
          <a:bodyPr spcFirstLastPara="1" wrap="square" lIns="90000" tIns="46800" rIns="90000" bIns="46800" anchor="t" anchorCtr="0">
            <a:noAutofit/>
          </a:bodyPr>
          <a:lstStyle/>
          <a:p>
            <a:pPr marL="127000" marR="0" lvl="0" algn="l" rtl="0">
              <a:lnSpc>
                <a:spcPct val="100000"/>
              </a:lnSpc>
              <a:spcBef>
                <a:spcPts val="0"/>
              </a:spcBef>
              <a:spcAft>
                <a:spcPts val="0"/>
              </a:spcAft>
              <a:buSzPts val="1600"/>
            </a:pPr>
            <a:r>
              <a:rPr lang="fr" sz="1600" b="1" dirty="0">
                <a:solidFill>
                  <a:schemeClr val="dk1"/>
                </a:solidFill>
              </a:rPr>
              <a:t>Salaire médian net 2016 = </a:t>
            </a:r>
            <a:r>
              <a:rPr lang="fr" sz="1600" b="1" dirty="0">
                <a:solidFill>
                  <a:srgbClr val="FF0000"/>
                </a:solidFill>
              </a:rPr>
              <a:t>1 783 euros</a:t>
            </a:r>
            <a:r>
              <a:rPr lang="fr" sz="1600" b="1" dirty="0">
                <a:solidFill>
                  <a:schemeClr val="dk1"/>
                </a:solidFill>
              </a:rPr>
              <a:t> / mois</a:t>
            </a:r>
            <a:endParaRPr sz="1600" b="1" dirty="0">
              <a:solidFill>
                <a:schemeClr val="dk1"/>
              </a:solidFill>
            </a:endParaRPr>
          </a:p>
          <a:p>
            <a:pPr marL="457200" marR="0" lvl="0" algn="l" rtl="0">
              <a:lnSpc>
                <a:spcPct val="100000"/>
              </a:lnSpc>
              <a:spcBef>
                <a:spcPts val="0"/>
              </a:spcBef>
              <a:spcAft>
                <a:spcPts val="0"/>
              </a:spcAft>
            </a:pPr>
            <a:endParaRPr sz="1600" b="1" dirty="0">
              <a:solidFill>
                <a:schemeClr val="dk1"/>
              </a:solidFill>
            </a:endParaRPr>
          </a:p>
          <a:p>
            <a:pPr marL="127000" lvl="0" algn="r">
              <a:buClr>
                <a:schemeClr val="dk1"/>
              </a:buClr>
              <a:buSzPts val="1600"/>
            </a:pPr>
            <a:r>
              <a:rPr lang="fr" sz="1600" b="1" dirty="0">
                <a:solidFill>
                  <a:schemeClr val="dk1"/>
                </a:solidFill>
              </a:rPr>
              <a:t>Retraite moyenne brute 2016 = </a:t>
            </a:r>
            <a:r>
              <a:rPr lang="fr" sz="1600" b="1" dirty="0">
                <a:solidFill>
                  <a:srgbClr val="FF0000"/>
                </a:solidFill>
              </a:rPr>
              <a:t>1 389 euros</a:t>
            </a:r>
            <a:r>
              <a:rPr lang="fr" sz="1600" b="1" dirty="0">
                <a:solidFill>
                  <a:schemeClr val="dk1"/>
                </a:solidFill>
              </a:rPr>
              <a:t> / mois </a:t>
            </a:r>
            <a:r>
              <a:rPr lang="fr" sz="1600" dirty="0">
                <a:solidFill>
                  <a:schemeClr val="dk1"/>
                </a:solidFill>
              </a:rPr>
              <a:t>avec</a:t>
            </a:r>
            <a:r>
              <a:rPr lang="fr" sz="1200" b="1" dirty="0">
                <a:solidFill>
                  <a:schemeClr val="dk1"/>
                </a:solidFill>
              </a:rPr>
              <a:t>  		</a:t>
            </a:r>
            <a:r>
              <a:rPr lang="fr" sz="1600" b="1" dirty="0">
                <a:solidFill>
                  <a:schemeClr val="dk1"/>
                </a:solidFill>
              </a:rPr>
              <a:t>hommes = </a:t>
            </a:r>
            <a:r>
              <a:rPr lang="fr" sz="1600" b="1" dirty="0">
                <a:solidFill>
                  <a:srgbClr val="FF0000"/>
                </a:solidFill>
              </a:rPr>
              <a:t>1 740 €</a:t>
            </a:r>
            <a:endParaRPr lang="fr" sz="1600" b="1" dirty="0">
              <a:solidFill>
                <a:schemeClr val="dk1"/>
              </a:solidFill>
            </a:endParaRPr>
          </a:p>
          <a:p>
            <a:pPr marL="127000" lvl="0" algn="r" rtl="0">
              <a:spcBef>
                <a:spcPts val="0"/>
              </a:spcBef>
              <a:spcAft>
                <a:spcPts val="0"/>
              </a:spcAft>
              <a:buClr>
                <a:schemeClr val="dk1"/>
              </a:buClr>
              <a:buSzPts val="1600"/>
            </a:pPr>
            <a:r>
              <a:rPr lang="fr" sz="1600" b="1" dirty="0">
                <a:solidFill>
                  <a:schemeClr val="dk1"/>
                </a:solidFill>
              </a:rPr>
              <a:t>							femmes = </a:t>
            </a:r>
            <a:r>
              <a:rPr lang="fr" sz="1600" b="1" dirty="0">
                <a:solidFill>
                  <a:srgbClr val="FF0000"/>
                </a:solidFill>
              </a:rPr>
              <a:t>1 070 €</a:t>
            </a:r>
          </a:p>
          <a:p>
            <a:pPr marL="127000" lvl="0" algn="r">
              <a:buClr>
                <a:schemeClr val="dk1"/>
              </a:buClr>
              <a:buSzPts val="1600"/>
            </a:pPr>
            <a:endParaRPr lang="fr" sz="1600" b="1" dirty="0">
              <a:solidFill>
                <a:schemeClr val="tx1"/>
              </a:solidFill>
            </a:endParaRPr>
          </a:p>
          <a:p>
            <a:pPr marL="127000" lvl="0" algn="r">
              <a:buClr>
                <a:schemeClr val="dk1"/>
              </a:buClr>
              <a:buSzPts val="1600"/>
            </a:pPr>
            <a:r>
              <a:rPr lang="fr" sz="1600" b="1" dirty="0">
                <a:solidFill>
                  <a:schemeClr val="tx1"/>
                </a:solidFill>
              </a:rPr>
              <a:t>Retraite moyenne brute FPE des retraités de l’année 2018</a:t>
            </a:r>
            <a:r>
              <a:rPr lang="fr" sz="1600" dirty="0">
                <a:solidFill>
                  <a:schemeClr val="tx1"/>
                </a:solidFill>
              </a:rPr>
              <a:t> dont</a:t>
            </a:r>
            <a:r>
              <a:rPr lang="fr" sz="1600" b="1" dirty="0">
                <a:solidFill>
                  <a:schemeClr val="tx1"/>
                </a:solidFill>
              </a:rPr>
              <a:t>  	hommes = </a:t>
            </a:r>
            <a:r>
              <a:rPr lang="fr" sz="1600" b="1" dirty="0">
                <a:solidFill>
                  <a:srgbClr val="00B050"/>
                </a:solidFill>
              </a:rPr>
              <a:t>2 449 € </a:t>
            </a:r>
          </a:p>
          <a:p>
            <a:pPr marL="127000" lvl="0" algn="r">
              <a:buClr>
                <a:schemeClr val="dk1"/>
              </a:buClr>
              <a:buSzPts val="1600"/>
            </a:pPr>
            <a:r>
              <a:rPr lang="fr" sz="1600" b="1" dirty="0">
                <a:solidFill>
                  <a:schemeClr val="tx1"/>
                </a:solidFill>
              </a:rPr>
              <a:t>							femmes = </a:t>
            </a:r>
            <a:r>
              <a:rPr lang="fr" sz="1600" b="1" dirty="0">
                <a:solidFill>
                  <a:srgbClr val="00B050"/>
                </a:solidFill>
              </a:rPr>
              <a:t>2 063 €</a:t>
            </a:r>
            <a:endParaRPr sz="1600" b="1" dirty="0">
              <a:solidFill>
                <a:srgbClr val="00B050"/>
              </a:solidFill>
            </a:endParaRPr>
          </a:p>
          <a:p>
            <a:pPr marL="127000" marR="0" lvl="0" algn="l" rtl="0">
              <a:lnSpc>
                <a:spcPct val="100000"/>
              </a:lnSpc>
              <a:spcBef>
                <a:spcPts val="0"/>
              </a:spcBef>
              <a:spcAft>
                <a:spcPts val="0"/>
              </a:spcAft>
              <a:buSzPts val="1600"/>
            </a:pPr>
            <a:r>
              <a:rPr lang="fr" sz="1600" b="1" i="0" dirty="0">
                <a:solidFill>
                  <a:srgbClr val="000000"/>
                </a:solidFill>
              </a:rPr>
              <a:t>Seuil officiel de pauvreté 2016</a:t>
            </a:r>
            <a:r>
              <a:rPr lang="fr" sz="1600" b="1" i="0" u="none" dirty="0">
                <a:solidFill>
                  <a:srgbClr val="000000"/>
                </a:solidFill>
              </a:rPr>
              <a:t> = </a:t>
            </a:r>
            <a:r>
              <a:rPr lang="fr" sz="1600" b="1" i="0" u="none" dirty="0">
                <a:solidFill>
                  <a:srgbClr val="FF0000"/>
                </a:solidFill>
              </a:rPr>
              <a:t>1 015 euros</a:t>
            </a:r>
            <a:r>
              <a:rPr lang="fr" sz="1600" b="1" i="0" u="none" dirty="0">
                <a:solidFill>
                  <a:srgbClr val="000000"/>
                </a:solidFill>
              </a:rPr>
              <a:t> / mois</a:t>
            </a:r>
            <a:endParaRPr sz="1600" b="1" i="0" u="none" dirty="0">
              <a:solidFill>
                <a:srgbClr val="000000"/>
              </a:solidFill>
            </a:endParaRPr>
          </a:p>
          <a:p>
            <a:pPr marR="0" lvl="0" algn="l" rtl="0">
              <a:lnSpc>
                <a:spcPct val="100000"/>
              </a:lnSpc>
              <a:spcBef>
                <a:spcPts val="0"/>
              </a:spcBef>
              <a:spcAft>
                <a:spcPts val="0"/>
              </a:spcAft>
            </a:pPr>
            <a:endParaRPr sz="1600" b="1" dirty="0"/>
          </a:p>
          <a:p>
            <a:pPr marL="127000" marR="0" lvl="0" algn="l" rtl="0">
              <a:lnSpc>
                <a:spcPct val="100000"/>
              </a:lnSpc>
              <a:spcBef>
                <a:spcPts val="0"/>
              </a:spcBef>
              <a:spcAft>
                <a:spcPts val="0"/>
              </a:spcAft>
              <a:buSzPts val="1600"/>
            </a:pPr>
            <a:r>
              <a:rPr lang="fr" sz="1600" dirty="0">
                <a:solidFill>
                  <a:schemeClr val="dk1"/>
                </a:solidFill>
              </a:rPr>
              <a:t>	Niveaux des pensions (euros / mois) :</a:t>
            </a:r>
            <a:endParaRPr sz="1600" dirty="0">
              <a:solidFill>
                <a:schemeClr val="dk1"/>
              </a:solidFill>
            </a:endParaRPr>
          </a:p>
          <a:p>
            <a:pPr marL="0" marR="0" lvl="0" indent="0" algn="l" rtl="0">
              <a:lnSpc>
                <a:spcPct val="100000"/>
              </a:lnSpc>
              <a:spcBef>
                <a:spcPts val="0"/>
              </a:spcBef>
              <a:spcAft>
                <a:spcPts val="0"/>
              </a:spcAft>
              <a:buNone/>
            </a:pPr>
            <a:endParaRPr sz="1600" dirty="0">
              <a:solidFill>
                <a:srgbClr val="FF0000"/>
              </a:solidFill>
            </a:endParaRPr>
          </a:p>
        </p:txBody>
      </p:sp>
      <p:sp>
        <p:nvSpPr>
          <p:cNvPr id="429" name="Google Shape;429;p42"/>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Les retraités, des nantis ?</a:t>
            </a:r>
            <a:endParaRPr sz="2400">
              <a:solidFill>
                <a:srgbClr val="980000"/>
              </a:solidFill>
            </a:endParaRPr>
          </a:p>
        </p:txBody>
      </p:sp>
      <p:pic>
        <p:nvPicPr>
          <p:cNvPr id="430" name="Google Shape;430;p42"/>
          <p:cNvPicPr preferRelativeResize="0"/>
          <p:nvPr/>
        </p:nvPicPr>
        <p:blipFill>
          <a:blip r:embed="rId3">
            <a:alphaModFix/>
          </a:blip>
          <a:stretch>
            <a:fillRect/>
          </a:stretch>
        </p:blipFill>
        <p:spPr>
          <a:xfrm>
            <a:off x="1037075" y="3341175"/>
            <a:ext cx="6697400" cy="2893275"/>
          </a:xfrm>
          <a:prstGeom prst="rect">
            <a:avLst/>
          </a:prstGeom>
          <a:noFill/>
          <a:ln>
            <a:noFill/>
          </a:ln>
        </p:spPr>
      </p:pic>
      <p:sp>
        <p:nvSpPr>
          <p:cNvPr id="2" name="ZoneTexte 1">
            <a:extLst>
              <a:ext uri="{FF2B5EF4-FFF2-40B4-BE49-F238E27FC236}">
                <a16:creationId xmlns:a16="http://schemas.microsoft.com/office/drawing/2014/main" id="{CD79519C-D2FC-6947-8F95-4481617C4628}"/>
              </a:ext>
            </a:extLst>
          </p:cNvPr>
          <p:cNvSpPr txBox="1"/>
          <p:nvPr/>
        </p:nvSpPr>
        <p:spPr>
          <a:xfrm rot="16200000">
            <a:off x="-1171074" y="4630149"/>
            <a:ext cx="2885726" cy="307777"/>
          </a:xfrm>
          <a:prstGeom prst="rect">
            <a:avLst/>
          </a:prstGeom>
          <a:noFill/>
        </p:spPr>
        <p:txBody>
          <a:bodyPr wrap="none" rtlCol="0">
            <a:spAutoFit/>
          </a:bodyPr>
          <a:lstStyle/>
          <a:p>
            <a:r>
              <a:rPr lang="fr" dirty="0">
                <a:solidFill>
                  <a:schemeClr val="bg2"/>
                </a:solidFill>
              </a:rPr>
              <a:t>source</a:t>
            </a:r>
            <a:r>
              <a:rPr lang="fr" b="1" dirty="0">
                <a:solidFill>
                  <a:schemeClr val="dk1"/>
                </a:solidFill>
              </a:rPr>
              <a:t> </a:t>
            </a:r>
            <a:r>
              <a:rPr lang="fr" dirty="0">
                <a:solidFill>
                  <a:schemeClr val="tx1"/>
                </a:solidFill>
              </a:rPr>
              <a:t>: INSEE et </a:t>
            </a:r>
            <a:r>
              <a:rPr lang="fr-FR" dirty="0" err="1">
                <a:solidFill>
                  <a:schemeClr val="tx1"/>
                </a:solidFill>
              </a:rPr>
              <a:t>DGFiP</a:t>
            </a:r>
            <a:r>
              <a:rPr lang="fr-FR" dirty="0">
                <a:solidFill>
                  <a:schemeClr val="tx1"/>
                </a:solidFill>
              </a:rPr>
              <a:t> – SRE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7EC5F10-39E8-B14B-946E-AA6A4E69B8C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82404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1"/>
        <p:cNvGrpSpPr/>
        <p:nvPr/>
      </p:nvGrpSpPr>
      <p:grpSpPr>
        <a:xfrm>
          <a:off x="0" y="0"/>
          <a:ext cx="0" cy="0"/>
          <a:chOff x="0" y="0"/>
          <a:chExt cx="0" cy="0"/>
        </a:xfrm>
      </p:grpSpPr>
      <p:sp>
        <p:nvSpPr>
          <p:cNvPr id="482" name="Google Shape;482;p48"/>
          <p:cNvSpPr txBox="1"/>
          <p:nvPr/>
        </p:nvSpPr>
        <p:spPr>
          <a:xfrm>
            <a:off x="8694975" y="6484550"/>
            <a:ext cx="4491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35</a:t>
            </a:fld>
            <a:endParaRPr/>
          </a:p>
        </p:txBody>
      </p:sp>
      <p:sp>
        <p:nvSpPr>
          <p:cNvPr id="483" name="Google Shape;483;p48"/>
          <p:cNvSpPr txBox="1"/>
          <p:nvPr/>
        </p:nvSpPr>
        <p:spPr>
          <a:xfrm>
            <a:off x="4275300" y="1269350"/>
            <a:ext cx="4771500" cy="4844700"/>
          </a:xfrm>
          <a:prstGeom prst="rect">
            <a:avLst/>
          </a:prstGeom>
          <a:noFill/>
          <a:ln>
            <a:noFill/>
          </a:ln>
        </p:spPr>
        <p:txBody>
          <a:bodyPr spcFirstLastPara="1" wrap="square" lIns="90000" tIns="46800" rIns="90000" bIns="46800" anchor="t" anchorCtr="0">
            <a:noAutofit/>
          </a:bodyPr>
          <a:lstStyle/>
          <a:p>
            <a:pPr marL="457200" lvl="0" indent="-342900" algn="l" rtl="0">
              <a:lnSpc>
                <a:spcPct val="115000"/>
              </a:lnSpc>
              <a:spcBef>
                <a:spcPts val="0"/>
              </a:spcBef>
              <a:spcAft>
                <a:spcPts val="0"/>
              </a:spcAft>
              <a:buClr>
                <a:schemeClr val="dk1"/>
              </a:buClr>
              <a:buSzPts val="1800"/>
              <a:buChar char="●"/>
            </a:pPr>
            <a:r>
              <a:rPr lang="fr" sz="1800">
                <a:solidFill>
                  <a:schemeClr val="dk1"/>
                </a:solidFill>
              </a:rPr>
              <a:t>Hausse des </a:t>
            </a:r>
            <a:r>
              <a:rPr lang="fr" sz="1800" b="1">
                <a:solidFill>
                  <a:srgbClr val="009900"/>
                </a:solidFill>
              </a:rPr>
              <a:t>cotisations</a:t>
            </a:r>
            <a:endParaRPr sz="1800" b="1">
              <a:solidFill>
                <a:srgbClr val="009900"/>
              </a:solidFill>
            </a:endParaRPr>
          </a:p>
          <a:p>
            <a:pPr marL="457200" lvl="0" indent="-342900" algn="l" rtl="0">
              <a:lnSpc>
                <a:spcPct val="115000"/>
              </a:lnSpc>
              <a:spcBef>
                <a:spcPts val="0"/>
              </a:spcBef>
              <a:spcAft>
                <a:spcPts val="0"/>
              </a:spcAft>
              <a:buClr>
                <a:schemeClr val="dk1"/>
              </a:buClr>
              <a:buSzPts val="1800"/>
              <a:buChar char="●"/>
            </a:pPr>
            <a:r>
              <a:rPr lang="fr" sz="1800" b="1">
                <a:solidFill>
                  <a:srgbClr val="009900"/>
                </a:solidFill>
              </a:rPr>
              <a:t>Politique de l’emploi</a:t>
            </a:r>
            <a:r>
              <a:rPr lang="fr" sz="1800">
                <a:solidFill>
                  <a:schemeClr val="dk1"/>
                </a:solidFill>
              </a:rPr>
              <a:t> pour avoir davantage de cotisants</a:t>
            </a:r>
            <a:endParaRPr sz="1800">
              <a:solidFill>
                <a:schemeClr val="dk1"/>
              </a:solidFill>
            </a:endParaRPr>
          </a:p>
          <a:p>
            <a:pPr marL="457200" lvl="0" indent="-342900" algn="l" rtl="0">
              <a:lnSpc>
                <a:spcPct val="115000"/>
              </a:lnSpc>
              <a:spcBef>
                <a:spcPts val="0"/>
              </a:spcBef>
              <a:spcAft>
                <a:spcPts val="0"/>
              </a:spcAft>
              <a:buClr>
                <a:srgbClr val="009900"/>
              </a:buClr>
              <a:buSzPts val="1800"/>
              <a:buChar char="●"/>
            </a:pPr>
            <a:r>
              <a:rPr lang="fr" sz="1800" b="1">
                <a:solidFill>
                  <a:srgbClr val="009900"/>
                </a:solidFill>
              </a:rPr>
              <a:t>Taxation des revenus financiers et du patrimoine</a:t>
            </a:r>
            <a:endParaRPr sz="1800" b="1">
              <a:solidFill>
                <a:srgbClr val="009900"/>
              </a:solidFill>
            </a:endParaRPr>
          </a:p>
          <a:p>
            <a:pPr marL="457200" lvl="0" indent="-342900" algn="l" rtl="0">
              <a:lnSpc>
                <a:spcPct val="115000"/>
              </a:lnSpc>
              <a:spcBef>
                <a:spcPts val="0"/>
              </a:spcBef>
              <a:spcAft>
                <a:spcPts val="0"/>
              </a:spcAft>
              <a:buClr>
                <a:srgbClr val="009900"/>
              </a:buClr>
              <a:buSzPts val="1800"/>
              <a:buChar char="●"/>
            </a:pPr>
            <a:r>
              <a:rPr lang="fr" sz="1800" b="1">
                <a:solidFill>
                  <a:srgbClr val="009900"/>
                </a:solidFill>
              </a:rPr>
              <a:t>Supprimer exonérations et aides</a:t>
            </a:r>
            <a:r>
              <a:rPr lang="fr" sz="1800">
                <a:solidFill>
                  <a:schemeClr val="dk1"/>
                </a:solidFill>
              </a:rPr>
              <a:t> majorant les profits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fr" sz="1800" b="1">
                <a:solidFill>
                  <a:srgbClr val="009900"/>
                </a:solidFill>
              </a:rPr>
              <a:t>Soumettre à cotisations</a:t>
            </a:r>
            <a:r>
              <a:rPr lang="fr" sz="1800">
                <a:solidFill>
                  <a:schemeClr val="dk1"/>
                </a:solidFill>
              </a:rPr>
              <a:t> tous les éléments de rémunération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fr" sz="1800" b="1">
                <a:solidFill>
                  <a:srgbClr val="009900"/>
                </a:solidFill>
              </a:rPr>
              <a:t>Intégrer les primes dans le traitement pour les soumettre à cotisation </a:t>
            </a:r>
            <a:r>
              <a:rPr lang="fr" sz="1800">
                <a:solidFill>
                  <a:schemeClr val="dk1"/>
                </a:solidFill>
              </a:rPr>
              <a:t>dans la fonction publique</a:t>
            </a:r>
            <a:endParaRPr sz="1800" b="1">
              <a:solidFill>
                <a:srgbClr val="009900"/>
              </a:solidFill>
            </a:endParaRPr>
          </a:p>
          <a:p>
            <a:pPr marL="457200" lvl="0" indent="-342900" algn="l" rtl="0">
              <a:lnSpc>
                <a:spcPct val="115000"/>
              </a:lnSpc>
              <a:spcBef>
                <a:spcPts val="0"/>
              </a:spcBef>
              <a:spcAft>
                <a:spcPts val="0"/>
              </a:spcAft>
              <a:buClr>
                <a:schemeClr val="dk1"/>
              </a:buClr>
              <a:buSzPts val="1800"/>
              <a:buChar char="●"/>
            </a:pPr>
            <a:r>
              <a:rPr lang="fr" sz="1800">
                <a:solidFill>
                  <a:schemeClr val="dk1"/>
                </a:solidFill>
              </a:rPr>
              <a:t>Instauration d’une cotisation sur les revenus financiers des entreprises </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fr" sz="1800">
                <a:solidFill>
                  <a:schemeClr val="dk1"/>
                </a:solidFill>
              </a:rPr>
              <a:t>augmentation de la </a:t>
            </a:r>
            <a:r>
              <a:rPr lang="fr" sz="1800" b="1">
                <a:solidFill>
                  <a:srgbClr val="009900"/>
                </a:solidFill>
              </a:rPr>
              <a:t>part du PIB consacré aux pensions</a:t>
            </a:r>
            <a:endParaRPr sz="1800" b="1">
              <a:solidFill>
                <a:srgbClr val="009900"/>
              </a:solidFill>
            </a:endParaRPr>
          </a:p>
          <a:p>
            <a:pPr marL="457200" lvl="0" indent="0" algn="l" rtl="0">
              <a:lnSpc>
                <a:spcPct val="115000"/>
              </a:lnSpc>
              <a:spcBef>
                <a:spcPts val="0"/>
              </a:spcBef>
              <a:spcAft>
                <a:spcPts val="0"/>
              </a:spcAft>
              <a:buNone/>
            </a:pPr>
            <a:endParaRPr sz="1800">
              <a:solidFill>
                <a:schemeClr val="dk1"/>
              </a:solidFill>
            </a:endParaRPr>
          </a:p>
        </p:txBody>
      </p:sp>
      <p:sp>
        <p:nvSpPr>
          <p:cNvPr id="484" name="Google Shape;484;p48"/>
          <p:cNvSpPr txBox="1"/>
          <p:nvPr/>
        </p:nvSpPr>
        <p:spPr>
          <a:xfrm>
            <a:off x="109875" y="409550"/>
            <a:ext cx="9034200" cy="859800"/>
          </a:xfrm>
          <a:prstGeom prst="rect">
            <a:avLst/>
          </a:prstGeom>
          <a:noFill/>
          <a:ln>
            <a:noFill/>
          </a:ln>
        </p:spPr>
        <p:txBody>
          <a:bodyPr spcFirstLastPara="1" wrap="square" lIns="90000" tIns="46800" rIns="90000" bIns="46800" anchor="t" anchorCtr="0">
            <a:noAutofit/>
          </a:bodyPr>
          <a:lstStyle/>
          <a:p>
            <a:pPr marL="0" lvl="0" indent="0" algn="r" rtl="0">
              <a:lnSpc>
                <a:spcPct val="115000"/>
              </a:lnSpc>
              <a:spcBef>
                <a:spcPts val="600"/>
              </a:spcBef>
              <a:spcAft>
                <a:spcPts val="0"/>
              </a:spcAft>
              <a:buClr>
                <a:schemeClr val="dk1"/>
              </a:buClr>
              <a:buSzPts val="1100"/>
              <a:buFont typeface="Arial"/>
              <a:buNone/>
            </a:pPr>
            <a:r>
              <a:rPr lang="fr" sz="2200" b="1">
                <a:solidFill>
                  <a:srgbClr val="009900"/>
                </a:solidFill>
              </a:rPr>
              <a:t>Accroître les ressources des régimes de retraites de 4 à 5 points de PIB d’ici 2050 est possible</a:t>
            </a:r>
            <a:endParaRPr sz="2200" b="1">
              <a:solidFill>
                <a:srgbClr val="009900"/>
              </a:solidFill>
            </a:endParaRPr>
          </a:p>
          <a:p>
            <a:pPr marL="0" marR="0" lvl="0" indent="0" algn="r" rtl="0">
              <a:lnSpc>
                <a:spcPct val="100000"/>
              </a:lnSpc>
              <a:spcBef>
                <a:spcPts val="0"/>
              </a:spcBef>
              <a:spcAft>
                <a:spcPts val="0"/>
              </a:spcAft>
              <a:buClr>
                <a:srgbClr val="3333CC"/>
              </a:buClr>
              <a:buSzPts val="1800"/>
              <a:buFont typeface="Times New Roman"/>
              <a:buNone/>
            </a:pPr>
            <a:endParaRPr sz="2200" b="1">
              <a:solidFill>
                <a:srgbClr val="009900"/>
              </a:solidFill>
            </a:endParaRPr>
          </a:p>
        </p:txBody>
      </p:sp>
      <p:sp>
        <p:nvSpPr>
          <p:cNvPr id="485" name="Google Shape;485;p48"/>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Pour la FSU, les</a:t>
            </a:r>
            <a:r>
              <a:rPr lang="fr" sz="2400" b="1" i="0">
                <a:solidFill>
                  <a:srgbClr val="980000"/>
                </a:solidFill>
              </a:rPr>
              <a:t> </a:t>
            </a:r>
            <a:r>
              <a:rPr lang="fr" sz="2400" b="1">
                <a:solidFill>
                  <a:srgbClr val="980000"/>
                </a:solidFill>
              </a:rPr>
              <a:t>financements existent</a:t>
            </a:r>
            <a:endParaRPr sz="2400">
              <a:solidFill>
                <a:srgbClr val="980000"/>
              </a:solidFill>
            </a:endParaRPr>
          </a:p>
        </p:txBody>
      </p:sp>
      <p:pic>
        <p:nvPicPr>
          <p:cNvPr id="486" name="Google Shape;486;p48"/>
          <p:cNvPicPr preferRelativeResize="0"/>
          <p:nvPr/>
        </p:nvPicPr>
        <p:blipFill>
          <a:blip r:embed="rId3">
            <a:alphaModFix/>
          </a:blip>
          <a:stretch>
            <a:fillRect/>
          </a:stretch>
        </p:blipFill>
        <p:spPr>
          <a:xfrm rot="-188092">
            <a:off x="248051" y="941949"/>
            <a:ext cx="3678285" cy="5154057"/>
          </a:xfrm>
          <a:prstGeom prst="rect">
            <a:avLst/>
          </a:prstGeom>
          <a:noFill/>
          <a:ln>
            <a:noFill/>
          </a:ln>
          <a:effectLst>
            <a:outerShdw blurRad="57150" dist="76200" dir="2700000" algn="bl" rotWithShape="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0"/>
        <p:cNvGrpSpPr/>
        <p:nvPr/>
      </p:nvGrpSpPr>
      <p:grpSpPr>
        <a:xfrm>
          <a:off x="0" y="0"/>
          <a:ext cx="0" cy="0"/>
          <a:chOff x="0" y="0"/>
          <a:chExt cx="0" cy="0"/>
        </a:xfrm>
      </p:grpSpPr>
      <p:sp>
        <p:nvSpPr>
          <p:cNvPr id="491" name="Google Shape;491;p49"/>
          <p:cNvSpPr txBox="1"/>
          <p:nvPr/>
        </p:nvSpPr>
        <p:spPr>
          <a:xfrm>
            <a:off x="8744100" y="6464875"/>
            <a:ext cx="39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36</a:t>
            </a:fld>
            <a:endParaRPr b="1">
              <a:solidFill>
                <a:srgbClr val="FFFFFF"/>
              </a:solidFill>
              <a:latin typeface="Arial Narrow"/>
              <a:ea typeface="Arial Narrow"/>
              <a:cs typeface="Arial Narrow"/>
              <a:sym typeface="Arial Narrow"/>
            </a:endParaRPr>
          </a:p>
        </p:txBody>
      </p:sp>
      <p:sp>
        <p:nvSpPr>
          <p:cNvPr id="492" name="Google Shape;492;p49"/>
          <p:cNvSpPr txBox="1"/>
          <p:nvPr/>
        </p:nvSpPr>
        <p:spPr>
          <a:xfrm>
            <a:off x="435975" y="1310500"/>
            <a:ext cx="8382000" cy="3662700"/>
          </a:xfrm>
          <a:prstGeom prst="rect">
            <a:avLst/>
          </a:prstGeom>
          <a:solidFill>
            <a:srgbClr val="FFFFFF"/>
          </a:solidFill>
          <a:ln>
            <a:noFill/>
          </a:ln>
          <a:effectLst>
            <a:outerShdw blurRad="57150" dist="76200" dir="2760000" algn="bl" rotWithShape="0">
              <a:srgbClr val="000000">
                <a:alpha val="50000"/>
              </a:srgbClr>
            </a:outerShdw>
          </a:effectLst>
        </p:spPr>
        <p:txBody>
          <a:bodyPr spcFirstLastPara="1" wrap="square" lIns="90000" tIns="46800" rIns="90000" bIns="46800" anchor="t" anchorCtr="0">
            <a:noAutofit/>
          </a:bodyPr>
          <a:lstStyle/>
          <a:p>
            <a:pPr marL="457200" lvl="0" indent="-381000" algn="l" rtl="0">
              <a:lnSpc>
                <a:spcPct val="115000"/>
              </a:lnSpc>
              <a:spcBef>
                <a:spcPts val="800"/>
              </a:spcBef>
              <a:spcAft>
                <a:spcPts val="0"/>
              </a:spcAft>
              <a:buClr>
                <a:schemeClr val="dk1"/>
              </a:buClr>
              <a:buSzPts val="2400"/>
              <a:buChar char="●"/>
            </a:pPr>
            <a:r>
              <a:rPr lang="fr" sz="2400" b="1">
                <a:solidFill>
                  <a:srgbClr val="009900"/>
                </a:solidFill>
              </a:rPr>
              <a:t>60 ans</a:t>
            </a:r>
            <a:r>
              <a:rPr lang="fr" sz="2400">
                <a:solidFill>
                  <a:schemeClr val="dk1"/>
                </a:solidFill>
              </a:rPr>
              <a:t> sans décote ni surcote</a:t>
            </a:r>
            <a:endParaRPr sz="2400">
              <a:solidFill>
                <a:schemeClr val="dk1"/>
              </a:solidFill>
            </a:endParaRPr>
          </a:p>
          <a:p>
            <a:pPr marL="457200" lvl="0" indent="-381000" algn="l" rtl="0">
              <a:lnSpc>
                <a:spcPct val="115000"/>
              </a:lnSpc>
              <a:spcBef>
                <a:spcPts val="0"/>
              </a:spcBef>
              <a:spcAft>
                <a:spcPts val="0"/>
              </a:spcAft>
              <a:buClr>
                <a:srgbClr val="009900"/>
              </a:buClr>
              <a:buSzPts val="2400"/>
              <a:buChar char="●"/>
            </a:pPr>
            <a:r>
              <a:rPr lang="fr" sz="2400" b="1">
                <a:solidFill>
                  <a:srgbClr val="009900"/>
                </a:solidFill>
              </a:rPr>
              <a:t>75% du traitement</a:t>
            </a:r>
            <a:endParaRPr sz="2400" b="1">
              <a:solidFill>
                <a:srgbClr val="009900"/>
              </a:solidFill>
            </a:endParaRPr>
          </a:p>
          <a:p>
            <a:pPr marL="457200" lvl="0" indent="-381000" algn="l" rtl="0">
              <a:lnSpc>
                <a:spcPct val="115000"/>
              </a:lnSpc>
              <a:spcBef>
                <a:spcPts val="0"/>
              </a:spcBef>
              <a:spcAft>
                <a:spcPts val="0"/>
              </a:spcAft>
              <a:buClr>
                <a:srgbClr val="009900"/>
              </a:buClr>
              <a:buSzPts val="2400"/>
              <a:buChar char="●"/>
            </a:pPr>
            <a:r>
              <a:rPr lang="fr" sz="2400" b="1">
                <a:solidFill>
                  <a:srgbClr val="009900"/>
                </a:solidFill>
              </a:rPr>
              <a:t>37,5 annuités</a:t>
            </a:r>
            <a:endParaRPr sz="2400" b="1">
              <a:solidFill>
                <a:srgbClr val="009900"/>
              </a:solidFill>
            </a:endParaRPr>
          </a:p>
          <a:p>
            <a:pPr marL="457200" lvl="0" indent="-381000" algn="l" rtl="0">
              <a:lnSpc>
                <a:spcPct val="115000"/>
              </a:lnSpc>
              <a:spcBef>
                <a:spcPts val="0"/>
              </a:spcBef>
              <a:spcAft>
                <a:spcPts val="0"/>
              </a:spcAft>
              <a:buClr>
                <a:schemeClr val="dk1"/>
              </a:buClr>
              <a:buSzPts val="2400"/>
              <a:buChar char="●"/>
            </a:pPr>
            <a:r>
              <a:rPr lang="fr" sz="2400">
                <a:solidFill>
                  <a:schemeClr val="dk1"/>
                </a:solidFill>
              </a:rPr>
              <a:t>Le retour des </a:t>
            </a:r>
            <a:r>
              <a:rPr lang="fr" sz="2400" b="1">
                <a:solidFill>
                  <a:srgbClr val="009900"/>
                </a:solidFill>
              </a:rPr>
              <a:t>droits familiaux</a:t>
            </a:r>
            <a:r>
              <a:rPr lang="fr" sz="2400">
                <a:solidFill>
                  <a:schemeClr val="dk1"/>
                </a:solidFill>
              </a:rPr>
              <a:t>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fr" sz="2400">
                <a:solidFill>
                  <a:schemeClr val="dk1"/>
                </a:solidFill>
              </a:rPr>
              <a:t>Des </a:t>
            </a:r>
            <a:r>
              <a:rPr lang="fr" sz="2400" b="1">
                <a:solidFill>
                  <a:srgbClr val="009900"/>
                </a:solidFill>
              </a:rPr>
              <a:t>fins de carrière aménagées</a:t>
            </a:r>
            <a:r>
              <a:rPr lang="fr" sz="2400">
                <a:solidFill>
                  <a:schemeClr val="dk1"/>
                </a:solidFill>
              </a:rPr>
              <a:t> et une réflexion sur la gestion des âges</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fr" sz="2400">
                <a:solidFill>
                  <a:schemeClr val="dk1"/>
                </a:solidFill>
              </a:rPr>
              <a:t>La </a:t>
            </a:r>
            <a:r>
              <a:rPr lang="fr" sz="2400" b="1">
                <a:solidFill>
                  <a:srgbClr val="009900"/>
                </a:solidFill>
              </a:rPr>
              <a:t>prise en compte des années de travail à l’étranger</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fr" sz="2400">
                <a:solidFill>
                  <a:schemeClr val="dk1"/>
                </a:solidFill>
              </a:rPr>
              <a:t>La </a:t>
            </a:r>
            <a:r>
              <a:rPr lang="fr" sz="2400" b="1">
                <a:solidFill>
                  <a:srgbClr val="009900"/>
                </a:solidFill>
              </a:rPr>
              <a:t>prise en compte des années d’étude …</a:t>
            </a:r>
            <a:endParaRPr sz="2400">
              <a:solidFill>
                <a:schemeClr val="dk1"/>
              </a:solidFill>
            </a:endParaRPr>
          </a:p>
        </p:txBody>
      </p:sp>
      <p:sp>
        <p:nvSpPr>
          <p:cNvPr id="493" name="Google Shape;493;p49"/>
          <p:cNvSpPr txBox="1"/>
          <p:nvPr/>
        </p:nvSpPr>
        <p:spPr>
          <a:xfrm>
            <a:off x="109875" y="409550"/>
            <a:ext cx="9034200" cy="859800"/>
          </a:xfrm>
          <a:prstGeom prst="rect">
            <a:avLst/>
          </a:prstGeom>
          <a:noFill/>
          <a:ln>
            <a:noFill/>
          </a:ln>
        </p:spPr>
        <p:txBody>
          <a:bodyPr spcFirstLastPara="1" wrap="square" lIns="90000" tIns="46800" rIns="90000" bIns="46800" anchor="t" anchorCtr="0">
            <a:noAutofit/>
          </a:bodyPr>
          <a:lstStyle/>
          <a:p>
            <a:pPr marL="0" lvl="0" indent="0" algn="r" rtl="0">
              <a:lnSpc>
                <a:spcPct val="115000"/>
              </a:lnSpc>
              <a:spcBef>
                <a:spcPts val="600"/>
              </a:spcBef>
              <a:spcAft>
                <a:spcPts val="0"/>
              </a:spcAft>
              <a:buClr>
                <a:schemeClr val="dk1"/>
              </a:buClr>
              <a:buSzPts val="1100"/>
              <a:buFont typeface="Arial"/>
              <a:buNone/>
            </a:pPr>
            <a:endParaRPr sz="2200" b="1">
              <a:solidFill>
                <a:srgbClr val="009900"/>
              </a:solidFill>
            </a:endParaRPr>
          </a:p>
          <a:p>
            <a:pPr marL="0" marR="0" lvl="0" indent="0" algn="r" rtl="0">
              <a:lnSpc>
                <a:spcPct val="100000"/>
              </a:lnSpc>
              <a:spcBef>
                <a:spcPts val="0"/>
              </a:spcBef>
              <a:spcAft>
                <a:spcPts val="0"/>
              </a:spcAft>
              <a:buClr>
                <a:srgbClr val="3333CC"/>
              </a:buClr>
              <a:buSzPts val="1800"/>
              <a:buFont typeface="Times New Roman"/>
              <a:buNone/>
            </a:pPr>
            <a:endParaRPr sz="2200" b="1">
              <a:solidFill>
                <a:srgbClr val="009900"/>
              </a:solidFill>
            </a:endParaRPr>
          </a:p>
        </p:txBody>
      </p:sp>
      <p:sp>
        <p:nvSpPr>
          <p:cNvPr id="494" name="Google Shape;494;p49"/>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La FSU, revendique un système à prestations définies</a:t>
            </a:r>
            <a:endParaRPr sz="2400">
              <a:solidFill>
                <a:srgbClr val="98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8"/>
        <p:cNvGrpSpPr/>
        <p:nvPr/>
      </p:nvGrpSpPr>
      <p:grpSpPr>
        <a:xfrm>
          <a:off x="0" y="0"/>
          <a:ext cx="0" cy="0"/>
          <a:chOff x="0" y="0"/>
          <a:chExt cx="0" cy="0"/>
        </a:xfrm>
      </p:grpSpPr>
      <p:sp>
        <p:nvSpPr>
          <p:cNvPr id="499" name="Google Shape;499;p50"/>
          <p:cNvSpPr txBox="1"/>
          <p:nvPr/>
        </p:nvSpPr>
        <p:spPr>
          <a:xfrm>
            <a:off x="8740300" y="6484550"/>
            <a:ext cx="39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37</a:t>
            </a:fld>
            <a:endParaRPr/>
          </a:p>
        </p:txBody>
      </p:sp>
      <p:sp>
        <p:nvSpPr>
          <p:cNvPr id="500" name="Google Shape;500;p50"/>
          <p:cNvSpPr txBox="1"/>
          <p:nvPr/>
        </p:nvSpPr>
        <p:spPr>
          <a:xfrm>
            <a:off x="0" y="5679000"/>
            <a:ext cx="9144000" cy="5694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800"/>
              </a:spcBef>
              <a:spcAft>
                <a:spcPts val="2400"/>
              </a:spcAft>
              <a:buNone/>
            </a:pPr>
            <a:r>
              <a:rPr lang="fr" sz="1800">
                <a:solidFill>
                  <a:schemeClr val="dk1"/>
                </a:solidFill>
              </a:rPr>
              <a:t>Première année complète validée en moyenne à 23 ans, recrutement des MCF à 34 ans</a:t>
            </a:r>
            <a:endParaRPr sz="1800">
              <a:solidFill>
                <a:schemeClr val="dk1"/>
              </a:solidFill>
            </a:endParaRPr>
          </a:p>
        </p:txBody>
      </p:sp>
      <p:sp>
        <p:nvSpPr>
          <p:cNvPr id="501" name="Google Shape;501;p50"/>
          <p:cNvSpPr txBox="1"/>
          <p:nvPr/>
        </p:nvSpPr>
        <p:spPr>
          <a:xfrm>
            <a:off x="109875" y="409550"/>
            <a:ext cx="9034200" cy="859800"/>
          </a:xfrm>
          <a:prstGeom prst="rect">
            <a:avLst/>
          </a:prstGeom>
          <a:noFill/>
          <a:ln>
            <a:noFill/>
          </a:ln>
        </p:spPr>
        <p:txBody>
          <a:bodyPr spcFirstLastPara="1" wrap="square" lIns="90000" tIns="46800" rIns="90000" bIns="46800" anchor="t" anchorCtr="0">
            <a:noAutofit/>
          </a:bodyPr>
          <a:lstStyle/>
          <a:p>
            <a:pPr marL="76200" lvl="0" algn="r" rtl="0">
              <a:lnSpc>
                <a:spcPct val="115000"/>
              </a:lnSpc>
              <a:spcBef>
                <a:spcPts val="800"/>
              </a:spcBef>
              <a:spcAft>
                <a:spcPts val="0"/>
              </a:spcAft>
              <a:buClr>
                <a:schemeClr val="dk1"/>
              </a:buClr>
              <a:buSzPts val="2400"/>
            </a:pPr>
            <a:r>
              <a:rPr lang="fr" sz="2400" b="1" dirty="0">
                <a:solidFill>
                  <a:srgbClr val="00B050"/>
                </a:solidFill>
              </a:rPr>
              <a:t>La</a:t>
            </a:r>
            <a:r>
              <a:rPr lang="fr" sz="2400" dirty="0">
                <a:solidFill>
                  <a:schemeClr val="dk1"/>
                </a:solidFill>
              </a:rPr>
              <a:t> </a:t>
            </a:r>
            <a:r>
              <a:rPr lang="fr" sz="2400" b="1" dirty="0">
                <a:solidFill>
                  <a:srgbClr val="009900"/>
                </a:solidFill>
              </a:rPr>
              <a:t>prise en compte des années d’étude est une nécessité</a:t>
            </a:r>
            <a:endParaRPr dirty="0"/>
          </a:p>
        </p:txBody>
      </p:sp>
      <p:sp>
        <p:nvSpPr>
          <p:cNvPr id="502" name="Google Shape;502;p50"/>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a:solidFill>
                  <a:srgbClr val="980000"/>
                </a:solidFill>
              </a:rPr>
              <a:t>La FSU, revendique un système à prestations définies</a:t>
            </a:r>
            <a:endParaRPr sz="2400">
              <a:solidFill>
                <a:srgbClr val="980000"/>
              </a:solidFill>
            </a:endParaRPr>
          </a:p>
        </p:txBody>
      </p:sp>
      <p:pic>
        <p:nvPicPr>
          <p:cNvPr id="503" name="Google Shape;503;p50"/>
          <p:cNvPicPr preferRelativeResize="0"/>
          <p:nvPr/>
        </p:nvPicPr>
        <p:blipFill>
          <a:blip r:embed="rId3">
            <a:alphaModFix/>
          </a:blip>
          <a:stretch>
            <a:fillRect/>
          </a:stretch>
        </p:blipFill>
        <p:spPr>
          <a:xfrm>
            <a:off x="283800" y="1186525"/>
            <a:ext cx="8456501" cy="4605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07"/>
        <p:cNvGrpSpPr/>
        <p:nvPr/>
      </p:nvGrpSpPr>
      <p:grpSpPr>
        <a:xfrm>
          <a:off x="0" y="0"/>
          <a:ext cx="0" cy="0"/>
          <a:chOff x="0" y="0"/>
          <a:chExt cx="0" cy="0"/>
        </a:xfrm>
      </p:grpSpPr>
      <p:sp>
        <p:nvSpPr>
          <p:cNvPr id="508" name="Google Shape;508;p51"/>
          <p:cNvSpPr txBox="1"/>
          <p:nvPr/>
        </p:nvSpPr>
        <p:spPr>
          <a:xfrm>
            <a:off x="8740300" y="6484550"/>
            <a:ext cx="39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38</a:t>
            </a:fld>
            <a:endParaRPr/>
          </a:p>
        </p:txBody>
      </p:sp>
      <p:sp>
        <p:nvSpPr>
          <p:cNvPr id="509" name="Google Shape;509;p51"/>
          <p:cNvSpPr txBox="1"/>
          <p:nvPr/>
        </p:nvSpPr>
        <p:spPr>
          <a:xfrm>
            <a:off x="109875" y="409550"/>
            <a:ext cx="9034200" cy="53463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0"/>
              </a:spcBef>
              <a:spcAft>
                <a:spcPts val="0"/>
              </a:spcAft>
              <a:buNone/>
            </a:pPr>
            <a:r>
              <a:rPr lang="fr" sz="1800" b="1" i="1" dirty="0">
                <a:solidFill>
                  <a:srgbClr val="00000A"/>
                </a:solidFill>
                <a:latin typeface="Arial Narrow"/>
                <a:ea typeface="Arial Narrow"/>
                <a:cs typeface="Arial Narrow"/>
                <a:sym typeface="Arial Narrow"/>
              </a:rPr>
              <a:t>Septembre 2019 : </a:t>
            </a:r>
            <a:r>
              <a:rPr lang="fr" sz="1800" i="1" dirty="0">
                <a:solidFill>
                  <a:srgbClr val="00000A"/>
                </a:solidFill>
                <a:latin typeface="Arial Narrow"/>
                <a:ea typeface="Arial Narrow"/>
                <a:cs typeface="Arial Narrow"/>
                <a:sym typeface="Arial Narrow"/>
              </a:rPr>
              <a:t>Retraites : abandon du projet gouvernemental – Améliorons nos retraites </a:t>
            </a:r>
            <a:r>
              <a:rPr lang="fr" sz="1800" b="1" i="1" u="sng" dirty="0">
                <a:solidFill>
                  <a:schemeClr val="hlink"/>
                </a:solidFill>
                <a:latin typeface="Arial Narrow"/>
                <a:ea typeface="Arial Narrow"/>
                <a:cs typeface="Arial Narrow"/>
                <a:sym typeface="Arial Narrow"/>
              </a:rPr>
              <a:t>https://</a:t>
            </a:r>
            <a:r>
              <a:rPr lang="fr" sz="1800" b="1" i="1" u="sng" dirty="0" err="1">
                <a:solidFill>
                  <a:schemeClr val="hlink"/>
                </a:solidFill>
                <a:latin typeface="Arial Narrow"/>
                <a:ea typeface="Arial Narrow"/>
                <a:cs typeface="Arial Narrow"/>
                <a:sym typeface="Arial Narrow"/>
              </a:rPr>
              <a:t>www.snesup.fr</a:t>
            </a:r>
            <a:r>
              <a:rPr lang="fr" sz="1800" b="1" i="1" u="sng" dirty="0">
                <a:solidFill>
                  <a:schemeClr val="hlink"/>
                </a:solidFill>
                <a:latin typeface="Arial Narrow"/>
                <a:ea typeface="Arial Narrow"/>
                <a:cs typeface="Arial Narrow"/>
                <a:sym typeface="Arial Narrow"/>
              </a:rPr>
              <a:t>/article/retraites-abandon-du-projet-gouvernemental-ameliorons-nos-retraites-version-revue-et-enrichie-du-27092019</a:t>
            </a:r>
            <a:endParaRPr sz="1800" b="1" i="1" u="sng" dirty="0">
              <a:solidFill>
                <a:schemeClr val="hlink"/>
              </a:solidFill>
              <a:latin typeface="Arial Narrow"/>
              <a:ea typeface="Arial Narrow"/>
              <a:cs typeface="Arial Narrow"/>
              <a:sym typeface="Arial Narrow"/>
            </a:endParaRPr>
          </a:p>
          <a:p>
            <a:pPr marL="0" lvl="0" indent="0" algn="l" rtl="0">
              <a:lnSpc>
                <a:spcPct val="115000"/>
              </a:lnSpc>
              <a:spcBef>
                <a:spcPts val="600"/>
              </a:spcBef>
              <a:spcAft>
                <a:spcPts val="0"/>
              </a:spcAft>
              <a:buNone/>
            </a:pPr>
            <a:r>
              <a:rPr lang="fr" sz="1800" b="1" i="1" dirty="0">
                <a:solidFill>
                  <a:srgbClr val="00000A"/>
                </a:solidFill>
                <a:latin typeface="Arial Narrow"/>
                <a:ea typeface="Arial Narrow"/>
                <a:cs typeface="Arial Narrow"/>
                <a:sym typeface="Arial Narrow"/>
              </a:rPr>
              <a:t>+“Pour” Spécial Retraites -</a:t>
            </a:r>
            <a:r>
              <a:rPr lang="fr" sz="1800" dirty="0">
                <a:solidFill>
                  <a:srgbClr val="00000A"/>
                </a:solidFill>
                <a:latin typeface="Cambria"/>
                <a:ea typeface="Cambria"/>
                <a:cs typeface="Cambria"/>
                <a:sym typeface="Cambria"/>
              </a:rPr>
              <a:t> </a:t>
            </a:r>
            <a:r>
              <a:rPr lang="fr" sz="1800" b="1" i="1" u="sng" dirty="0">
                <a:solidFill>
                  <a:schemeClr val="hlink"/>
                </a:solidFill>
                <a:latin typeface="Arial Narrow"/>
                <a:ea typeface="Arial Narrow"/>
                <a:cs typeface="Arial Narrow"/>
                <a:sym typeface="Arial Narrow"/>
                <a:hlinkClick r:id="rId3"/>
              </a:rPr>
              <a:t>http://fsu.fr/POUR-speciales-retraites.html</a:t>
            </a:r>
            <a:endParaRPr sz="1800" b="1" i="1" dirty="0">
              <a:solidFill>
                <a:srgbClr val="00000A"/>
              </a:solidFill>
              <a:latin typeface="Arial Narrow"/>
              <a:ea typeface="Arial Narrow"/>
              <a:cs typeface="Arial Narrow"/>
              <a:sym typeface="Arial Narrow"/>
            </a:endParaRPr>
          </a:p>
          <a:p>
            <a:pPr marL="0" lvl="0" indent="0" algn="l" rtl="0">
              <a:lnSpc>
                <a:spcPct val="115000"/>
              </a:lnSpc>
              <a:spcBef>
                <a:spcPts val="600"/>
              </a:spcBef>
              <a:spcAft>
                <a:spcPts val="0"/>
              </a:spcAft>
              <a:buNone/>
            </a:pPr>
            <a:r>
              <a:rPr lang="fr" sz="1800" b="1" i="1" dirty="0">
                <a:solidFill>
                  <a:srgbClr val="00000A"/>
                </a:solidFill>
                <a:latin typeface="Arial Narrow"/>
                <a:ea typeface="Arial Narrow"/>
                <a:cs typeface="Arial Narrow"/>
                <a:sym typeface="Arial Narrow"/>
              </a:rPr>
              <a:t>+Tract FSU  </a:t>
            </a:r>
            <a:r>
              <a:rPr lang="fr" sz="1800" b="1" i="1" u="sng" dirty="0">
                <a:solidFill>
                  <a:schemeClr val="hlink"/>
                </a:solidFill>
                <a:latin typeface="Arial Narrow"/>
                <a:ea typeface="Arial Narrow"/>
                <a:cs typeface="Arial Narrow"/>
                <a:sym typeface="Arial Narrow"/>
                <a:hlinkClick r:id="rId4"/>
              </a:rPr>
              <a:t>https://www.snesup.fr/article/retraites-par-points-attention-danger-tract-retraite-septembre-2019</a:t>
            </a:r>
            <a:endParaRPr sz="1800" b="1" i="1" u="sng" dirty="0">
              <a:solidFill>
                <a:schemeClr val="hlink"/>
              </a:solidFill>
              <a:latin typeface="Arial Narrow"/>
              <a:ea typeface="Arial Narrow"/>
              <a:cs typeface="Arial Narrow"/>
              <a:sym typeface="Arial Narrow"/>
            </a:endParaRPr>
          </a:p>
          <a:p>
            <a:pPr marL="0" lvl="0" indent="0" algn="l" rtl="0">
              <a:lnSpc>
                <a:spcPct val="115000"/>
              </a:lnSpc>
              <a:spcBef>
                <a:spcPts val="600"/>
              </a:spcBef>
              <a:spcAft>
                <a:spcPts val="0"/>
              </a:spcAft>
              <a:buNone/>
            </a:pPr>
            <a:r>
              <a:rPr lang="fr" sz="1800" b="1" i="1" dirty="0">
                <a:solidFill>
                  <a:srgbClr val="00000A"/>
                </a:solidFill>
                <a:latin typeface="Arial Narrow"/>
                <a:ea typeface="Arial Narrow"/>
                <a:cs typeface="Arial Narrow"/>
                <a:sym typeface="Arial Narrow"/>
              </a:rPr>
              <a:t>Juin 2019 </a:t>
            </a:r>
            <a:r>
              <a:rPr lang="fr" sz="1800" i="1" dirty="0">
                <a:solidFill>
                  <a:srgbClr val="00000A"/>
                </a:solidFill>
                <a:latin typeface="Arial Narrow"/>
                <a:ea typeface="Arial Narrow"/>
                <a:cs typeface="Arial Narrow"/>
                <a:sym typeface="Arial Narrow"/>
              </a:rPr>
              <a:t>Retraites : l’avenir à reculons : </a:t>
            </a:r>
            <a:r>
              <a:rPr lang="fr" sz="1800" i="1" u="sng" dirty="0">
                <a:solidFill>
                  <a:schemeClr val="hlink"/>
                </a:solidFill>
                <a:latin typeface="Arial Narrow"/>
                <a:ea typeface="Arial Narrow"/>
                <a:cs typeface="Arial Narrow"/>
                <a:sym typeface="Arial Narrow"/>
                <a:hlinkClick r:id="rId5"/>
              </a:rPr>
              <a:t>https://www.snesup.fr/article/retraites-lavenir-reculons-par-michelle-lauton-et-herve-lelourec-membres-de-la-can-du-snesup-fsu-17-juin-2019</a:t>
            </a:r>
            <a:endParaRPr sz="1800" i="1" u="sng" dirty="0">
              <a:solidFill>
                <a:schemeClr val="hlink"/>
              </a:solidFill>
              <a:latin typeface="Arial Narrow"/>
              <a:ea typeface="Arial Narrow"/>
              <a:cs typeface="Arial Narrow"/>
              <a:sym typeface="Arial Narrow"/>
            </a:endParaRPr>
          </a:p>
          <a:p>
            <a:pPr marL="0" lvl="0" indent="0" algn="l" rtl="0">
              <a:lnSpc>
                <a:spcPct val="115000"/>
              </a:lnSpc>
              <a:spcBef>
                <a:spcPts val="600"/>
              </a:spcBef>
              <a:spcAft>
                <a:spcPts val="0"/>
              </a:spcAft>
              <a:buNone/>
            </a:pPr>
            <a:r>
              <a:rPr lang="fr" sz="1800" b="1" i="1" dirty="0">
                <a:solidFill>
                  <a:srgbClr val="00000A"/>
                </a:solidFill>
                <a:latin typeface="Arial Narrow"/>
                <a:ea typeface="Arial Narrow"/>
                <a:cs typeface="Arial Narrow"/>
                <a:sym typeface="Arial Narrow"/>
              </a:rPr>
              <a:t>Mai 2019</a:t>
            </a:r>
            <a:r>
              <a:rPr lang="fr" sz="1800" dirty="0">
                <a:solidFill>
                  <a:srgbClr val="00000A"/>
                </a:solidFill>
                <a:latin typeface="Arial Narrow"/>
                <a:ea typeface="Arial Narrow"/>
                <a:cs typeface="Arial Narrow"/>
                <a:sym typeface="Arial Narrow"/>
              </a:rPr>
              <a:t> : Retraites – comprendre la réforme Macron : </a:t>
            </a:r>
            <a:r>
              <a:rPr lang="fr" sz="1800" u="sng" dirty="0">
                <a:solidFill>
                  <a:schemeClr val="hlink"/>
                </a:solidFill>
                <a:latin typeface="Arial Narrow"/>
                <a:ea typeface="Arial Narrow"/>
                <a:cs typeface="Arial Narrow"/>
                <a:sym typeface="Arial Narrow"/>
                <a:hlinkClick r:id="rId6"/>
              </a:rPr>
              <a:t>http://fsu.fr/Retraites-comprendre-la-reforme-Macron-lutter-avec-la-FSU-pour-developper-les.html</a:t>
            </a:r>
            <a:r>
              <a:rPr lang="fr" sz="1800" u="sng" dirty="0">
                <a:solidFill>
                  <a:srgbClr val="00000A"/>
                </a:solidFill>
                <a:latin typeface="Arial Narrow"/>
                <a:ea typeface="Arial Narrow"/>
                <a:cs typeface="Arial Narrow"/>
                <a:sym typeface="Arial Narrow"/>
              </a:rPr>
              <a:t>.</a:t>
            </a:r>
            <a:endParaRPr sz="1800" u="sng" dirty="0">
              <a:solidFill>
                <a:srgbClr val="00000A"/>
              </a:solidFill>
              <a:latin typeface="Arial Narrow"/>
              <a:ea typeface="Arial Narrow"/>
              <a:cs typeface="Arial Narrow"/>
              <a:sym typeface="Arial Narrow"/>
            </a:endParaRPr>
          </a:p>
          <a:p>
            <a:pPr marL="0" lvl="0" indent="0" algn="l" rtl="0">
              <a:lnSpc>
                <a:spcPct val="115000"/>
              </a:lnSpc>
              <a:spcBef>
                <a:spcPts val="600"/>
              </a:spcBef>
              <a:spcAft>
                <a:spcPts val="0"/>
              </a:spcAft>
              <a:buNone/>
            </a:pPr>
            <a:r>
              <a:rPr lang="fr" sz="1800" b="1" i="1" dirty="0">
                <a:solidFill>
                  <a:srgbClr val="00000A"/>
                </a:solidFill>
                <a:latin typeface="Arial Narrow"/>
                <a:ea typeface="Arial Narrow"/>
                <a:cs typeface="Arial Narrow"/>
                <a:sym typeface="Arial Narrow"/>
              </a:rPr>
              <a:t>Février 2019</a:t>
            </a:r>
            <a:r>
              <a:rPr lang="fr" sz="1800" dirty="0">
                <a:solidFill>
                  <a:srgbClr val="00000A"/>
                </a:solidFill>
                <a:latin typeface="Arial Narrow"/>
                <a:ea typeface="Arial Narrow"/>
                <a:cs typeface="Arial Narrow"/>
                <a:sym typeface="Arial Narrow"/>
              </a:rPr>
              <a:t> : les pensions de réversion en ligne de mire- </a:t>
            </a:r>
            <a:r>
              <a:rPr lang="fr" sz="1800" u="sng" dirty="0">
                <a:solidFill>
                  <a:schemeClr val="hlink"/>
                </a:solidFill>
                <a:latin typeface="Arial Narrow"/>
                <a:ea typeface="Arial Narrow"/>
                <a:cs typeface="Arial Narrow"/>
                <a:sym typeface="Arial Narrow"/>
                <a:hlinkClick r:id="rId7"/>
              </a:rPr>
              <a:t>https://www.snesup.fr/article/projets-de-reforme-des-retraites-les-pensions-de-reversion-en-ligne-de-mire</a:t>
            </a:r>
            <a:endParaRPr sz="1800" u="sng" dirty="0">
              <a:solidFill>
                <a:schemeClr val="hlink"/>
              </a:solidFill>
              <a:latin typeface="Arial Narrow"/>
              <a:ea typeface="Arial Narrow"/>
              <a:cs typeface="Arial Narrow"/>
              <a:sym typeface="Arial Narrow"/>
            </a:endParaRPr>
          </a:p>
          <a:p>
            <a:pPr marL="0" lvl="0" indent="0" algn="l" rtl="0">
              <a:lnSpc>
                <a:spcPct val="115000"/>
              </a:lnSpc>
              <a:spcBef>
                <a:spcPts val="300"/>
              </a:spcBef>
              <a:spcAft>
                <a:spcPts val="0"/>
              </a:spcAft>
              <a:buNone/>
            </a:pPr>
            <a:r>
              <a:rPr lang="fr" sz="1800" b="1" i="1" dirty="0">
                <a:solidFill>
                  <a:srgbClr val="00000A"/>
                </a:solidFill>
                <a:latin typeface="Arial Narrow"/>
                <a:ea typeface="Arial Narrow"/>
                <a:cs typeface="Arial Narrow"/>
                <a:sym typeface="Arial Narrow"/>
              </a:rPr>
              <a:t>Décembre 2018</a:t>
            </a:r>
            <a:r>
              <a:rPr lang="fr" sz="1800" dirty="0">
                <a:solidFill>
                  <a:srgbClr val="00000A"/>
                </a:solidFill>
                <a:latin typeface="Arial Narrow"/>
                <a:ea typeface="Arial Narrow"/>
                <a:cs typeface="Arial Narrow"/>
                <a:sym typeface="Arial Narrow"/>
              </a:rPr>
              <a:t> : dossier Retraites-par points : une réforme injuste -  </a:t>
            </a:r>
            <a:r>
              <a:rPr lang="fr" sz="1800" u="sng" dirty="0">
                <a:solidFill>
                  <a:schemeClr val="hlink"/>
                </a:solidFill>
                <a:latin typeface="Arial Narrow"/>
                <a:ea typeface="Arial Narrow"/>
                <a:cs typeface="Arial Narrow"/>
                <a:sym typeface="Arial Narrow"/>
                <a:hlinkClick r:id="rId8"/>
              </a:rPr>
              <a:t>https://www.snesup.fr/sites/default/files/fichier/74009-snesup_mensuel_670-671_dossier_retraite.pdf</a:t>
            </a:r>
            <a:endParaRPr sz="1800" u="sng" dirty="0">
              <a:solidFill>
                <a:schemeClr val="hlink"/>
              </a:solidFill>
              <a:latin typeface="Arial Narrow"/>
              <a:ea typeface="Arial Narrow"/>
              <a:cs typeface="Arial Narrow"/>
              <a:sym typeface="Arial Narrow"/>
            </a:endParaRPr>
          </a:p>
          <a:p>
            <a:pPr marL="0" lvl="0" indent="0" algn="l" rtl="0">
              <a:lnSpc>
                <a:spcPct val="115000"/>
              </a:lnSpc>
              <a:spcBef>
                <a:spcPts val="300"/>
              </a:spcBef>
              <a:spcAft>
                <a:spcPts val="0"/>
              </a:spcAft>
              <a:buNone/>
            </a:pPr>
            <a:r>
              <a:rPr lang="fr" sz="1800" b="1" i="1" dirty="0">
                <a:solidFill>
                  <a:srgbClr val="00000A"/>
                </a:solidFill>
                <a:latin typeface="Arial Narrow"/>
                <a:ea typeface="Arial Narrow"/>
                <a:cs typeface="Arial Narrow"/>
                <a:sym typeface="Arial Narrow"/>
              </a:rPr>
              <a:t>Février 2018</a:t>
            </a:r>
            <a:r>
              <a:rPr lang="fr" sz="1800" dirty="0">
                <a:solidFill>
                  <a:srgbClr val="00000A"/>
                </a:solidFill>
                <a:latin typeface="Arial Narrow"/>
                <a:ea typeface="Arial Narrow"/>
                <a:cs typeface="Arial Narrow"/>
                <a:sym typeface="Arial Narrow"/>
              </a:rPr>
              <a:t> : dossier Retraites : un privilège ? NON, un droit. </a:t>
            </a:r>
            <a:r>
              <a:rPr lang="fr" sz="1800" u="sng" dirty="0">
                <a:solidFill>
                  <a:schemeClr val="hlink"/>
                </a:solidFill>
                <a:latin typeface="Arial Narrow"/>
                <a:ea typeface="Arial Narrow"/>
                <a:cs typeface="Arial Narrow"/>
                <a:sym typeface="Arial Narrow"/>
                <a:hlinkClick r:id="rId9"/>
              </a:rPr>
              <a:t>https://www.snesup.fr/sites/default/files/fichier/snesup_662_complet_bd.pdf</a:t>
            </a:r>
            <a:endParaRPr sz="1800" dirty="0">
              <a:solidFill>
                <a:schemeClr val="dk1"/>
              </a:solidFill>
            </a:endParaRPr>
          </a:p>
        </p:txBody>
      </p:sp>
      <p:sp>
        <p:nvSpPr>
          <p:cNvPr id="510" name="Google Shape;510;p51"/>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0"/>
              </a:spcBef>
              <a:spcAft>
                <a:spcPts val="600"/>
              </a:spcAft>
              <a:buNone/>
            </a:pPr>
            <a:r>
              <a:rPr lang="fr" sz="2400" b="1">
                <a:solidFill>
                  <a:srgbClr val="980000"/>
                </a:solidFill>
                <a:latin typeface="Calibri"/>
                <a:ea typeface="Calibri"/>
                <a:cs typeface="Calibri"/>
                <a:sym typeface="Calibri"/>
              </a:rPr>
              <a:t>Éléments de Bibliographie syndicale FSU</a:t>
            </a:r>
            <a:endParaRPr sz="2400">
              <a:solidFill>
                <a:srgbClr val="98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6" name="Google Shape;516;p52"/>
          <p:cNvPicPr preferRelativeResize="0"/>
          <p:nvPr/>
        </p:nvPicPr>
        <p:blipFill>
          <a:blip r:embed="rId3">
            <a:alphaModFix/>
          </a:blip>
          <a:stretch>
            <a:fillRect/>
          </a:stretch>
        </p:blipFill>
        <p:spPr>
          <a:xfrm>
            <a:off x="198854" y="609825"/>
            <a:ext cx="5182699" cy="4231551"/>
          </a:xfrm>
          <a:prstGeom prst="rect">
            <a:avLst/>
          </a:prstGeom>
          <a:noFill/>
          <a:ln>
            <a:noFill/>
          </a:ln>
        </p:spPr>
      </p:pic>
      <p:pic>
        <p:nvPicPr>
          <p:cNvPr id="517" name="Google Shape;517;p52"/>
          <p:cNvPicPr preferRelativeResize="0"/>
          <p:nvPr/>
        </p:nvPicPr>
        <p:blipFill>
          <a:blip r:embed="rId4">
            <a:alphaModFix/>
          </a:blip>
          <a:stretch>
            <a:fillRect/>
          </a:stretch>
        </p:blipFill>
        <p:spPr>
          <a:xfrm>
            <a:off x="5366055" y="628061"/>
            <a:ext cx="3808137" cy="4619496"/>
          </a:xfrm>
          <a:prstGeom prst="rect">
            <a:avLst/>
          </a:prstGeom>
          <a:noFill/>
          <a:ln>
            <a:noFill/>
          </a:ln>
        </p:spPr>
      </p:pic>
      <p:sp>
        <p:nvSpPr>
          <p:cNvPr id="518" name="Google Shape;518;p52"/>
          <p:cNvSpPr txBox="1"/>
          <p:nvPr/>
        </p:nvSpPr>
        <p:spPr>
          <a:xfrm>
            <a:off x="0" y="12"/>
            <a:ext cx="8382000" cy="368400"/>
          </a:xfrm>
          <a:prstGeom prst="rect">
            <a:avLst/>
          </a:prstGeom>
          <a:noFill/>
          <a:ln>
            <a:noFill/>
          </a:ln>
        </p:spPr>
        <p:txBody>
          <a:bodyPr spcFirstLastPara="1" wrap="square" lIns="90000" tIns="46800" rIns="90000" bIns="46800" anchor="t" anchorCtr="0">
            <a:noAutofit/>
          </a:bodyPr>
          <a:lstStyle/>
          <a:p>
            <a:pPr marL="0" lvl="0" indent="0" algn="l" rtl="0">
              <a:lnSpc>
                <a:spcPct val="115000"/>
              </a:lnSpc>
              <a:spcBef>
                <a:spcPts val="0"/>
              </a:spcBef>
              <a:spcAft>
                <a:spcPts val="600"/>
              </a:spcAft>
              <a:buNone/>
            </a:pPr>
            <a:r>
              <a:rPr lang="fr" sz="2400" b="1">
                <a:solidFill>
                  <a:srgbClr val="980000"/>
                </a:solidFill>
                <a:latin typeface="Calibri"/>
                <a:ea typeface="Calibri"/>
                <a:cs typeface="Calibri"/>
                <a:sym typeface="Calibri"/>
              </a:rPr>
              <a:t>Face à l’étendue des pertes, le meilleur placement c’est la lutte !</a:t>
            </a:r>
            <a:endParaRPr sz="2400">
              <a:solidFill>
                <a:srgbClr val="980000"/>
              </a:solidFill>
            </a:endParaRPr>
          </a:p>
        </p:txBody>
      </p:sp>
      <p:sp>
        <p:nvSpPr>
          <p:cNvPr id="515" name="Google Shape;515;p52"/>
          <p:cNvSpPr txBox="1"/>
          <p:nvPr/>
        </p:nvSpPr>
        <p:spPr>
          <a:xfrm rot="16200000">
            <a:off x="-2683238" y="3311301"/>
            <a:ext cx="5894779" cy="52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000" dirty="0"/>
              <a:t>Merci à Emma </a:t>
            </a:r>
            <a:r>
              <a:rPr lang="fr" sz="1000" dirty="0" err="1"/>
              <a:t>Clit</a:t>
            </a:r>
            <a:r>
              <a:rPr lang="fr" sz="1000" dirty="0"/>
              <a:t> pour l’autorisation de reproduction de ses dessins : </a:t>
            </a:r>
            <a:r>
              <a:rPr lang="fr" sz="1000" dirty="0">
                <a:solidFill>
                  <a:schemeClr val="tx1">
                    <a:lumMod val="50000"/>
                    <a:lumOff val="50000"/>
                  </a:schemeClr>
                </a:solidFill>
              </a:rPr>
              <a:t>https://</a:t>
            </a:r>
            <a:r>
              <a:rPr lang="fr" sz="1000" dirty="0" err="1">
                <a:solidFill>
                  <a:schemeClr val="tx1">
                    <a:lumMod val="50000"/>
                    <a:lumOff val="50000"/>
                  </a:schemeClr>
                </a:solidFill>
              </a:rPr>
              <a:t>emmaclit.com</a:t>
            </a:r>
            <a:r>
              <a:rPr lang="fr" sz="1000" dirty="0">
                <a:solidFill>
                  <a:schemeClr val="tx1">
                    <a:lumMod val="50000"/>
                    <a:lumOff val="50000"/>
                  </a:schemeClr>
                </a:solidFill>
              </a:rPr>
              <a:t>/2019/09/23/</a:t>
            </a:r>
            <a:r>
              <a:rPr lang="fr" sz="1000" dirty="0" err="1">
                <a:solidFill>
                  <a:schemeClr val="tx1">
                    <a:lumMod val="50000"/>
                    <a:lumOff val="50000"/>
                  </a:schemeClr>
                </a:solidFill>
              </a:rPr>
              <a:t>cest</a:t>
            </a:r>
            <a:r>
              <a:rPr lang="fr" sz="1000" dirty="0">
                <a:solidFill>
                  <a:schemeClr val="tx1">
                    <a:lumMod val="50000"/>
                    <a:lumOff val="50000"/>
                  </a:schemeClr>
                </a:solidFill>
              </a:rPr>
              <a:t>-quand-</a:t>
            </a:r>
            <a:r>
              <a:rPr lang="fr" sz="1000" dirty="0" err="1">
                <a:solidFill>
                  <a:schemeClr val="tx1">
                    <a:lumMod val="50000"/>
                    <a:lumOff val="50000"/>
                  </a:schemeClr>
                </a:solidFill>
              </a:rPr>
              <a:t>quon</a:t>
            </a:r>
            <a:r>
              <a:rPr lang="fr" sz="1000" dirty="0">
                <a:solidFill>
                  <a:schemeClr val="tx1">
                    <a:lumMod val="50000"/>
                    <a:lumOff val="50000"/>
                  </a:schemeClr>
                </a:solidFill>
              </a:rPr>
              <a:t>-</a:t>
            </a:r>
            <a:r>
              <a:rPr lang="fr" sz="1000" dirty="0" err="1">
                <a:solidFill>
                  <a:schemeClr val="tx1">
                    <a:lumMod val="50000"/>
                    <a:lumOff val="50000"/>
                  </a:schemeClr>
                </a:solidFill>
              </a:rPr>
              <a:t>arrete</a:t>
            </a:r>
            <a:r>
              <a:rPr lang="fr" sz="1000" dirty="0">
                <a:solidFill>
                  <a:schemeClr val="tx1">
                    <a:lumMod val="50000"/>
                    <a:lumOff val="50000"/>
                  </a:schemeClr>
                </a:solidFill>
              </a:rPr>
              <a:t>/</a:t>
            </a:r>
            <a:endParaRPr sz="1000" dirty="0">
              <a:solidFill>
                <a:schemeClr val="tx1">
                  <a:lumMod val="50000"/>
                  <a:lumOff val="50000"/>
                </a:schemeClr>
              </a:solidFill>
            </a:endParaRPr>
          </a:p>
        </p:txBody>
      </p:sp>
      <p:sp>
        <p:nvSpPr>
          <p:cNvPr id="6" name="Google Shape;501;p50">
            <a:extLst>
              <a:ext uri="{FF2B5EF4-FFF2-40B4-BE49-F238E27FC236}">
                <a16:creationId xmlns:a16="http://schemas.microsoft.com/office/drawing/2014/main" id="{0DC522D6-5ACB-9649-8EF6-8AE5BC5C7FF1}"/>
              </a:ext>
            </a:extLst>
          </p:cNvPr>
          <p:cNvSpPr txBox="1"/>
          <p:nvPr/>
        </p:nvSpPr>
        <p:spPr>
          <a:xfrm>
            <a:off x="198854" y="5265793"/>
            <a:ext cx="8835346" cy="859800"/>
          </a:xfrm>
          <a:prstGeom prst="rect">
            <a:avLst/>
          </a:prstGeom>
          <a:noFill/>
          <a:ln>
            <a:noFill/>
          </a:ln>
        </p:spPr>
        <p:txBody>
          <a:bodyPr spcFirstLastPara="1" wrap="square" lIns="90000" tIns="46800" rIns="90000" bIns="46800" anchor="t" anchorCtr="0">
            <a:noAutofit/>
          </a:bodyPr>
          <a:lstStyle/>
          <a:p>
            <a:pPr marL="76200" lvl="0" algn="ctr" rtl="0">
              <a:lnSpc>
                <a:spcPct val="115000"/>
              </a:lnSpc>
              <a:spcBef>
                <a:spcPts val="800"/>
              </a:spcBef>
              <a:spcAft>
                <a:spcPts val="0"/>
              </a:spcAft>
              <a:buClr>
                <a:schemeClr val="dk1"/>
              </a:buClr>
              <a:buSzPts val="2400"/>
            </a:pPr>
            <a:r>
              <a:rPr lang="fr" sz="3200" b="1" dirty="0">
                <a:solidFill>
                  <a:srgbClr val="FF0000"/>
                </a:solidFill>
              </a:rPr>
              <a:t>Dès le 5 décembre ! grève et manifestations</a:t>
            </a:r>
            <a:endParaRPr sz="18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6"/>
        <p:cNvGrpSpPr/>
        <p:nvPr/>
      </p:nvGrpSpPr>
      <p:grpSpPr>
        <a:xfrm>
          <a:off x="0" y="0"/>
          <a:ext cx="0" cy="0"/>
          <a:chOff x="0" y="0"/>
          <a:chExt cx="0" cy="0"/>
        </a:xfrm>
      </p:grpSpPr>
      <p:cxnSp>
        <p:nvCxnSpPr>
          <p:cNvPr id="97" name="Google Shape;97;p17"/>
          <p:cNvCxnSpPr>
            <a:endCxn id="98" idx="3"/>
          </p:cNvCxnSpPr>
          <p:nvPr/>
        </p:nvCxnSpPr>
        <p:spPr>
          <a:xfrm rot="10800000">
            <a:off x="3774575" y="2448175"/>
            <a:ext cx="948300" cy="1241700"/>
          </a:xfrm>
          <a:prstGeom prst="straightConnector1">
            <a:avLst/>
          </a:prstGeom>
          <a:noFill/>
          <a:ln w="28575" cap="flat" cmpd="sng">
            <a:solidFill>
              <a:schemeClr val="dk2"/>
            </a:solidFill>
            <a:prstDash val="solid"/>
            <a:round/>
            <a:headEnd type="none" w="med" len="med"/>
            <a:tailEnd type="none" w="med" len="med"/>
          </a:ln>
        </p:spPr>
      </p:cxnSp>
      <p:cxnSp>
        <p:nvCxnSpPr>
          <p:cNvPr id="99" name="Google Shape;99;p17"/>
          <p:cNvCxnSpPr>
            <a:endCxn id="100" idx="3"/>
          </p:cNvCxnSpPr>
          <p:nvPr/>
        </p:nvCxnSpPr>
        <p:spPr>
          <a:xfrm flipH="1">
            <a:off x="3212550" y="3719325"/>
            <a:ext cx="1549800" cy="843900"/>
          </a:xfrm>
          <a:prstGeom prst="straightConnector1">
            <a:avLst/>
          </a:prstGeom>
          <a:noFill/>
          <a:ln w="28575" cap="flat" cmpd="sng">
            <a:solidFill>
              <a:schemeClr val="dk2"/>
            </a:solidFill>
            <a:prstDash val="solid"/>
            <a:round/>
            <a:headEnd type="none" w="med" len="med"/>
            <a:tailEnd type="none" w="med" len="med"/>
          </a:ln>
        </p:spPr>
      </p:cxnSp>
      <p:sp>
        <p:nvSpPr>
          <p:cNvPr id="101" name="Google Shape;101;p17"/>
          <p:cNvSpPr txBox="1"/>
          <p:nvPr/>
        </p:nvSpPr>
        <p:spPr>
          <a:xfrm>
            <a:off x="8733750" y="6475125"/>
            <a:ext cx="339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4</a:t>
            </a:fld>
            <a:endParaRPr/>
          </a:p>
        </p:txBody>
      </p:sp>
      <p:sp>
        <p:nvSpPr>
          <p:cNvPr id="102" name="Google Shape;102;p17"/>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i="0">
                <a:solidFill>
                  <a:srgbClr val="980000"/>
                </a:solidFill>
              </a:rPr>
              <a:t>Le système actuel de retraites par répartition</a:t>
            </a:r>
            <a:r>
              <a:rPr lang="fr" sz="2400" b="1">
                <a:solidFill>
                  <a:srgbClr val="980000"/>
                </a:solidFill>
              </a:rPr>
              <a:t> </a:t>
            </a:r>
            <a:r>
              <a:rPr lang="fr" sz="1800" b="1" i="0">
                <a:solidFill>
                  <a:srgbClr val="980000"/>
                </a:solidFill>
              </a:rPr>
              <a:t>/ par capitalisation</a:t>
            </a:r>
            <a:endParaRPr sz="1800" b="1">
              <a:solidFill>
                <a:srgbClr val="980000"/>
              </a:solidFill>
            </a:endParaRPr>
          </a:p>
        </p:txBody>
      </p:sp>
      <p:sp>
        <p:nvSpPr>
          <p:cNvPr id="103" name="Google Shape;103;p17"/>
          <p:cNvSpPr txBox="1"/>
          <p:nvPr/>
        </p:nvSpPr>
        <p:spPr>
          <a:xfrm>
            <a:off x="3837150" y="1219425"/>
            <a:ext cx="1796100" cy="60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Noto Sans Symbols"/>
              <a:buNone/>
            </a:pPr>
            <a:r>
              <a:rPr lang="fr" sz="2400" b="1" i="0">
                <a:solidFill>
                  <a:srgbClr val="009900"/>
                </a:solidFill>
              </a:rPr>
              <a:t>Public</a:t>
            </a:r>
            <a:r>
              <a:rPr lang="fr" sz="1600" b="1">
                <a:solidFill>
                  <a:srgbClr val="FF0000"/>
                </a:solidFill>
              </a:rPr>
              <a:t> </a:t>
            </a:r>
            <a:endParaRPr sz="1600" b="1">
              <a:solidFill>
                <a:srgbClr val="FF0000"/>
              </a:solidFill>
            </a:endParaRPr>
          </a:p>
          <a:p>
            <a:pPr marL="0" marR="0" lvl="0" indent="0" algn="ctr" rtl="0">
              <a:lnSpc>
                <a:spcPct val="100000"/>
              </a:lnSpc>
              <a:spcBef>
                <a:spcPts val="0"/>
              </a:spcBef>
              <a:spcAft>
                <a:spcPts val="0"/>
              </a:spcAft>
              <a:buClr>
                <a:srgbClr val="000000"/>
              </a:buClr>
              <a:buSzPts val="1600"/>
              <a:buFont typeface="Noto Sans Symbols"/>
              <a:buNone/>
            </a:pPr>
            <a:r>
              <a:rPr lang="fr" sz="1600" b="1"/>
              <a:t>(à but non lucratif)</a:t>
            </a:r>
            <a:endParaRPr sz="1600" b="1" u="sng">
              <a:solidFill>
                <a:srgbClr val="FF0000"/>
              </a:solidFill>
            </a:endParaRPr>
          </a:p>
        </p:txBody>
      </p:sp>
      <p:sp>
        <p:nvSpPr>
          <p:cNvPr id="104" name="Google Shape;104;p17"/>
          <p:cNvSpPr txBox="1"/>
          <p:nvPr/>
        </p:nvSpPr>
        <p:spPr>
          <a:xfrm>
            <a:off x="5795350" y="4245838"/>
            <a:ext cx="3197700" cy="69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009900"/>
                </a:solidFill>
              </a:rPr>
              <a:t>De haut niveau</a:t>
            </a:r>
            <a:r>
              <a:rPr lang="fr" sz="1600" b="1">
                <a:solidFill>
                  <a:srgbClr val="FF0000"/>
                </a:solidFill>
              </a:rPr>
              <a:t> </a:t>
            </a:r>
            <a:endParaRPr sz="1600" b="1">
              <a:solidFill>
                <a:srgbClr val="FF0000"/>
              </a:solidFill>
            </a:endParaRPr>
          </a:p>
          <a:p>
            <a:pPr marL="0" lvl="0" indent="0" algn="l" rtl="0">
              <a:spcBef>
                <a:spcPts val="0"/>
              </a:spcBef>
              <a:spcAft>
                <a:spcPts val="0"/>
              </a:spcAft>
              <a:buClr>
                <a:schemeClr val="dk1"/>
              </a:buClr>
              <a:buSzPts val="1600"/>
              <a:buFont typeface="Noto Sans Symbols"/>
              <a:buNone/>
            </a:pPr>
            <a:r>
              <a:rPr lang="fr" sz="1600" b="1"/>
              <a:t>(taux de remplacement de 75%)</a:t>
            </a:r>
            <a:endParaRPr/>
          </a:p>
        </p:txBody>
      </p:sp>
      <p:sp>
        <p:nvSpPr>
          <p:cNvPr id="105" name="Google Shape;105;p17"/>
          <p:cNvSpPr txBox="1"/>
          <p:nvPr/>
        </p:nvSpPr>
        <p:spPr>
          <a:xfrm>
            <a:off x="5938000" y="2164338"/>
            <a:ext cx="2912400" cy="8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2400" b="1">
                <a:solidFill>
                  <a:srgbClr val="009900"/>
                </a:solidFill>
              </a:rPr>
              <a:t>Financé</a:t>
            </a:r>
            <a:endParaRPr sz="2400" b="1">
              <a:solidFill>
                <a:srgbClr val="009900"/>
              </a:solidFill>
            </a:endParaRPr>
          </a:p>
          <a:p>
            <a:pPr marL="0" lvl="0" indent="0" algn="l" rtl="0">
              <a:spcBef>
                <a:spcPts val="0"/>
              </a:spcBef>
              <a:spcAft>
                <a:spcPts val="0"/>
              </a:spcAft>
              <a:buClr>
                <a:schemeClr val="dk1"/>
              </a:buClr>
              <a:buSzPts val="1600"/>
              <a:buFont typeface="Noto Sans Symbols"/>
              <a:buNone/>
            </a:pPr>
            <a:r>
              <a:rPr lang="fr" sz="1600" b="1">
                <a:solidFill>
                  <a:schemeClr val="dk1"/>
                </a:solidFill>
              </a:rPr>
              <a:t>par la valeur créée</a:t>
            </a:r>
            <a:endParaRPr sz="1600" b="1">
              <a:solidFill>
                <a:schemeClr val="dk1"/>
              </a:solidFill>
            </a:endParaRPr>
          </a:p>
          <a:p>
            <a:pPr marL="0" lvl="0" indent="0" algn="l" rtl="0">
              <a:spcBef>
                <a:spcPts val="0"/>
              </a:spcBef>
              <a:spcAft>
                <a:spcPts val="0"/>
              </a:spcAft>
              <a:buClr>
                <a:schemeClr val="dk1"/>
              </a:buClr>
              <a:buSzPts val="1600"/>
              <a:buFont typeface="Noto Sans Symbols"/>
              <a:buNone/>
            </a:pPr>
            <a:r>
              <a:rPr lang="fr" sz="1600" b="1">
                <a:solidFill>
                  <a:schemeClr val="dk1"/>
                </a:solidFill>
              </a:rPr>
              <a:t>(jusqu’en 2030 et au-delà)</a:t>
            </a:r>
            <a:endParaRPr/>
          </a:p>
        </p:txBody>
      </p:sp>
      <p:sp>
        <p:nvSpPr>
          <p:cNvPr id="100" name="Google Shape;100;p17"/>
          <p:cNvSpPr txBox="1"/>
          <p:nvPr/>
        </p:nvSpPr>
        <p:spPr>
          <a:xfrm>
            <a:off x="300150" y="4149225"/>
            <a:ext cx="2912400" cy="828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600"/>
              <a:buFont typeface="Noto Sans Symbols"/>
              <a:buNone/>
            </a:pPr>
            <a:r>
              <a:rPr lang="fr" sz="2400" b="1">
                <a:solidFill>
                  <a:srgbClr val="009900"/>
                </a:solidFill>
              </a:rPr>
              <a:t>Résiliant</a:t>
            </a:r>
            <a:endParaRPr sz="2400" b="1">
              <a:solidFill>
                <a:srgbClr val="009900"/>
              </a:solidFill>
            </a:endParaRPr>
          </a:p>
          <a:p>
            <a:pPr marL="0" lvl="0" indent="0" algn="r" rtl="0">
              <a:spcBef>
                <a:spcPts val="0"/>
              </a:spcBef>
              <a:spcAft>
                <a:spcPts val="0"/>
              </a:spcAft>
              <a:buClr>
                <a:schemeClr val="dk1"/>
              </a:buClr>
              <a:buSzPts val="1600"/>
              <a:buFont typeface="Noto Sans Symbols"/>
              <a:buNone/>
            </a:pPr>
            <a:r>
              <a:rPr lang="fr" sz="1600" b="1">
                <a:solidFill>
                  <a:schemeClr val="dk1"/>
                </a:solidFill>
              </a:rPr>
              <a:t>(aux crises économiques du capitalisme)</a:t>
            </a:r>
            <a:endParaRPr/>
          </a:p>
        </p:txBody>
      </p:sp>
      <p:sp>
        <p:nvSpPr>
          <p:cNvPr id="106" name="Google Shape;106;p17"/>
          <p:cNvSpPr txBox="1"/>
          <p:nvPr/>
        </p:nvSpPr>
        <p:spPr>
          <a:xfrm>
            <a:off x="1957925" y="5137625"/>
            <a:ext cx="5667300" cy="66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2400" b="1">
                <a:solidFill>
                  <a:srgbClr val="009900"/>
                </a:solidFill>
              </a:rPr>
              <a:t>Adapté</a:t>
            </a:r>
            <a:r>
              <a:rPr lang="fr" sz="2400" b="1">
                <a:solidFill>
                  <a:srgbClr val="FF0000"/>
                </a:solidFill>
              </a:rPr>
              <a:t> </a:t>
            </a:r>
            <a:endParaRPr sz="2400" b="1">
              <a:solidFill>
                <a:srgbClr val="FF0000"/>
              </a:solidFill>
            </a:endParaRPr>
          </a:p>
          <a:p>
            <a:pPr marL="0" lvl="0" indent="0" algn="ctr" rtl="0">
              <a:spcBef>
                <a:spcPts val="0"/>
              </a:spcBef>
              <a:spcAft>
                <a:spcPts val="0"/>
              </a:spcAft>
              <a:buClr>
                <a:schemeClr val="dk1"/>
              </a:buClr>
              <a:buSzPts val="1600"/>
              <a:buFont typeface="Noto Sans Symbols"/>
              <a:buNone/>
            </a:pPr>
            <a:r>
              <a:rPr lang="fr" sz="1600" b="1"/>
              <a:t>aux métiers spécifiques</a:t>
            </a:r>
            <a:r>
              <a:rPr lang="fr" sz="1600" b="1">
                <a:solidFill>
                  <a:srgbClr val="FF0000"/>
                </a:solidFill>
              </a:rPr>
              <a:t> </a:t>
            </a:r>
            <a:endParaRPr sz="1600" b="1">
              <a:solidFill>
                <a:srgbClr val="FF0000"/>
              </a:solidFill>
            </a:endParaRPr>
          </a:p>
          <a:p>
            <a:pPr marL="0" lvl="0" indent="0" algn="ctr" rtl="0">
              <a:spcBef>
                <a:spcPts val="0"/>
              </a:spcBef>
              <a:spcAft>
                <a:spcPts val="0"/>
              </a:spcAft>
              <a:buClr>
                <a:schemeClr val="dk1"/>
              </a:buClr>
              <a:buSzPts val="1600"/>
              <a:buFont typeface="Noto Sans Symbols"/>
              <a:buNone/>
            </a:pPr>
            <a:r>
              <a:rPr lang="fr" sz="1600" b="1">
                <a:solidFill>
                  <a:schemeClr val="dk1"/>
                </a:solidFill>
              </a:rPr>
              <a:t>(régimes spéciaux comme celui de la fonction publique)</a:t>
            </a:r>
            <a:endParaRPr/>
          </a:p>
        </p:txBody>
      </p:sp>
      <p:sp>
        <p:nvSpPr>
          <p:cNvPr id="98" name="Google Shape;98;p17"/>
          <p:cNvSpPr txBox="1"/>
          <p:nvPr/>
        </p:nvSpPr>
        <p:spPr>
          <a:xfrm>
            <a:off x="-6025" y="2098825"/>
            <a:ext cx="3780600" cy="698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2400" b="1">
                <a:solidFill>
                  <a:srgbClr val="009900"/>
                </a:solidFill>
              </a:rPr>
              <a:t>Solidaire</a:t>
            </a:r>
            <a:r>
              <a:rPr lang="fr" sz="2400" b="1">
                <a:solidFill>
                  <a:srgbClr val="FF0000"/>
                </a:solidFill>
              </a:rPr>
              <a:t> </a:t>
            </a:r>
            <a:endParaRPr sz="2400" b="1">
              <a:solidFill>
                <a:srgbClr val="FF0000"/>
              </a:solidFill>
            </a:endParaRPr>
          </a:p>
          <a:p>
            <a:pPr marL="0" lvl="0" indent="0" algn="r" rtl="0">
              <a:spcBef>
                <a:spcPts val="0"/>
              </a:spcBef>
              <a:spcAft>
                <a:spcPts val="0"/>
              </a:spcAft>
              <a:buClr>
                <a:schemeClr val="dk1"/>
              </a:buClr>
              <a:buSzPts val="1600"/>
              <a:buFont typeface="Noto Sans Symbols"/>
              <a:buNone/>
            </a:pPr>
            <a:r>
              <a:rPr lang="fr" sz="1600" b="1"/>
              <a:t>entre génération (</a:t>
            </a:r>
            <a:r>
              <a:rPr lang="fr" sz="1600" b="1">
                <a:solidFill>
                  <a:schemeClr val="dk1"/>
                </a:solidFill>
              </a:rPr>
              <a:t>les actifs paient pour les retraités)</a:t>
            </a:r>
            <a:endParaRPr sz="1600" b="1">
              <a:solidFill>
                <a:schemeClr val="dk1"/>
              </a:solidFill>
            </a:endParaRPr>
          </a:p>
          <a:p>
            <a:pPr marL="0" lvl="0" indent="0" algn="r" rtl="0">
              <a:spcBef>
                <a:spcPts val="0"/>
              </a:spcBef>
              <a:spcAft>
                <a:spcPts val="0"/>
              </a:spcAft>
              <a:buNone/>
            </a:pPr>
            <a:endParaRPr/>
          </a:p>
        </p:txBody>
      </p:sp>
      <p:cxnSp>
        <p:nvCxnSpPr>
          <p:cNvPr id="107" name="Google Shape;107;p17"/>
          <p:cNvCxnSpPr>
            <a:stCxn id="103" idx="2"/>
          </p:cNvCxnSpPr>
          <p:nvPr/>
        </p:nvCxnSpPr>
        <p:spPr>
          <a:xfrm>
            <a:off x="4735200" y="1822125"/>
            <a:ext cx="7200" cy="1907100"/>
          </a:xfrm>
          <a:prstGeom prst="straightConnector1">
            <a:avLst/>
          </a:prstGeom>
          <a:noFill/>
          <a:ln w="28575" cap="flat" cmpd="sng">
            <a:solidFill>
              <a:schemeClr val="dk2"/>
            </a:solidFill>
            <a:prstDash val="solid"/>
            <a:round/>
            <a:headEnd type="none" w="med" len="med"/>
            <a:tailEnd type="none" w="med" len="med"/>
          </a:ln>
        </p:spPr>
      </p:cxnSp>
      <p:cxnSp>
        <p:nvCxnSpPr>
          <p:cNvPr id="108" name="Google Shape;108;p17"/>
          <p:cNvCxnSpPr>
            <a:endCxn id="105" idx="1"/>
          </p:cNvCxnSpPr>
          <p:nvPr/>
        </p:nvCxnSpPr>
        <p:spPr>
          <a:xfrm rot="10800000" flipH="1">
            <a:off x="4752400" y="2612088"/>
            <a:ext cx="1185600" cy="1107300"/>
          </a:xfrm>
          <a:prstGeom prst="straightConnector1">
            <a:avLst/>
          </a:prstGeom>
          <a:noFill/>
          <a:ln w="28575" cap="flat" cmpd="sng">
            <a:solidFill>
              <a:schemeClr val="dk2"/>
            </a:solidFill>
            <a:prstDash val="solid"/>
            <a:round/>
            <a:headEnd type="none" w="med" len="med"/>
            <a:tailEnd type="none" w="med" len="med"/>
          </a:ln>
        </p:spPr>
      </p:cxnSp>
      <p:cxnSp>
        <p:nvCxnSpPr>
          <p:cNvPr id="109" name="Google Shape;109;p17"/>
          <p:cNvCxnSpPr/>
          <p:nvPr/>
        </p:nvCxnSpPr>
        <p:spPr>
          <a:xfrm>
            <a:off x="4786775" y="3699650"/>
            <a:ext cx="9600" cy="1644600"/>
          </a:xfrm>
          <a:prstGeom prst="straightConnector1">
            <a:avLst/>
          </a:prstGeom>
          <a:noFill/>
          <a:ln w="28575" cap="flat" cmpd="sng">
            <a:solidFill>
              <a:schemeClr val="dk2"/>
            </a:solidFill>
            <a:prstDash val="solid"/>
            <a:round/>
            <a:headEnd type="none" w="med" len="med"/>
            <a:tailEnd type="none" w="med" len="med"/>
          </a:ln>
        </p:spPr>
      </p:cxnSp>
      <p:cxnSp>
        <p:nvCxnSpPr>
          <p:cNvPr id="110" name="Google Shape;110;p17"/>
          <p:cNvCxnSpPr>
            <a:endCxn id="104" idx="1"/>
          </p:cNvCxnSpPr>
          <p:nvPr/>
        </p:nvCxnSpPr>
        <p:spPr>
          <a:xfrm>
            <a:off x="4801450" y="3738988"/>
            <a:ext cx="993900" cy="856200"/>
          </a:xfrm>
          <a:prstGeom prst="straightConnector1">
            <a:avLst/>
          </a:prstGeom>
          <a:noFill/>
          <a:ln w="28575" cap="flat" cmpd="sng">
            <a:solidFill>
              <a:schemeClr val="dk2"/>
            </a:solidFill>
            <a:prstDash val="solid"/>
            <a:round/>
            <a:headEnd type="none" w="med" len="med"/>
            <a:tailEnd type="none" w="med" len="med"/>
          </a:ln>
        </p:spPr>
      </p:cxnSp>
      <p:sp>
        <p:nvSpPr>
          <p:cNvPr id="111" name="Google Shape;111;p17"/>
          <p:cNvSpPr/>
          <p:nvPr/>
        </p:nvSpPr>
        <p:spPr>
          <a:xfrm>
            <a:off x="3847175" y="3168250"/>
            <a:ext cx="1825200" cy="1118400"/>
          </a:xfrm>
          <a:prstGeom prst="ellipse">
            <a:avLst/>
          </a:prstGeom>
          <a:solidFill>
            <a:srgbClr val="00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txBox="1"/>
          <p:nvPr/>
        </p:nvSpPr>
        <p:spPr>
          <a:xfrm>
            <a:off x="3849413" y="3195513"/>
            <a:ext cx="1796100" cy="9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800" b="1">
                <a:solidFill>
                  <a:srgbClr val="FFFFFF"/>
                </a:solidFill>
              </a:rPr>
              <a:t>système </a:t>
            </a:r>
            <a:endParaRPr sz="1800" b="1">
              <a:solidFill>
                <a:srgbClr val="FFFFFF"/>
              </a:solidFill>
            </a:endParaRPr>
          </a:p>
          <a:p>
            <a:pPr marL="0" lvl="0" indent="0" algn="ctr" rtl="0">
              <a:spcBef>
                <a:spcPts val="0"/>
              </a:spcBef>
              <a:spcAft>
                <a:spcPts val="0"/>
              </a:spcAft>
              <a:buNone/>
            </a:pPr>
            <a:r>
              <a:rPr lang="fr" sz="1800" b="1">
                <a:solidFill>
                  <a:srgbClr val="FFFFFF"/>
                </a:solidFill>
              </a:rPr>
              <a:t>de retraite par répartition</a:t>
            </a:r>
            <a:endParaRPr sz="1800" b="1">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8907DA-14AC-E44B-898D-CAA7950AF14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303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p:nvPr/>
        </p:nvSpPr>
        <p:spPr>
          <a:xfrm>
            <a:off x="2188725" y="6332700"/>
            <a:ext cx="3114600" cy="67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 name="Google Shape;67;p14"/>
          <p:cNvPicPr preferRelativeResize="0"/>
          <p:nvPr/>
        </p:nvPicPr>
        <p:blipFill>
          <a:blip r:embed="rId3">
            <a:alphaModFix/>
          </a:blip>
          <a:stretch>
            <a:fillRect/>
          </a:stretch>
        </p:blipFill>
        <p:spPr>
          <a:xfrm rot="-162823">
            <a:off x="-199426" y="63188"/>
            <a:ext cx="4894325" cy="6857976"/>
          </a:xfrm>
          <a:prstGeom prst="rect">
            <a:avLst/>
          </a:prstGeom>
          <a:noFill/>
          <a:ln>
            <a:noFill/>
          </a:ln>
          <a:effectLst>
            <a:outerShdw blurRad="57150" dist="104775" dir="2700000" algn="bl" rotWithShape="0">
              <a:srgbClr val="000000">
                <a:alpha val="50000"/>
              </a:srgbClr>
            </a:outerShdw>
          </a:effectLst>
        </p:spPr>
      </p:pic>
      <p:sp>
        <p:nvSpPr>
          <p:cNvPr id="68" name="Google Shape;68;p14"/>
          <p:cNvSpPr txBox="1"/>
          <p:nvPr/>
        </p:nvSpPr>
        <p:spPr>
          <a:xfrm>
            <a:off x="5034050" y="291800"/>
            <a:ext cx="3825900" cy="5077800"/>
          </a:xfrm>
          <a:prstGeom prst="rect">
            <a:avLst/>
          </a:prstGeom>
          <a:noFill/>
          <a:ln>
            <a:noFill/>
          </a:ln>
        </p:spPr>
        <p:txBody>
          <a:bodyPr spcFirstLastPara="1" wrap="square" lIns="91425" tIns="91425" rIns="91425" bIns="91425" anchor="t" anchorCtr="0">
            <a:noAutofit/>
          </a:bodyPr>
          <a:lstStyle/>
          <a:p>
            <a:pPr marL="0" lvl="0" indent="0" algn="l" rtl="0">
              <a:lnSpc>
                <a:spcPct val="98181"/>
              </a:lnSpc>
              <a:spcBef>
                <a:spcPts val="0"/>
              </a:spcBef>
              <a:spcAft>
                <a:spcPts val="0"/>
              </a:spcAft>
              <a:buNone/>
            </a:pPr>
            <a:r>
              <a:rPr lang="fr" sz="2400">
                <a:solidFill>
                  <a:schemeClr val="dk1"/>
                </a:solidFill>
              </a:rPr>
              <a:t>L’universalité est un combat syndical, </a:t>
            </a:r>
            <a:endParaRPr sz="2400">
              <a:solidFill>
                <a:schemeClr val="dk1"/>
              </a:solidFill>
            </a:endParaRPr>
          </a:p>
          <a:p>
            <a:pPr marL="0" lvl="0" indent="0" algn="l" rtl="0">
              <a:lnSpc>
                <a:spcPct val="98181"/>
              </a:lnSpc>
              <a:spcBef>
                <a:spcPts val="0"/>
              </a:spcBef>
              <a:spcAft>
                <a:spcPts val="0"/>
              </a:spcAft>
              <a:buNone/>
            </a:pPr>
            <a:endParaRPr sz="2400">
              <a:solidFill>
                <a:schemeClr val="dk1"/>
              </a:solidFill>
            </a:endParaRPr>
          </a:p>
          <a:p>
            <a:pPr marL="0" lvl="0" indent="0" algn="l" rtl="0">
              <a:lnSpc>
                <a:spcPct val="98181"/>
              </a:lnSpc>
              <a:spcBef>
                <a:spcPts val="0"/>
              </a:spcBef>
              <a:spcAft>
                <a:spcPts val="0"/>
              </a:spcAft>
              <a:buNone/>
            </a:pPr>
            <a:r>
              <a:rPr lang="fr" sz="1800">
                <a:solidFill>
                  <a:schemeClr val="dk1"/>
                </a:solidFill>
              </a:rPr>
              <a:t>• la </a:t>
            </a:r>
            <a:r>
              <a:rPr lang="fr" sz="1800" b="1">
                <a:solidFill>
                  <a:srgbClr val="FFFFFF"/>
                </a:solidFill>
                <a:highlight>
                  <a:srgbClr val="000000"/>
                </a:highlight>
              </a:rPr>
              <a:t>FSU</a:t>
            </a:r>
            <a:r>
              <a:rPr lang="fr" sz="1800">
                <a:solidFill>
                  <a:schemeClr val="dk1"/>
                </a:solidFill>
              </a:rPr>
              <a:t> revendique certaines harmonisations, par le haut</a:t>
            </a:r>
            <a:endParaRPr sz="1800">
              <a:solidFill>
                <a:schemeClr val="dk1"/>
              </a:solidFill>
            </a:endParaRPr>
          </a:p>
          <a:p>
            <a:pPr marL="0" lvl="0" indent="0" algn="l" rtl="0">
              <a:lnSpc>
                <a:spcPct val="98181"/>
              </a:lnSpc>
              <a:spcBef>
                <a:spcPts val="0"/>
              </a:spcBef>
              <a:spcAft>
                <a:spcPts val="0"/>
              </a:spcAft>
              <a:buNone/>
            </a:pPr>
            <a:endParaRPr sz="1800">
              <a:solidFill>
                <a:schemeClr val="dk1"/>
              </a:solidFill>
            </a:endParaRPr>
          </a:p>
          <a:p>
            <a:pPr marL="0" lvl="0" indent="0" algn="l" rtl="0">
              <a:lnSpc>
                <a:spcPct val="98181"/>
              </a:lnSpc>
              <a:spcBef>
                <a:spcPts val="0"/>
              </a:spcBef>
              <a:spcAft>
                <a:spcPts val="0"/>
              </a:spcAft>
              <a:buNone/>
            </a:pPr>
            <a:r>
              <a:rPr lang="fr" sz="1800">
                <a:solidFill>
                  <a:schemeClr val="dk1"/>
                </a:solidFill>
              </a:rPr>
              <a:t>• La </a:t>
            </a:r>
            <a:r>
              <a:rPr lang="fr" sz="1800" b="1">
                <a:solidFill>
                  <a:srgbClr val="FFFFFF"/>
                </a:solidFill>
                <a:highlight>
                  <a:srgbClr val="000000"/>
                </a:highlight>
              </a:rPr>
              <a:t>FSU</a:t>
            </a:r>
            <a:r>
              <a:rPr lang="fr" sz="1800">
                <a:solidFill>
                  <a:schemeClr val="dk1"/>
                </a:solidFill>
              </a:rPr>
              <a:t> défend le code des pensions, lui même lié au statut : </a:t>
            </a:r>
            <a:endParaRPr sz="1800">
              <a:solidFill>
                <a:schemeClr val="dk1"/>
              </a:solidFill>
            </a:endParaRPr>
          </a:p>
          <a:p>
            <a:pPr marL="0" lvl="0" indent="0" algn="l" rtl="0">
              <a:lnSpc>
                <a:spcPct val="98181"/>
              </a:lnSpc>
              <a:spcBef>
                <a:spcPts val="0"/>
              </a:spcBef>
              <a:spcAft>
                <a:spcPts val="0"/>
              </a:spcAft>
              <a:buNone/>
            </a:pPr>
            <a:endParaRPr sz="1800">
              <a:solidFill>
                <a:schemeClr val="dk1"/>
              </a:solidFill>
            </a:endParaRPr>
          </a:p>
          <a:p>
            <a:pPr marL="0" lvl="0" indent="0" algn="l" rtl="0">
              <a:lnSpc>
                <a:spcPct val="98181"/>
              </a:lnSpc>
              <a:spcBef>
                <a:spcPts val="0"/>
              </a:spcBef>
              <a:spcAft>
                <a:spcPts val="0"/>
              </a:spcAft>
              <a:buClr>
                <a:schemeClr val="dk1"/>
              </a:buClr>
              <a:buSzPts val="1100"/>
              <a:buFont typeface="Arial"/>
              <a:buNone/>
            </a:pPr>
            <a:r>
              <a:rPr lang="fr" sz="1800" b="1">
                <a:solidFill>
                  <a:srgbClr val="FFFFFF"/>
                </a:solidFill>
                <a:highlight>
                  <a:srgbClr val="FF0000"/>
                </a:highlight>
              </a:rPr>
              <a:t>La progression dans une grille est une garantie statutaire,</a:t>
            </a:r>
            <a:r>
              <a:rPr lang="fr" sz="1800">
                <a:solidFill>
                  <a:schemeClr val="dk1"/>
                </a:solidFill>
              </a:rPr>
              <a:t> cela garantit de ne pas avoir à négocier de gré à gré avec son supérieur une augmentation comme dans le privé. </a:t>
            </a:r>
            <a:r>
              <a:rPr lang="fr" sz="1800" b="1">
                <a:solidFill>
                  <a:srgbClr val="FFFFFF"/>
                </a:solidFill>
                <a:highlight>
                  <a:srgbClr val="FF0000"/>
                </a:highlight>
              </a:rPr>
              <a:t>Les missions de service public nécessitent cette indépendance</a:t>
            </a:r>
            <a:endParaRPr sz="1800" b="1">
              <a:solidFill>
                <a:srgbClr val="FFFFFF"/>
              </a:solidFill>
              <a:highlight>
                <a:srgbClr val="FF0000"/>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2"/>
        <p:cNvGrpSpPr/>
        <p:nvPr/>
      </p:nvGrpSpPr>
      <p:grpSpPr>
        <a:xfrm>
          <a:off x="0" y="0"/>
          <a:ext cx="0" cy="0"/>
          <a:chOff x="0" y="0"/>
          <a:chExt cx="0" cy="0"/>
        </a:xfrm>
      </p:grpSpPr>
      <p:sp>
        <p:nvSpPr>
          <p:cNvPr id="443" name="Google Shape;443;p44"/>
          <p:cNvSpPr txBox="1"/>
          <p:nvPr/>
        </p:nvSpPr>
        <p:spPr>
          <a:xfrm>
            <a:off x="8663100" y="6474725"/>
            <a:ext cx="480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42</a:t>
            </a:fld>
            <a:endParaRPr/>
          </a:p>
        </p:txBody>
      </p:sp>
      <p:sp>
        <p:nvSpPr>
          <p:cNvPr id="444" name="Google Shape;444;p44"/>
          <p:cNvSpPr txBox="1"/>
          <p:nvPr/>
        </p:nvSpPr>
        <p:spPr>
          <a:xfrm>
            <a:off x="0" y="0"/>
            <a:ext cx="79248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Et l’humain dans toutes ces réformes ?</a:t>
            </a:r>
            <a:endParaRPr sz="2400">
              <a:solidFill>
                <a:srgbClr val="980000"/>
              </a:solidFill>
            </a:endParaRPr>
          </a:p>
        </p:txBody>
      </p:sp>
      <p:sp>
        <p:nvSpPr>
          <p:cNvPr id="445" name="Google Shape;445;p44"/>
          <p:cNvSpPr txBox="1"/>
          <p:nvPr/>
        </p:nvSpPr>
        <p:spPr>
          <a:xfrm>
            <a:off x="556350" y="554625"/>
            <a:ext cx="8031300" cy="336600"/>
          </a:xfrm>
          <a:prstGeom prst="rect">
            <a:avLst/>
          </a:prstGeom>
          <a:noFill/>
          <a:ln>
            <a:noFill/>
          </a:ln>
        </p:spPr>
        <p:txBody>
          <a:bodyPr spcFirstLastPara="1" wrap="square" lIns="90000" tIns="46800" rIns="90000" bIns="46800" anchor="t" anchorCtr="0">
            <a:noAutofit/>
          </a:bodyPr>
          <a:lstStyle/>
          <a:p>
            <a:pPr marL="187325" marR="0" lvl="0" indent="-185737" algn="r" rtl="0">
              <a:lnSpc>
                <a:spcPct val="100000"/>
              </a:lnSpc>
              <a:spcBef>
                <a:spcPts val="0"/>
              </a:spcBef>
              <a:spcAft>
                <a:spcPts val="0"/>
              </a:spcAft>
              <a:buClr>
                <a:srgbClr val="000000"/>
              </a:buClr>
              <a:buSzPts val="1600"/>
              <a:buFont typeface="Noto Sans Symbols"/>
              <a:buNone/>
            </a:pPr>
            <a:r>
              <a:rPr lang="fr" sz="1800" b="1" i="0" u="none">
                <a:solidFill>
                  <a:srgbClr val="FF0000"/>
                </a:solidFill>
              </a:rPr>
              <a:t>On vit plus longtemps, OUI mais </a:t>
            </a:r>
            <a:r>
              <a:rPr lang="fr" sz="1800" b="1">
                <a:solidFill>
                  <a:srgbClr val="FF0000"/>
                </a:solidFill>
              </a:rPr>
              <a:t>…</a:t>
            </a:r>
            <a:endParaRPr sz="1800" b="1" i="0" u="none">
              <a:solidFill>
                <a:srgbClr val="FF0000"/>
              </a:solidFill>
            </a:endParaRPr>
          </a:p>
          <a:p>
            <a:pPr marL="187325" marR="0" lvl="0" indent="-185737" algn="r" rtl="0">
              <a:lnSpc>
                <a:spcPct val="100000"/>
              </a:lnSpc>
              <a:spcBef>
                <a:spcPts val="0"/>
              </a:spcBef>
              <a:spcAft>
                <a:spcPts val="0"/>
              </a:spcAft>
              <a:buClr>
                <a:srgbClr val="000000"/>
              </a:buClr>
              <a:buSzPts val="1600"/>
              <a:buFont typeface="Noto Sans Symbols"/>
              <a:buNone/>
            </a:pPr>
            <a:endParaRPr sz="1800" b="1">
              <a:solidFill>
                <a:srgbClr val="FF0000"/>
              </a:solidFill>
            </a:endParaRPr>
          </a:p>
          <a:p>
            <a:pPr marL="187325" marR="0" lvl="0" indent="-185737" algn="r" rtl="0">
              <a:lnSpc>
                <a:spcPct val="100000"/>
              </a:lnSpc>
              <a:spcBef>
                <a:spcPts val="0"/>
              </a:spcBef>
              <a:spcAft>
                <a:spcPts val="0"/>
              </a:spcAft>
              <a:buClr>
                <a:srgbClr val="000000"/>
              </a:buClr>
              <a:buSzPts val="1600"/>
              <a:buFont typeface="Noto Sans Symbols"/>
              <a:buNone/>
            </a:pPr>
            <a:endParaRPr sz="1800" b="1">
              <a:solidFill>
                <a:srgbClr val="FF0000"/>
              </a:solidFill>
            </a:endParaRPr>
          </a:p>
        </p:txBody>
      </p:sp>
      <p:pic>
        <p:nvPicPr>
          <p:cNvPr id="446" name="Google Shape;446;p44"/>
          <p:cNvPicPr preferRelativeResize="0"/>
          <p:nvPr/>
        </p:nvPicPr>
        <p:blipFill rotWithShape="1">
          <a:blip r:embed="rId3">
            <a:alphaModFix/>
          </a:blip>
          <a:srcRect l="13237" r="9302"/>
          <a:stretch/>
        </p:blipFill>
        <p:spPr>
          <a:xfrm>
            <a:off x="662075" y="1613600"/>
            <a:ext cx="7809149" cy="2573299"/>
          </a:xfrm>
          <a:prstGeom prst="rect">
            <a:avLst/>
          </a:prstGeom>
          <a:noFill/>
          <a:ln>
            <a:noFill/>
          </a:ln>
        </p:spPr>
      </p:pic>
      <p:sp>
        <p:nvSpPr>
          <p:cNvPr id="447" name="Google Shape;447;p44"/>
          <p:cNvSpPr txBox="1"/>
          <p:nvPr/>
        </p:nvSpPr>
        <p:spPr>
          <a:xfrm>
            <a:off x="662075" y="4909275"/>
            <a:ext cx="7620000" cy="1176900"/>
          </a:xfrm>
          <a:prstGeom prst="rect">
            <a:avLst/>
          </a:prstGeom>
          <a:noFill/>
          <a:ln>
            <a:noFill/>
          </a:ln>
        </p:spPr>
        <p:txBody>
          <a:bodyPr spcFirstLastPara="1" wrap="square" lIns="90000" tIns="46800" rIns="90000" bIns="46800" anchor="t" anchorCtr="0">
            <a:noAutofit/>
          </a:bodyPr>
          <a:lstStyle/>
          <a:p>
            <a:pPr marL="1587" marR="0" lvl="0" indent="0" algn="ctr" rtl="0">
              <a:lnSpc>
                <a:spcPct val="100000"/>
              </a:lnSpc>
              <a:spcBef>
                <a:spcPts val="0"/>
              </a:spcBef>
              <a:spcAft>
                <a:spcPts val="0"/>
              </a:spcAft>
              <a:buClr>
                <a:srgbClr val="3333CC"/>
              </a:buClr>
              <a:buSzPts val="1600"/>
              <a:buFont typeface="Times New Roman"/>
              <a:buNone/>
            </a:pPr>
            <a:r>
              <a:rPr lang="fr" sz="1600" b="1"/>
              <a:t>En </a:t>
            </a:r>
            <a:r>
              <a:rPr lang="fr" sz="1600" b="1" i="0" u="none">
                <a:solidFill>
                  <a:srgbClr val="000000"/>
                </a:solidFill>
              </a:rPr>
              <a:t>prolongeant le travail jusqu’à 65 ans, on retrouve le temps de retraite des années 1970 : </a:t>
            </a:r>
            <a:r>
              <a:rPr lang="fr" sz="1600" b="1"/>
              <a:t>une </a:t>
            </a:r>
            <a:r>
              <a:rPr lang="fr" sz="1600" b="1" i="0" u="none">
                <a:solidFill>
                  <a:srgbClr val="FF0000"/>
                </a:solidFill>
              </a:rPr>
              <a:t>régression d’ ½ siècle</a:t>
            </a:r>
            <a:endParaRPr sz="1600" b="1" i="0" u="none">
              <a:solidFill>
                <a:srgbClr val="FF0000"/>
              </a:solidFill>
            </a:endParaRPr>
          </a:p>
          <a:p>
            <a:pPr marL="1587" marR="0" lvl="0" indent="0" algn="ctr" rtl="0">
              <a:lnSpc>
                <a:spcPct val="100000"/>
              </a:lnSpc>
              <a:spcBef>
                <a:spcPts val="0"/>
              </a:spcBef>
              <a:spcAft>
                <a:spcPts val="0"/>
              </a:spcAft>
              <a:buClr>
                <a:srgbClr val="3333CC"/>
              </a:buClr>
              <a:buSzPts val="1600"/>
              <a:buFont typeface="Times New Roman"/>
              <a:buNone/>
            </a:pPr>
            <a:endParaRPr sz="1600" b="1">
              <a:solidFill>
                <a:srgbClr val="FF0000"/>
              </a:solidFill>
            </a:endParaRPr>
          </a:p>
          <a:p>
            <a:pPr marL="1587" marR="0" lvl="0" indent="0" algn="ctr" rtl="0">
              <a:lnSpc>
                <a:spcPct val="100000"/>
              </a:lnSpc>
              <a:spcBef>
                <a:spcPts val="0"/>
              </a:spcBef>
              <a:spcAft>
                <a:spcPts val="0"/>
              </a:spcAft>
              <a:buClr>
                <a:srgbClr val="3333CC"/>
              </a:buClr>
              <a:buSzPts val="1600"/>
              <a:buFont typeface="Times New Roman"/>
              <a:buNone/>
            </a:pPr>
            <a:r>
              <a:rPr lang="fr" sz="1600" b="1">
                <a:solidFill>
                  <a:srgbClr val="FF0000"/>
                </a:solidFill>
              </a:rPr>
              <a:t>… de plus l’espérance de vie à 60 ans ne progresse plus depuis 2003</a:t>
            </a:r>
            <a:endParaRPr sz="1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 calcmode="lin" valueType="num">
                                      <p:cBhvr additive="base">
                                        <p:cTn id="7" dur="500"/>
                                        <p:tgtEl>
                                          <p:spTgt spid="4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7"/>
                                        </p:tgtEl>
                                        <p:attrNameLst>
                                          <p:attrName>style.visibility</p:attrName>
                                        </p:attrNameLst>
                                      </p:cBhvr>
                                      <p:to>
                                        <p:strVal val="visible"/>
                                      </p:to>
                                    </p:set>
                                    <p:anim calcmode="lin" valueType="num">
                                      <p:cBhvr additive="base">
                                        <p:cTn id="12" dur="500"/>
                                        <p:tgtEl>
                                          <p:spTgt spid="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51"/>
        <p:cNvGrpSpPr/>
        <p:nvPr/>
      </p:nvGrpSpPr>
      <p:grpSpPr>
        <a:xfrm>
          <a:off x="0" y="0"/>
          <a:ext cx="0" cy="0"/>
          <a:chOff x="0" y="0"/>
          <a:chExt cx="0" cy="0"/>
        </a:xfrm>
      </p:grpSpPr>
      <p:sp>
        <p:nvSpPr>
          <p:cNvPr id="452" name="Google Shape;452;p45"/>
          <p:cNvSpPr txBox="1"/>
          <p:nvPr/>
        </p:nvSpPr>
        <p:spPr>
          <a:xfrm>
            <a:off x="8663100" y="6474725"/>
            <a:ext cx="4809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43</a:t>
            </a:fld>
            <a:endParaRPr/>
          </a:p>
        </p:txBody>
      </p:sp>
      <p:sp>
        <p:nvSpPr>
          <p:cNvPr id="453" name="Google Shape;453;p45"/>
          <p:cNvSpPr txBox="1"/>
          <p:nvPr/>
        </p:nvSpPr>
        <p:spPr>
          <a:xfrm>
            <a:off x="0" y="0"/>
            <a:ext cx="79248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Et l’humain dans toutes ces réformes ?</a:t>
            </a:r>
            <a:endParaRPr sz="2400">
              <a:solidFill>
                <a:srgbClr val="980000"/>
              </a:solidFill>
            </a:endParaRPr>
          </a:p>
        </p:txBody>
      </p:sp>
      <p:sp>
        <p:nvSpPr>
          <p:cNvPr id="454" name="Google Shape;454;p45"/>
          <p:cNvSpPr txBox="1"/>
          <p:nvPr/>
        </p:nvSpPr>
        <p:spPr>
          <a:xfrm>
            <a:off x="1112700" y="368400"/>
            <a:ext cx="8031300" cy="336600"/>
          </a:xfrm>
          <a:prstGeom prst="rect">
            <a:avLst/>
          </a:prstGeom>
          <a:noFill/>
          <a:ln>
            <a:noFill/>
          </a:ln>
        </p:spPr>
        <p:txBody>
          <a:bodyPr spcFirstLastPara="1" wrap="square" lIns="90000" tIns="46800" rIns="90000" bIns="46800" anchor="t" anchorCtr="0">
            <a:noAutofit/>
          </a:bodyPr>
          <a:lstStyle/>
          <a:p>
            <a:pPr marL="187325" marR="0" lvl="0" indent="-185737" algn="r" rtl="0">
              <a:lnSpc>
                <a:spcPct val="100000"/>
              </a:lnSpc>
              <a:spcBef>
                <a:spcPts val="0"/>
              </a:spcBef>
              <a:spcAft>
                <a:spcPts val="0"/>
              </a:spcAft>
              <a:buClr>
                <a:srgbClr val="000000"/>
              </a:buClr>
              <a:buSzPts val="1600"/>
              <a:buFont typeface="Noto Sans Symbols"/>
              <a:buNone/>
            </a:pPr>
            <a:r>
              <a:rPr lang="fr" sz="1800" b="1" i="0" u="none">
                <a:solidFill>
                  <a:srgbClr val="FF0000"/>
                </a:solidFill>
              </a:rPr>
              <a:t>On vit plus longtemps, OUI mais </a:t>
            </a:r>
            <a:r>
              <a:rPr lang="fr" sz="1800" b="1">
                <a:solidFill>
                  <a:srgbClr val="FF0000"/>
                </a:solidFill>
              </a:rPr>
              <a:t>…</a:t>
            </a:r>
            <a:endParaRPr sz="1800" b="1" i="0" u="none">
              <a:solidFill>
                <a:srgbClr val="FF0000"/>
              </a:solidFill>
            </a:endParaRPr>
          </a:p>
          <a:p>
            <a:pPr marL="187325" marR="0" lvl="0" indent="-185737" algn="r" rtl="0">
              <a:lnSpc>
                <a:spcPct val="100000"/>
              </a:lnSpc>
              <a:spcBef>
                <a:spcPts val="0"/>
              </a:spcBef>
              <a:spcAft>
                <a:spcPts val="0"/>
              </a:spcAft>
              <a:buClr>
                <a:srgbClr val="000000"/>
              </a:buClr>
              <a:buSzPts val="1600"/>
              <a:buFont typeface="Noto Sans Symbols"/>
              <a:buNone/>
            </a:pPr>
            <a:endParaRPr sz="1800" b="1">
              <a:solidFill>
                <a:srgbClr val="FF0000"/>
              </a:solidFill>
            </a:endParaRPr>
          </a:p>
          <a:p>
            <a:pPr marL="187325" marR="0" lvl="0" indent="-185737" algn="r" rtl="0">
              <a:lnSpc>
                <a:spcPct val="100000"/>
              </a:lnSpc>
              <a:spcBef>
                <a:spcPts val="0"/>
              </a:spcBef>
              <a:spcAft>
                <a:spcPts val="0"/>
              </a:spcAft>
              <a:buClr>
                <a:srgbClr val="000000"/>
              </a:buClr>
              <a:buSzPts val="1600"/>
              <a:buFont typeface="Noto Sans Symbols"/>
              <a:buNone/>
            </a:pPr>
            <a:endParaRPr sz="1800" b="1">
              <a:solidFill>
                <a:srgbClr val="FF0000"/>
              </a:solidFill>
            </a:endParaRPr>
          </a:p>
        </p:txBody>
      </p:sp>
      <p:pic>
        <p:nvPicPr>
          <p:cNvPr id="455" name="Google Shape;455;p45"/>
          <p:cNvPicPr preferRelativeResize="0"/>
          <p:nvPr/>
        </p:nvPicPr>
        <p:blipFill>
          <a:blip r:embed="rId3">
            <a:alphaModFix/>
          </a:blip>
          <a:stretch>
            <a:fillRect/>
          </a:stretch>
        </p:blipFill>
        <p:spPr>
          <a:xfrm>
            <a:off x="104950" y="915375"/>
            <a:ext cx="8793775" cy="53320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anim calcmode="lin" valueType="num">
                                      <p:cBhvr additive="base">
                                        <p:cTn id="7" dur="500"/>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59"/>
        <p:cNvGrpSpPr/>
        <p:nvPr/>
      </p:nvGrpSpPr>
      <p:grpSpPr>
        <a:xfrm>
          <a:off x="0" y="0"/>
          <a:ext cx="0" cy="0"/>
          <a:chOff x="0" y="0"/>
          <a:chExt cx="0" cy="0"/>
        </a:xfrm>
      </p:grpSpPr>
      <p:sp>
        <p:nvSpPr>
          <p:cNvPr id="460" name="Google Shape;460;p46"/>
          <p:cNvSpPr txBox="1"/>
          <p:nvPr/>
        </p:nvSpPr>
        <p:spPr>
          <a:xfrm>
            <a:off x="8763900" y="6464850"/>
            <a:ext cx="3801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44</a:t>
            </a:fld>
            <a:endParaRPr/>
          </a:p>
        </p:txBody>
      </p:sp>
      <p:sp>
        <p:nvSpPr>
          <p:cNvPr id="461" name="Google Shape;461;p46"/>
          <p:cNvSpPr txBox="1"/>
          <p:nvPr/>
        </p:nvSpPr>
        <p:spPr>
          <a:xfrm>
            <a:off x="0" y="480925"/>
            <a:ext cx="9144000" cy="336600"/>
          </a:xfrm>
          <a:prstGeom prst="rect">
            <a:avLst/>
          </a:prstGeom>
          <a:noFill/>
          <a:ln>
            <a:noFill/>
          </a:ln>
        </p:spPr>
        <p:txBody>
          <a:bodyPr spcFirstLastPara="1" wrap="square" lIns="90000" tIns="46800" rIns="90000" bIns="46800" anchor="t" anchorCtr="0">
            <a:noAutofit/>
          </a:bodyPr>
          <a:lstStyle/>
          <a:p>
            <a:pPr marL="1587" marR="0" lvl="0" indent="0" algn="r" rtl="0">
              <a:lnSpc>
                <a:spcPct val="100000"/>
              </a:lnSpc>
              <a:spcBef>
                <a:spcPts val="0"/>
              </a:spcBef>
              <a:spcAft>
                <a:spcPts val="0"/>
              </a:spcAft>
              <a:buClr>
                <a:srgbClr val="000000"/>
              </a:buClr>
              <a:buSzPts val="1600"/>
              <a:buFont typeface="Noto Sans Symbols"/>
              <a:buNone/>
            </a:pPr>
            <a:r>
              <a:rPr lang="fr" sz="1800" b="1" i="0">
                <a:solidFill>
                  <a:srgbClr val="FF0000"/>
                </a:solidFill>
              </a:rPr>
              <a:t>L’écart d’espérance de vie au delà de 35 ans : (source INSEE - période 2009/2013)</a:t>
            </a:r>
            <a:endParaRPr sz="1800">
              <a:solidFill>
                <a:srgbClr val="FF0000"/>
              </a:solidFill>
            </a:endParaRPr>
          </a:p>
        </p:txBody>
      </p:sp>
      <p:sp>
        <p:nvSpPr>
          <p:cNvPr id="462" name="Google Shape;462;p46"/>
          <p:cNvSpPr txBox="1"/>
          <p:nvPr/>
        </p:nvSpPr>
        <p:spPr>
          <a:xfrm>
            <a:off x="457200" y="2514600"/>
            <a:ext cx="8031300" cy="336600"/>
          </a:xfrm>
          <a:prstGeom prst="rect">
            <a:avLst/>
          </a:prstGeom>
          <a:noFill/>
          <a:ln>
            <a:noFill/>
          </a:ln>
        </p:spPr>
        <p:txBody>
          <a:bodyPr spcFirstLastPara="1" wrap="square" lIns="90000" tIns="46800" rIns="90000" bIns="46800" anchor="t" anchorCtr="0">
            <a:noAutofit/>
          </a:bodyPr>
          <a:lstStyle/>
          <a:p>
            <a:pPr marL="476250" marR="0" lvl="0" indent="-474662" algn="l" rtl="0">
              <a:lnSpc>
                <a:spcPct val="100000"/>
              </a:lnSpc>
              <a:spcBef>
                <a:spcPts val="0"/>
              </a:spcBef>
              <a:spcAft>
                <a:spcPts val="0"/>
              </a:spcAft>
              <a:buClr>
                <a:srgbClr val="000000"/>
              </a:buClr>
              <a:buSzPts val="1600"/>
              <a:buFont typeface="Times New Roman"/>
              <a:buNone/>
            </a:pPr>
            <a:r>
              <a:rPr lang="fr" sz="1600" b="1" i="0" u="none">
                <a:solidFill>
                  <a:srgbClr val="000000"/>
                </a:solidFill>
                <a:latin typeface="Times New Roman"/>
                <a:ea typeface="Times New Roman"/>
                <a:cs typeface="Times New Roman"/>
                <a:sym typeface="Times New Roman"/>
              </a:rPr>
              <a:t>	</a:t>
            </a:r>
            <a:endParaRPr/>
          </a:p>
        </p:txBody>
      </p:sp>
      <p:sp>
        <p:nvSpPr>
          <p:cNvPr id="463" name="Google Shape;463;p46"/>
          <p:cNvSpPr txBox="1"/>
          <p:nvPr/>
        </p:nvSpPr>
        <p:spPr>
          <a:xfrm>
            <a:off x="457200" y="1600200"/>
            <a:ext cx="8686800" cy="3565500"/>
          </a:xfrm>
          <a:prstGeom prst="rect">
            <a:avLst/>
          </a:prstGeom>
          <a:noFill/>
          <a:ln>
            <a:noFill/>
          </a:ln>
        </p:spPr>
        <p:txBody>
          <a:bodyPr spcFirstLastPara="1" wrap="square" lIns="90000" tIns="46800" rIns="90000" bIns="46800" anchor="t" anchorCtr="0">
            <a:noAutofit/>
          </a:bodyPr>
          <a:lstStyle/>
          <a:p>
            <a:pPr marL="476250" marR="0" lvl="0" indent="-474662" algn="l" rtl="0">
              <a:lnSpc>
                <a:spcPct val="200000"/>
              </a:lnSpc>
              <a:spcBef>
                <a:spcPts val="0"/>
              </a:spcBef>
              <a:spcAft>
                <a:spcPts val="0"/>
              </a:spcAft>
              <a:buClr>
                <a:srgbClr val="000000"/>
              </a:buClr>
              <a:buSzPts val="1600"/>
              <a:buFont typeface="Times New Roman"/>
              <a:buNone/>
            </a:pPr>
            <a:r>
              <a:rPr lang="fr" sz="2400" b="1" i="0" u="none">
                <a:solidFill>
                  <a:srgbClr val="FF0000"/>
                </a:solidFill>
              </a:rPr>
              <a:t>6,4 ans</a:t>
            </a:r>
            <a:r>
              <a:rPr lang="fr" sz="2400" b="1" i="0" u="none">
                <a:solidFill>
                  <a:srgbClr val="000000"/>
                </a:solidFill>
              </a:rPr>
              <a:t> entre un </a:t>
            </a:r>
            <a:r>
              <a:rPr lang="fr" sz="2400" b="1" i="0" u="none">
                <a:solidFill>
                  <a:srgbClr val="0000FF"/>
                </a:solidFill>
              </a:rPr>
              <a:t>homme ouvrie</a:t>
            </a:r>
            <a:r>
              <a:rPr lang="fr" sz="2400" b="1">
                <a:solidFill>
                  <a:srgbClr val="0000FF"/>
                </a:solidFill>
              </a:rPr>
              <a:t>r </a:t>
            </a:r>
            <a:r>
              <a:rPr lang="fr" sz="2400" b="1"/>
              <a:t>/ </a:t>
            </a:r>
            <a:r>
              <a:rPr lang="fr" sz="2400" b="1" i="0" u="none">
                <a:solidFill>
                  <a:srgbClr val="000000"/>
                </a:solidFill>
              </a:rPr>
              <a:t>un </a:t>
            </a:r>
            <a:r>
              <a:rPr lang="fr" sz="2400" b="1" i="0" u="none">
                <a:solidFill>
                  <a:srgbClr val="666666"/>
                </a:solidFill>
              </a:rPr>
              <a:t>homme cadre</a:t>
            </a:r>
            <a:endParaRPr sz="2400" b="1" i="0" u="none">
              <a:solidFill>
                <a:srgbClr val="666666"/>
              </a:solidFill>
            </a:endParaRPr>
          </a:p>
          <a:p>
            <a:pPr marL="476250" lvl="0" indent="-474662" algn="l" rtl="0">
              <a:lnSpc>
                <a:spcPct val="200000"/>
              </a:lnSpc>
              <a:spcBef>
                <a:spcPts val="0"/>
              </a:spcBef>
              <a:spcAft>
                <a:spcPts val="0"/>
              </a:spcAft>
              <a:buClr>
                <a:schemeClr val="dk1"/>
              </a:buClr>
              <a:buSzPts val="1600"/>
              <a:buFont typeface="Times New Roman"/>
              <a:buNone/>
            </a:pPr>
            <a:r>
              <a:rPr lang="fr" sz="2400" b="1">
                <a:solidFill>
                  <a:srgbClr val="FF0000"/>
                </a:solidFill>
              </a:rPr>
              <a:t>3,2 ans</a:t>
            </a:r>
            <a:r>
              <a:rPr lang="fr" sz="2400" b="1">
                <a:solidFill>
                  <a:schemeClr val="dk1"/>
                </a:solidFill>
              </a:rPr>
              <a:t> entre une </a:t>
            </a:r>
            <a:r>
              <a:rPr lang="fr" sz="2400" b="1">
                <a:solidFill>
                  <a:srgbClr val="FF00FF"/>
                </a:solidFill>
              </a:rPr>
              <a:t>femme ouvrière	</a:t>
            </a:r>
            <a:r>
              <a:rPr lang="fr" sz="2400" b="1">
                <a:solidFill>
                  <a:schemeClr val="dk1"/>
                </a:solidFill>
              </a:rPr>
              <a:t>/ une </a:t>
            </a:r>
            <a:r>
              <a:rPr lang="fr" sz="2400" b="1">
                <a:solidFill>
                  <a:srgbClr val="9900FF"/>
                </a:solidFill>
              </a:rPr>
              <a:t>femme cadre</a:t>
            </a:r>
            <a:endParaRPr sz="2400" b="1">
              <a:solidFill>
                <a:srgbClr val="9900FF"/>
              </a:solidFill>
            </a:endParaRPr>
          </a:p>
          <a:p>
            <a:pPr marL="476250" lvl="0" indent="-474662" algn="l" rtl="0">
              <a:lnSpc>
                <a:spcPct val="200000"/>
              </a:lnSpc>
              <a:spcBef>
                <a:spcPts val="0"/>
              </a:spcBef>
              <a:spcAft>
                <a:spcPts val="0"/>
              </a:spcAft>
              <a:buClr>
                <a:schemeClr val="dk1"/>
              </a:buClr>
              <a:buSzPts val="1600"/>
              <a:buFont typeface="Times New Roman"/>
              <a:buNone/>
            </a:pPr>
            <a:r>
              <a:rPr lang="fr" sz="2400" b="1">
                <a:solidFill>
                  <a:srgbClr val="FF0000"/>
                </a:solidFill>
              </a:rPr>
              <a:t>7,2 ans</a:t>
            </a:r>
            <a:r>
              <a:rPr lang="fr" sz="2400" b="1">
                <a:solidFill>
                  <a:schemeClr val="dk1"/>
                </a:solidFill>
              </a:rPr>
              <a:t> entre un </a:t>
            </a:r>
            <a:r>
              <a:rPr lang="fr" sz="2400" b="1">
                <a:solidFill>
                  <a:srgbClr val="0000FF"/>
                </a:solidFill>
              </a:rPr>
              <a:t>ouvrier</a:t>
            </a:r>
            <a:r>
              <a:rPr lang="fr" sz="2400" b="1">
                <a:solidFill>
                  <a:schemeClr val="dk1"/>
                </a:solidFill>
              </a:rPr>
              <a:t> / </a:t>
            </a:r>
            <a:r>
              <a:rPr lang="fr" sz="2400" b="1"/>
              <a:t>une</a:t>
            </a:r>
            <a:r>
              <a:rPr lang="fr" sz="2400" b="1">
                <a:solidFill>
                  <a:srgbClr val="FF00FF"/>
                </a:solidFill>
              </a:rPr>
              <a:t> ouvrière</a:t>
            </a:r>
            <a:endParaRPr sz="2400" b="1">
              <a:solidFill>
                <a:srgbClr val="FF00FF"/>
              </a:solidFill>
            </a:endParaRPr>
          </a:p>
          <a:p>
            <a:pPr marL="476250" lvl="0" indent="-474662" algn="l" rtl="0">
              <a:lnSpc>
                <a:spcPct val="200000"/>
              </a:lnSpc>
              <a:spcBef>
                <a:spcPts val="0"/>
              </a:spcBef>
              <a:spcAft>
                <a:spcPts val="0"/>
              </a:spcAft>
              <a:buClr>
                <a:schemeClr val="dk1"/>
              </a:buClr>
              <a:buSzPts val="1600"/>
              <a:buFont typeface="Times New Roman"/>
              <a:buNone/>
            </a:pPr>
            <a:r>
              <a:rPr lang="fr" sz="2400" b="1">
                <a:solidFill>
                  <a:srgbClr val="FF0000"/>
                </a:solidFill>
              </a:rPr>
              <a:t>4 ans</a:t>
            </a:r>
            <a:r>
              <a:rPr lang="fr" sz="2400" b="1">
                <a:solidFill>
                  <a:schemeClr val="dk1"/>
                </a:solidFill>
              </a:rPr>
              <a:t> entreun </a:t>
            </a:r>
            <a:r>
              <a:rPr lang="fr" sz="2400" b="1">
                <a:solidFill>
                  <a:srgbClr val="666666"/>
                </a:solidFill>
              </a:rPr>
              <a:t>homme cadre</a:t>
            </a:r>
            <a:r>
              <a:rPr lang="fr" sz="2400" b="1">
                <a:solidFill>
                  <a:schemeClr val="dk1"/>
                </a:solidFill>
              </a:rPr>
              <a:t> / une </a:t>
            </a:r>
            <a:r>
              <a:rPr lang="fr" sz="2400" b="1">
                <a:solidFill>
                  <a:srgbClr val="9900FF"/>
                </a:solidFill>
              </a:rPr>
              <a:t>femme cadre</a:t>
            </a:r>
            <a:endParaRPr sz="2400" b="1">
              <a:solidFill>
                <a:srgbClr val="9900FF"/>
              </a:solidFill>
            </a:endParaRPr>
          </a:p>
        </p:txBody>
      </p:sp>
      <p:sp>
        <p:nvSpPr>
          <p:cNvPr id="464" name="Google Shape;464;p46"/>
          <p:cNvSpPr txBox="1"/>
          <p:nvPr/>
        </p:nvSpPr>
        <p:spPr>
          <a:xfrm>
            <a:off x="457200" y="4800600"/>
            <a:ext cx="8424600" cy="1448400"/>
          </a:xfrm>
          <a:prstGeom prst="rect">
            <a:avLst/>
          </a:prstGeom>
          <a:noFill/>
          <a:ln w="9525" cap="sq" cmpd="sng">
            <a:solidFill>
              <a:srgbClr val="000000"/>
            </a:solidFill>
            <a:prstDash val="solid"/>
            <a:miter lim="800000"/>
            <a:headEnd type="none" w="sm" len="sm"/>
            <a:tailEnd type="none" w="sm" len="sm"/>
          </a:ln>
        </p:spPr>
        <p:txBody>
          <a:bodyPr spcFirstLastPara="1" wrap="square" lIns="0" tIns="46800" rIns="0" bIns="46800" anchor="t" anchorCtr="0">
            <a:noAutofit/>
          </a:bodyPr>
          <a:lstStyle/>
          <a:p>
            <a:pPr marL="382587" marR="0" lvl="0" indent="-380998" algn="ctr" rtl="0">
              <a:lnSpc>
                <a:spcPct val="100000"/>
              </a:lnSpc>
              <a:spcBef>
                <a:spcPts val="0"/>
              </a:spcBef>
              <a:spcAft>
                <a:spcPts val="0"/>
              </a:spcAft>
              <a:buClr>
                <a:srgbClr val="FF0000"/>
              </a:buClr>
              <a:buSzPts val="1600"/>
              <a:buFont typeface="Times New Roman"/>
              <a:buNone/>
            </a:pPr>
            <a:r>
              <a:rPr lang="fr" sz="1800" b="1" i="0" u="none">
                <a:solidFill>
                  <a:srgbClr val="FF0000"/>
                </a:solidFill>
              </a:rPr>
              <a:t>La pénibilité du travail réduit nettement l’espérance de vie.</a:t>
            </a:r>
            <a:endParaRPr sz="1800"/>
          </a:p>
          <a:p>
            <a:pPr marL="382587" marR="0" lvl="0" indent="-380998" algn="ctr" rtl="0">
              <a:lnSpc>
                <a:spcPct val="100000"/>
              </a:lnSpc>
              <a:spcBef>
                <a:spcPts val="700"/>
              </a:spcBef>
              <a:spcAft>
                <a:spcPts val="0"/>
              </a:spcAft>
              <a:buClr>
                <a:srgbClr val="000000"/>
              </a:buClr>
              <a:buSzPts val="1200"/>
              <a:buFont typeface="Times New Roman"/>
              <a:buNone/>
            </a:pPr>
            <a:r>
              <a:rPr lang="fr" sz="1800" b="1" i="0" u="none">
                <a:solidFill>
                  <a:srgbClr val="000000"/>
                </a:solidFill>
              </a:rPr>
              <a:t>(même si d’autres raisons interviennent dans les écarts précédents)</a:t>
            </a:r>
            <a:endParaRPr sz="1800"/>
          </a:p>
          <a:p>
            <a:pPr marL="382587" marR="0" lvl="0" indent="-380998" algn="ctr" rtl="0">
              <a:lnSpc>
                <a:spcPct val="100000"/>
              </a:lnSpc>
              <a:spcBef>
                <a:spcPts val="1000"/>
              </a:spcBef>
              <a:spcAft>
                <a:spcPts val="0"/>
              </a:spcAft>
              <a:buClr>
                <a:srgbClr val="FF0000"/>
              </a:buClr>
              <a:buSzPts val="1600"/>
              <a:buFont typeface="Times New Roman"/>
              <a:buNone/>
            </a:pPr>
            <a:r>
              <a:rPr lang="fr" sz="1800" b="1" i="0" u="none">
                <a:solidFill>
                  <a:srgbClr val="FF0000"/>
                </a:solidFill>
              </a:rPr>
              <a:t>A quand sa prise en compte réelle par une réduction du temps de travail et de la durée de cotisation ?</a:t>
            </a:r>
            <a:endParaRPr sz="1800"/>
          </a:p>
        </p:txBody>
      </p:sp>
      <p:sp>
        <p:nvSpPr>
          <p:cNvPr id="465" name="Google Shape;465;p46"/>
          <p:cNvSpPr txBox="1"/>
          <p:nvPr/>
        </p:nvSpPr>
        <p:spPr>
          <a:xfrm>
            <a:off x="0" y="0"/>
            <a:ext cx="7924800" cy="3684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1800"/>
              <a:buFont typeface="Times New Roman"/>
              <a:buNone/>
            </a:pPr>
            <a:r>
              <a:rPr lang="fr" sz="2400" b="1" i="0">
                <a:solidFill>
                  <a:srgbClr val="980000"/>
                </a:solidFill>
              </a:rPr>
              <a:t>Et l’humain dans toutes ces réformes ?</a:t>
            </a:r>
            <a:endParaRPr sz="2400">
              <a:solidFill>
                <a:srgbClr val="980000"/>
              </a:solidFill>
            </a:endParaRPr>
          </a:p>
        </p:txBody>
      </p:sp>
      <p:pic>
        <p:nvPicPr>
          <p:cNvPr id="466" name="Google Shape;466;p46"/>
          <p:cNvPicPr preferRelativeResize="0"/>
          <p:nvPr/>
        </p:nvPicPr>
        <p:blipFill>
          <a:blip r:embed="rId3">
            <a:alphaModFix/>
          </a:blip>
          <a:stretch>
            <a:fillRect/>
          </a:stretch>
        </p:blipFill>
        <p:spPr>
          <a:xfrm>
            <a:off x="9544863" y="955675"/>
            <a:ext cx="3202337" cy="366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anim calcmode="lin" valueType="num">
                                      <p:cBhvr additive="base">
                                        <p:cTn id="7" dur="500"/>
                                        <p:tgtEl>
                                          <p:spTgt spid="46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 calcmode="lin" valueType="num">
                                      <p:cBhvr additive="base">
                                        <p:cTn id="12" dur="500"/>
                                        <p:tgtEl>
                                          <p:spTgt spid="46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p:nvPr/>
        </p:nvSpPr>
        <p:spPr>
          <a:xfrm>
            <a:off x="0" y="0"/>
            <a:ext cx="9495000" cy="4605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3333CC"/>
              </a:buClr>
              <a:buSzPts val="2400"/>
              <a:buFont typeface="Times New Roman"/>
              <a:buNone/>
            </a:pPr>
            <a:r>
              <a:rPr lang="fr" sz="2400" b="1" i="0">
                <a:solidFill>
                  <a:srgbClr val="980000"/>
                </a:solidFill>
              </a:rPr>
              <a:t>Le système actuel de retraites par répartition</a:t>
            </a:r>
            <a:endParaRPr sz="1800" b="1">
              <a:solidFill>
                <a:srgbClr val="980000"/>
              </a:solidFill>
            </a:endParaRPr>
          </a:p>
        </p:txBody>
      </p:sp>
      <p:pic>
        <p:nvPicPr>
          <p:cNvPr id="118" name="Google Shape;118;p18"/>
          <p:cNvPicPr preferRelativeResize="0"/>
          <p:nvPr/>
        </p:nvPicPr>
        <p:blipFill>
          <a:blip r:embed="rId3">
            <a:alphaModFix/>
          </a:blip>
          <a:stretch>
            <a:fillRect/>
          </a:stretch>
        </p:blipFill>
        <p:spPr>
          <a:xfrm>
            <a:off x="152400" y="695600"/>
            <a:ext cx="8839200" cy="2894819"/>
          </a:xfrm>
          <a:prstGeom prst="rect">
            <a:avLst/>
          </a:prstGeom>
          <a:noFill/>
          <a:ln>
            <a:noFill/>
          </a:ln>
        </p:spPr>
      </p:pic>
      <p:sp>
        <p:nvSpPr>
          <p:cNvPr id="119" name="Google Shape;119;p18"/>
          <p:cNvSpPr txBox="1"/>
          <p:nvPr/>
        </p:nvSpPr>
        <p:spPr>
          <a:xfrm>
            <a:off x="1867700" y="929000"/>
            <a:ext cx="335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Ubuntu"/>
                <a:ea typeface="Ubuntu"/>
                <a:cs typeface="Ubuntu"/>
                <a:sym typeface="Ubuntu"/>
              </a:rPr>
              <a:t>❷</a:t>
            </a:r>
            <a:endParaRPr>
              <a:latin typeface="Ubuntu"/>
              <a:ea typeface="Ubuntu"/>
              <a:cs typeface="Ubuntu"/>
              <a:sym typeface="Ubuntu"/>
            </a:endParaRPr>
          </a:p>
        </p:txBody>
      </p:sp>
      <p:sp>
        <p:nvSpPr>
          <p:cNvPr id="120" name="Google Shape;120;p18"/>
          <p:cNvSpPr txBox="1"/>
          <p:nvPr/>
        </p:nvSpPr>
        <p:spPr>
          <a:xfrm>
            <a:off x="1867700" y="2439526"/>
            <a:ext cx="335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dirty="0">
                <a:latin typeface="Ubuntu"/>
                <a:ea typeface="Ubuntu"/>
                <a:cs typeface="Ubuntu"/>
                <a:sym typeface="Ubuntu"/>
              </a:rPr>
              <a:t>❸</a:t>
            </a:r>
            <a:endParaRPr dirty="0">
              <a:latin typeface="Ubuntu"/>
              <a:ea typeface="Ubuntu"/>
              <a:cs typeface="Ubuntu"/>
              <a:sym typeface="Ubuntu"/>
            </a:endParaRPr>
          </a:p>
        </p:txBody>
      </p:sp>
      <p:sp>
        <p:nvSpPr>
          <p:cNvPr id="121" name="Google Shape;121;p18"/>
          <p:cNvSpPr txBox="1"/>
          <p:nvPr/>
        </p:nvSpPr>
        <p:spPr>
          <a:xfrm>
            <a:off x="2222750" y="2849834"/>
            <a:ext cx="335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dirty="0">
                <a:latin typeface="Ubuntu"/>
                <a:ea typeface="Ubuntu"/>
                <a:cs typeface="Ubuntu"/>
                <a:sym typeface="Ubuntu"/>
              </a:rPr>
              <a:t>❺</a:t>
            </a:r>
            <a:endParaRPr dirty="0">
              <a:latin typeface="Ubuntu"/>
              <a:ea typeface="Ubuntu"/>
              <a:cs typeface="Ubuntu"/>
              <a:sym typeface="Ubuntu"/>
            </a:endParaRPr>
          </a:p>
        </p:txBody>
      </p:sp>
      <p:sp>
        <p:nvSpPr>
          <p:cNvPr id="122" name="Google Shape;122;p18"/>
          <p:cNvSpPr txBox="1"/>
          <p:nvPr/>
        </p:nvSpPr>
        <p:spPr>
          <a:xfrm>
            <a:off x="2222750" y="797675"/>
            <a:ext cx="335700" cy="3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dirty="0">
                <a:latin typeface="Ubuntu"/>
                <a:ea typeface="Ubuntu"/>
                <a:cs typeface="Ubuntu"/>
                <a:sym typeface="Ubuntu"/>
              </a:rPr>
              <a:t>❶</a:t>
            </a:r>
            <a:endParaRPr dirty="0">
              <a:latin typeface="Ubuntu"/>
              <a:ea typeface="Ubuntu"/>
              <a:cs typeface="Ubuntu"/>
              <a:sym typeface="Ubuntu"/>
            </a:endParaRPr>
          </a:p>
        </p:txBody>
      </p:sp>
      <p:sp>
        <p:nvSpPr>
          <p:cNvPr id="123" name="Google Shape;123;p18"/>
          <p:cNvSpPr txBox="1"/>
          <p:nvPr/>
        </p:nvSpPr>
        <p:spPr>
          <a:xfrm>
            <a:off x="2037900" y="2732768"/>
            <a:ext cx="3357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dirty="0">
                <a:latin typeface="Ubuntu"/>
                <a:ea typeface="Ubuntu"/>
                <a:cs typeface="Ubuntu"/>
                <a:sym typeface="Ubuntu"/>
              </a:rPr>
              <a:t>❹</a:t>
            </a:r>
            <a:endParaRPr dirty="0">
              <a:latin typeface="Ubuntu"/>
              <a:ea typeface="Ubuntu"/>
              <a:cs typeface="Ubuntu"/>
              <a:sym typeface="Ubuntu"/>
            </a:endParaRPr>
          </a:p>
        </p:txBody>
      </p:sp>
      <p:sp>
        <p:nvSpPr>
          <p:cNvPr id="124" name="Google Shape;124;p18"/>
          <p:cNvSpPr txBox="1"/>
          <p:nvPr/>
        </p:nvSpPr>
        <p:spPr>
          <a:xfrm>
            <a:off x="449075" y="3999700"/>
            <a:ext cx="8542500" cy="4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Ubuntu"/>
              <a:ea typeface="Ubuntu"/>
              <a:cs typeface="Ubuntu"/>
              <a:sym typeface="Ubuntu"/>
            </a:endParaRPr>
          </a:p>
        </p:txBody>
      </p:sp>
      <p:sp>
        <p:nvSpPr>
          <p:cNvPr id="125" name="Google Shape;125;p18"/>
          <p:cNvSpPr txBox="1"/>
          <p:nvPr/>
        </p:nvSpPr>
        <p:spPr>
          <a:xfrm>
            <a:off x="81200" y="3795400"/>
            <a:ext cx="8962800" cy="23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800" dirty="0">
                <a:latin typeface="Ubuntu"/>
                <a:ea typeface="Ubuntu"/>
                <a:cs typeface="Ubuntu"/>
                <a:sym typeface="Ubuntu"/>
              </a:rPr>
              <a:t>❶ : </a:t>
            </a:r>
            <a:r>
              <a:rPr lang="fr" sz="1200" dirty="0">
                <a:solidFill>
                  <a:schemeClr val="dk1"/>
                </a:solidFill>
              </a:rPr>
              <a:t>Traitement brut  = Indice x valeur du  point (</a:t>
            </a:r>
            <a:r>
              <a:rPr lang="fr" sz="1200" b="1" dirty="0">
                <a:solidFill>
                  <a:schemeClr val="dk1"/>
                </a:solidFill>
              </a:rPr>
              <a:t>4,6860 €</a:t>
            </a:r>
            <a:r>
              <a:rPr lang="fr" sz="1200" dirty="0">
                <a:solidFill>
                  <a:schemeClr val="dk1"/>
                </a:solidFill>
              </a:rPr>
              <a:t> à compter du 01/02/2017)</a:t>
            </a:r>
            <a:endParaRPr sz="1200" dirty="0">
              <a:solidFill>
                <a:schemeClr val="dk1"/>
              </a:solidFill>
            </a:endParaRPr>
          </a:p>
          <a:p>
            <a:pPr marL="0" lvl="0" indent="0" algn="l" rtl="0">
              <a:spcBef>
                <a:spcPts val="0"/>
              </a:spcBef>
              <a:spcAft>
                <a:spcPts val="0"/>
              </a:spcAft>
              <a:buNone/>
            </a:pPr>
            <a:r>
              <a:rPr lang="fr" sz="1800" dirty="0">
                <a:solidFill>
                  <a:schemeClr val="dk1"/>
                </a:solidFill>
                <a:latin typeface="Ubuntu"/>
                <a:ea typeface="Ubuntu"/>
                <a:cs typeface="Ubuntu"/>
                <a:sym typeface="Ubuntu"/>
              </a:rPr>
              <a:t>❷ : </a:t>
            </a:r>
            <a:r>
              <a:rPr lang="fr" sz="1200" dirty="0">
                <a:solidFill>
                  <a:schemeClr val="dk1"/>
                </a:solidFill>
              </a:rPr>
              <a:t>Retenue PC = Cotisation salariale retraite (</a:t>
            </a:r>
            <a:r>
              <a:rPr lang="fr" sz="1200" b="1" dirty="0">
                <a:solidFill>
                  <a:schemeClr val="dk1"/>
                </a:solidFill>
              </a:rPr>
              <a:t>Pension Civile</a:t>
            </a:r>
            <a:r>
              <a:rPr lang="fr" sz="1200" dirty="0">
                <a:solidFill>
                  <a:schemeClr val="dk1"/>
                </a:solidFill>
              </a:rPr>
              <a:t>) Le taux 2019 est de </a:t>
            </a:r>
            <a:r>
              <a:rPr lang="fr" sz="1200" b="1" dirty="0">
                <a:solidFill>
                  <a:srgbClr val="FF0000"/>
                </a:solidFill>
              </a:rPr>
              <a:t>10,83%</a:t>
            </a:r>
            <a:r>
              <a:rPr lang="fr" sz="1200" dirty="0">
                <a:solidFill>
                  <a:schemeClr val="dk1"/>
                </a:solidFill>
              </a:rPr>
              <a:t> (7,85% en 2010 puis 11,10% en 2020 = +41% d’augmentation) sur le traitement seul. Cette cotisation alimente le Compte d’Affectation Spéciale Pensions qui sert au budget de l’Etat pour payer les pensions. (10,83% de 3889,40 € représente bien 421,22€) ou </a:t>
            </a:r>
            <a:r>
              <a:rPr lang="fr" sz="1200" b="1" dirty="0">
                <a:solidFill>
                  <a:srgbClr val="009900"/>
                </a:solidFill>
              </a:rPr>
              <a:t>5,6%</a:t>
            </a:r>
            <a:r>
              <a:rPr lang="fr" sz="1200" dirty="0">
                <a:solidFill>
                  <a:schemeClr val="dk1"/>
                </a:solidFill>
              </a:rPr>
              <a:t> du salaire total hors primes</a:t>
            </a:r>
            <a:endParaRPr sz="1800" dirty="0">
              <a:solidFill>
                <a:schemeClr val="dk1"/>
              </a:solidFill>
              <a:latin typeface="Ubuntu"/>
              <a:ea typeface="Ubuntu"/>
              <a:cs typeface="Ubuntu"/>
              <a:sym typeface="Ubuntu"/>
            </a:endParaRPr>
          </a:p>
          <a:p>
            <a:pPr marL="0" lvl="0" indent="0" algn="l" rtl="0">
              <a:spcBef>
                <a:spcPts val="0"/>
              </a:spcBef>
              <a:spcAft>
                <a:spcPts val="0"/>
              </a:spcAft>
              <a:buClr>
                <a:schemeClr val="dk1"/>
              </a:buClr>
              <a:buSzPts val="1100"/>
              <a:buFont typeface="Arial"/>
              <a:buNone/>
            </a:pPr>
            <a:r>
              <a:rPr lang="fr" sz="1800" dirty="0">
                <a:solidFill>
                  <a:schemeClr val="dk1"/>
                </a:solidFill>
                <a:latin typeface="Ubuntu"/>
                <a:ea typeface="Ubuntu"/>
                <a:cs typeface="Ubuntu"/>
                <a:sym typeface="Ubuntu"/>
              </a:rPr>
              <a:t>❸ : </a:t>
            </a:r>
            <a:r>
              <a:rPr lang="fr" sz="1200" dirty="0">
                <a:solidFill>
                  <a:schemeClr val="dk1"/>
                </a:solidFill>
              </a:rPr>
              <a:t>Contribution PC représente  l</a:t>
            </a:r>
            <a:r>
              <a:rPr lang="fr" sz="1200" b="1" dirty="0">
                <a:solidFill>
                  <a:schemeClr val="dk1"/>
                </a:solidFill>
              </a:rPr>
              <a:t>a part « patronale » de la cotisation PC</a:t>
            </a:r>
            <a:r>
              <a:rPr lang="fr" sz="1200" dirty="0">
                <a:solidFill>
                  <a:schemeClr val="dk1"/>
                </a:solidFill>
              </a:rPr>
              <a:t>. Elle est de </a:t>
            </a:r>
            <a:r>
              <a:rPr lang="fr" sz="1200" b="1" dirty="0">
                <a:solidFill>
                  <a:srgbClr val="FF0000"/>
                </a:solidFill>
              </a:rPr>
              <a:t>74,28 %</a:t>
            </a:r>
            <a:r>
              <a:rPr lang="fr" sz="1200" dirty="0">
                <a:solidFill>
                  <a:schemeClr val="dk1"/>
                </a:solidFill>
              </a:rPr>
              <a:t> sur le traitement (3889,40 x 74,28% = 2889,05€) ou </a:t>
            </a:r>
            <a:r>
              <a:rPr lang="fr" sz="1200" b="1" dirty="0">
                <a:solidFill>
                  <a:srgbClr val="009900"/>
                </a:solidFill>
              </a:rPr>
              <a:t>38,6%</a:t>
            </a:r>
            <a:r>
              <a:rPr lang="fr" sz="1200" dirty="0">
                <a:solidFill>
                  <a:schemeClr val="dk1"/>
                </a:solidFill>
              </a:rPr>
              <a:t> du salaire total</a:t>
            </a:r>
            <a:endParaRPr sz="1800" dirty="0">
              <a:solidFill>
                <a:schemeClr val="dk1"/>
              </a:solidFill>
              <a:latin typeface="Ubuntu"/>
              <a:ea typeface="Ubuntu"/>
              <a:cs typeface="Ubuntu"/>
              <a:sym typeface="Ubuntu"/>
            </a:endParaRPr>
          </a:p>
          <a:p>
            <a:pPr marL="0" lvl="0" indent="0" algn="l" rtl="0">
              <a:spcBef>
                <a:spcPts val="0"/>
              </a:spcBef>
              <a:spcAft>
                <a:spcPts val="0"/>
              </a:spcAft>
              <a:buNone/>
            </a:pPr>
            <a:r>
              <a:rPr lang="fr" sz="1800" dirty="0">
                <a:solidFill>
                  <a:schemeClr val="dk1"/>
                </a:solidFill>
                <a:latin typeface="Ubuntu"/>
                <a:ea typeface="Ubuntu"/>
                <a:cs typeface="Ubuntu"/>
                <a:sym typeface="Ubuntu"/>
              </a:rPr>
              <a:t>❹ ❺ : </a:t>
            </a:r>
            <a:r>
              <a:rPr lang="fr" sz="1200" dirty="0">
                <a:solidFill>
                  <a:schemeClr val="dk1"/>
                </a:solidFill>
              </a:rPr>
              <a:t>RAFP (Retraite Additionnelle de la Fonction Publique). Cette cotisation a été mise en place en 2005. C’est une « caisse complémentaire » alimentée par des cotisations sur une part des primes et indemnités. Le fond capitalisé permet de verser soit un capital soit une rente au moment de la retraite. La cotisation est de </a:t>
            </a:r>
            <a:r>
              <a:rPr lang="fr" sz="1200" b="1" dirty="0">
                <a:solidFill>
                  <a:srgbClr val="FF0000"/>
                </a:solidFill>
              </a:rPr>
              <a:t>5%</a:t>
            </a:r>
            <a:r>
              <a:rPr lang="fr" sz="1200" dirty="0">
                <a:solidFill>
                  <a:schemeClr val="dk1"/>
                </a:solidFill>
              </a:rPr>
              <a:t> pour l’agent et de </a:t>
            </a:r>
            <a:r>
              <a:rPr lang="fr" sz="1200" b="1" dirty="0">
                <a:solidFill>
                  <a:srgbClr val="FF0000"/>
                </a:solidFill>
              </a:rPr>
              <a:t>5%</a:t>
            </a:r>
            <a:r>
              <a:rPr lang="fr" sz="1200" dirty="0">
                <a:solidFill>
                  <a:schemeClr val="dk1"/>
                </a:solidFill>
              </a:rPr>
              <a:t>  pour l’administration : (629,99 +2,29) x 0,05 = 31,77 €.</a:t>
            </a:r>
            <a:endParaRPr sz="1800" dirty="0">
              <a:solidFill>
                <a:schemeClr val="dk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
        <p:cNvGrpSpPr/>
        <p:nvPr/>
      </p:nvGrpSpPr>
      <p:grpSpPr>
        <a:xfrm>
          <a:off x="0" y="0"/>
          <a:ext cx="0" cy="0"/>
          <a:chOff x="0" y="0"/>
          <a:chExt cx="0" cy="0"/>
        </a:xfrm>
      </p:grpSpPr>
      <p:pic>
        <p:nvPicPr>
          <p:cNvPr id="130" name="Google Shape;130;p19"/>
          <p:cNvPicPr preferRelativeResize="0"/>
          <p:nvPr/>
        </p:nvPicPr>
        <p:blipFill>
          <a:blip r:embed="rId3">
            <a:alphaModFix/>
          </a:blip>
          <a:stretch>
            <a:fillRect/>
          </a:stretch>
        </p:blipFill>
        <p:spPr>
          <a:xfrm>
            <a:off x="515975" y="1596996"/>
            <a:ext cx="8339651" cy="4378317"/>
          </a:xfrm>
          <a:prstGeom prst="rect">
            <a:avLst/>
          </a:prstGeom>
          <a:noFill/>
          <a:ln>
            <a:noFill/>
          </a:ln>
        </p:spPr>
      </p:pic>
      <p:sp>
        <p:nvSpPr>
          <p:cNvPr id="131" name="Google Shape;131;p19"/>
          <p:cNvSpPr txBox="1"/>
          <p:nvPr/>
        </p:nvSpPr>
        <p:spPr>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6</a:t>
            </a:fld>
            <a:endParaRPr b="1">
              <a:solidFill>
                <a:srgbClr val="FFFFFF"/>
              </a:solidFill>
              <a:latin typeface="Arial Narrow"/>
              <a:ea typeface="Arial Narrow"/>
              <a:cs typeface="Arial Narrow"/>
              <a:sym typeface="Arial Narrow"/>
            </a:endParaRPr>
          </a:p>
        </p:txBody>
      </p:sp>
      <p:sp>
        <p:nvSpPr>
          <p:cNvPr id="132" name="Google Shape;132;p19"/>
          <p:cNvSpPr txBox="1"/>
          <p:nvPr/>
        </p:nvSpPr>
        <p:spPr>
          <a:xfrm>
            <a:off x="0" y="0"/>
            <a:ext cx="9144000" cy="6081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a:solidFill>
                  <a:srgbClr val="980000"/>
                </a:solidFill>
              </a:rPr>
              <a:t>Des régimes particuliers très minoritaires</a:t>
            </a:r>
            <a:endParaRPr b="1">
              <a:solidFill>
                <a:srgbClr val="980000"/>
              </a:solidFill>
            </a:endParaRPr>
          </a:p>
        </p:txBody>
      </p:sp>
      <p:sp>
        <p:nvSpPr>
          <p:cNvPr id="133" name="Google Shape;133;p19"/>
          <p:cNvSpPr txBox="1"/>
          <p:nvPr/>
        </p:nvSpPr>
        <p:spPr>
          <a:xfrm>
            <a:off x="626150" y="51475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600" b="1">
                <a:solidFill>
                  <a:srgbClr val="CC0000"/>
                </a:solidFill>
              </a:rPr>
              <a:t>nombre de cotisants par rapport au nombre de retraités* selon les régimes en 2018</a:t>
            </a:r>
            <a:endParaRPr>
              <a:solidFill>
                <a:srgbClr val="CC0000"/>
              </a:solidFill>
            </a:endParaRPr>
          </a:p>
        </p:txBody>
      </p:sp>
      <p:sp>
        <p:nvSpPr>
          <p:cNvPr id="134" name="Google Shape;134;p19"/>
          <p:cNvSpPr txBox="1"/>
          <p:nvPr/>
        </p:nvSpPr>
        <p:spPr>
          <a:xfrm rot="-5400000">
            <a:off x="-2820950" y="3044800"/>
            <a:ext cx="6118200" cy="3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Alternatives économiques N°394</a:t>
            </a:r>
            <a:r>
              <a:rPr lang="fr" sz="1000">
                <a:solidFill>
                  <a:srgbClr val="999999"/>
                </a:solidFill>
              </a:rPr>
              <a:t> </a:t>
            </a:r>
            <a:r>
              <a:rPr lang="fr" sz="1000"/>
              <a:t>octobre 2019</a:t>
            </a:r>
            <a:r>
              <a:rPr lang="fr" sz="1000">
                <a:solidFill>
                  <a:srgbClr val="999999"/>
                </a:solidFill>
              </a:rPr>
              <a:t> : Cf. Cnav, MSA, CNAVPL, CNB, Cour des Comptes</a:t>
            </a:r>
            <a:endParaRPr sz="1000">
              <a:solidFill>
                <a:srgbClr val="999999"/>
              </a:solidFill>
            </a:endParaRPr>
          </a:p>
        </p:txBody>
      </p:sp>
      <p:sp>
        <p:nvSpPr>
          <p:cNvPr id="135" name="Google Shape;135;p19"/>
          <p:cNvSpPr/>
          <p:nvPr/>
        </p:nvSpPr>
        <p:spPr>
          <a:xfrm>
            <a:off x="516050" y="942100"/>
            <a:ext cx="8339700" cy="6657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9"/>
          <p:cNvCxnSpPr/>
          <p:nvPr/>
        </p:nvCxnSpPr>
        <p:spPr>
          <a:xfrm rot="10800000" flipH="1">
            <a:off x="1233050" y="1177700"/>
            <a:ext cx="7536900" cy="13800"/>
          </a:xfrm>
          <a:prstGeom prst="straightConnector1">
            <a:avLst/>
          </a:prstGeom>
          <a:noFill/>
          <a:ln w="9525" cap="flat" cmpd="sng">
            <a:solidFill>
              <a:srgbClr val="999999"/>
            </a:solidFill>
            <a:prstDash val="solid"/>
            <a:round/>
            <a:headEnd type="none" w="med" len="med"/>
            <a:tailEnd type="none" w="med" len="med"/>
          </a:ln>
        </p:spPr>
      </p:cxnSp>
      <p:sp>
        <p:nvSpPr>
          <p:cNvPr id="137" name="Google Shape;137;p19"/>
          <p:cNvSpPr/>
          <p:nvPr/>
        </p:nvSpPr>
        <p:spPr>
          <a:xfrm>
            <a:off x="1614400" y="1343175"/>
            <a:ext cx="446400" cy="2778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txBox="1"/>
          <p:nvPr/>
        </p:nvSpPr>
        <p:spPr>
          <a:xfrm>
            <a:off x="516050" y="1018300"/>
            <a:ext cx="826500" cy="4237200"/>
          </a:xfrm>
          <a:prstGeom prst="rect">
            <a:avLst/>
          </a:prstGeom>
          <a:solidFill>
            <a:srgbClr val="434343"/>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fr" sz="1100" b="1">
                <a:solidFill>
                  <a:srgbClr val="B7B7B7"/>
                </a:solidFill>
                <a:latin typeface="Arial Narrow"/>
                <a:ea typeface="Arial Narrow"/>
                <a:cs typeface="Arial Narrow"/>
                <a:sym typeface="Arial Narrow"/>
              </a:rPr>
              <a:t>20 000 000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None/>
            </a:pPr>
            <a:r>
              <a:rPr lang="fr" sz="1100" b="1">
                <a:solidFill>
                  <a:srgbClr val="B7B7B7"/>
                </a:solidFill>
                <a:latin typeface="Arial Narrow"/>
                <a:ea typeface="Arial Narrow"/>
                <a:cs typeface="Arial Narrow"/>
                <a:sym typeface="Arial Narrow"/>
              </a:rPr>
              <a:t>17 500 000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15 000 000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12 500 000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10 000 000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7 500 000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5 000 000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None/>
            </a:pPr>
            <a:r>
              <a:rPr lang="fr" sz="1100" b="1">
                <a:solidFill>
                  <a:srgbClr val="B7B7B7"/>
                </a:solidFill>
                <a:latin typeface="Arial Narrow"/>
                <a:ea typeface="Arial Narrow"/>
                <a:cs typeface="Arial Narrow"/>
                <a:sym typeface="Arial Narrow"/>
              </a:rPr>
              <a:t>2 500 000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0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Clr>
                <a:schemeClr val="dk1"/>
              </a:buClr>
              <a:buSzPts val="1100"/>
              <a:buFont typeface="Arial"/>
              <a:buNone/>
            </a:pPr>
            <a:r>
              <a:rPr lang="fr" sz="1100" b="1">
                <a:solidFill>
                  <a:srgbClr val="B7B7B7"/>
                </a:solidFill>
                <a:latin typeface="Arial Narrow"/>
                <a:ea typeface="Arial Narrow"/>
                <a:cs typeface="Arial Narrow"/>
                <a:sym typeface="Arial Narrow"/>
              </a:rPr>
              <a:t>0</a:t>
            </a: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a:p>
            <a:pPr marL="0" lvl="0" indent="0" algn="r" rtl="0">
              <a:spcBef>
                <a:spcPts val="0"/>
              </a:spcBef>
              <a:spcAft>
                <a:spcPts val="0"/>
              </a:spcAft>
              <a:buNone/>
            </a:pPr>
            <a:endParaRPr sz="1100" b="1">
              <a:solidFill>
                <a:srgbClr val="B7B7B7"/>
              </a:solidFill>
              <a:latin typeface="Arial Narrow"/>
              <a:ea typeface="Arial Narrow"/>
              <a:cs typeface="Arial Narrow"/>
              <a:sym typeface="Arial Narrow"/>
            </a:endParaRPr>
          </a:p>
        </p:txBody>
      </p:sp>
      <p:sp>
        <p:nvSpPr>
          <p:cNvPr id="139" name="Google Shape;139;p19"/>
          <p:cNvSpPr txBox="1"/>
          <p:nvPr/>
        </p:nvSpPr>
        <p:spPr>
          <a:xfrm>
            <a:off x="626150" y="5975325"/>
            <a:ext cx="8229600" cy="336600"/>
          </a:xfrm>
          <a:prstGeom prst="rect">
            <a:avLst/>
          </a:prstGeom>
          <a:noFill/>
          <a:ln>
            <a:noFill/>
          </a:ln>
        </p:spPr>
        <p:txBody>
          <a:bodyPr spcFirstLastPara="1" wrap="square" lIns="90000" tIns="46800" rIns="90000" bIns="46800" anchor="t" anchorCtr="0">
            <a:noAutofit/>
          </a:bodyPr>
          <a:lstStyle/>
          <a:p>
            <a:pPr marL="457200" marR="0" lvl="0" indent="0" algn="r" rtl="0">
              <a:lnSpc>
                <a:spcPct val="100000"/>
              </a:lnSpc>
              <a:spcBef>
                <a:spcPts val="0"/>
              </a:spcBef>
              <a:spcAft>
                <a:spcPts val="0"/>
              </a:spcAft>
              <a:buNone/>
            </a:pPr>
            <a:r>
              <a:rPr lang="fr">
                <a:solidFill>
                  <a:srgbClr val="434343"/>
                </a:solidFill>
                <a:latin typeface="Arial Narrow"/>
                <a:ea typeface="Arial Narrow"/>
                <a:cs typeface="Arial Narrow"/>
                <a:sym typeface="Arial Narrow"/>
              </a:rPr>
              <a:t>* Pensionnés de droit direct et bénéficiaires de pensions de réversion</a:t>
            </a:r>
            <a:endParaRPr>
              <a:solidFill>
                <a:srgbClr val="434343"/>
              </a:solidFill>
              <a:latin typeface="Arial Narrow"/>
              <a:ea typeface="Arial Narrow"/>
              <a:cs typeface="Arial Narrow"/>
              <a:sym typeface="Arial Narrow"/>
            </a:endParaRPr>
          </a:p>
        </p:txBody>
      </p:sp>
      <p:sp>
        <p:nvSpPr>
          <p:cNvPr id="140" name="Google Shape;140;p19"/>
          <p:cNvSpPr/>
          <p:nvPr/>
        </p:nvSpPr>
        <p:spPr>
          <a:xfrm>
            <a:off x="6160575" y="2202475"/>
            <a:ext cx="232500" cy="1938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9"/>
          <p:cNvSpPr/>
          <p:nvPr/>
        </p:nvSpPr>
        <p:spPr>
          <a:xfrm>
            <a:off x="6160575" y="2458200"/>
            <a:ext cx="232500" cy="193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txBox="1"/>
          <p:nvPr/>
        </p:nvSpPr>
        <p:spPr>
          <a:xfrm>
            <a:off x="6393075" y="2070775"/>
            <a:ext cx="942900" cy="60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600" b="1">
                <a:solidFill>
                  <a:srgbClr val="B7B7B7"/>
                </a:solidFill>
                <a:latin typeface="Arial Narrow"/>
                <a:ea typeface="Arial Narrow"/>
                <a:cs typeface="Arial Narrow"/>
                <a:sym typeface="Arial Narrow"/>
              </a:rPr>
              <a:t>Cotisants</a:t>
            </a:r>
            <a:endParaRPr sz="1600" b="1">
              <a:solidFill>
                <a:srgbClr val="B7B7B7"/>
              </a:solidFill>
              <a:latin typeface="Arial Narrow"/>
              <a:ea typeface="Arial Narrow"/>
              <a:cs typeface="Arial Narrow"/>
              <a:sym typeface="Arial Narrow"/>
            </a:endParaRPr>
          </a:p>
          <a:p>
            <a:pPr marL="0" lvl="0" indent="0" algn="l" rtl="0">
              <a:spcBef>
                <a:spcPts val="0"/>
              </a:spcBef>
              <a:spcAft>
                <a:spcPts val="0"/>
              </a:spcAft>
              <a:buNone/>
            </a:pPr>
            <a:r>
              <a:rPr lang="fr" sz="1600" b="1">
                <a:solidFill>
                  <a:srgbClr val="B7B7B7"/>
                </a:solidFill>
                <a:latin typeface="Arial Narrow"/>
                <a:ea typeface="Arial Narrow"/>
                <a:cs typeface="Arial Narrow"/>
                <a:sym typeface="Arial Narrow"/>
              </a:rPr>
              <a:t>Retraités</a:t>
            </a:r>
            <a:endParaRPr sz="1600" b="1">
              <a:solidFill>
                <a:srgbClr val="B7B7B7"/>
              </a:solidFill>
              <a:latin typeface="Arial Narrow"/>
              <a:ea typeface="Arial Narrow"/>
              <a:cs typeface="Arial Narrow"/>
              <a:sym typeface="Arial Narrow"/>
            </a:endParaRPr>
          </a:p>
        </p:txBody>
      </p:sp>
      <p:pic>
        <p:nvPicPr>
          <p:cNvPr id="143" name="Google Shape;143;p19"/>
          <p:cNvPicPr preferRelativeResize="0"/>
          <p:nvPr/>
        </p:nvPicPr>
        <p:blipFill>
          <a:blip r:embed="rId4">
            <a:alphaModFix/>
          </a:blip>
          <a:stretch>
            <a:fillRect/>
          </a:stretch>
        </p:blipFill>
        <p:spPr>
          <a:xfrm>
            <a:off x="7721975" y="942100"/>
            <a:ext cx="1133775" cy="1133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
        <p:cNvGrpSpPr/>
        <p:nvPr/>
      </p:nvGrpSpPr>
      <p:grpSpPr>
        <a:xfrm>
          <a:off x="0" y="0"/>
          <a:ext cx="0" cy="0"/>
          <a:chOff x="0" y="0"/>
          <a:chExt cx="0" cy="0"/>
        </a:xfrm>
      </p:grpSpPr>
      <p:sp>
        <p:nvSpPr>
          <p:cNvPr id="131" name="Google Shape;131;p19"/>
          <p:cNvSpPr txBox="1"/>
          <p:nvPr/>
        </p:nvSpPr>
        <p:spPr>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7</a:t>
            </a:fld>
            <a:endParaRPr b="1">
              <a:solidFill>
                <a:srgbClr val="FFFFFF"/>
              </a:solidFill>
              <a:latin typeface="Arial Narrow"/>
              <a:ea typeface="Arial Narrow"/>
              <a:cs typeface="Arial Narrow"/>
              <a:sym typeface="Arial Narrow"/>
            </a:endParaRPr>
          </a:p>
        </p:txBody>
      </p:sp>
      <p:sp>
        <p:nvSpPr>
          <p:cNvPr id="132" name="Google Shape;132;p19"/>
          <p:cNvSpPr txBox="1"/>
          <p:nvPr/>
        </p:nvSpPr>
        <p:spPr>
          <a:xfrm>
            <a:off x="0" y="0"/>
            <a:ext cx="9144000" cy="6081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dirty="0">
                <a:solidFill>
                  <a:srgbClr val="980000"/>
                </a:solidFill>
              </a:rPr>
              <a:t>42 caisses de retraites et alors ?</a:t>
            </a:r>
            <a:endParaRPr b="1" dirty="0">
              <a:solidFill>
                <a:srgbClr val="980000"/>
              </a:solidFill>
            </a:endParaRPr>
          </a:p>
        </p:txBody>
      </p:sp>
      <p:sp>
        <p:nvSpPr>
          <p:cNvPr id="133" name="Google Shape;133;p19"/>
          <p:cNvSpPr txBox="1"/>
          <p:nvPr/>
        </p:nvSpPr>
        <p:spPr>
          <a:xfrm>
            <a:off x="807000" y="477067"/>
            <a:ext cx="8229600" cy="336600"/>
          </a:xfrm>
          <a:prstGeom prst="rect">
            <a:avLst/>
          </a:prstGeom>
          <a:noFill/>
          <a:ln>
            <a:noFill/>
          </a:ln>
        </p:spPr>
        <p:txBody>
          <a:bodyPr spcFirstLastPara="1" wrap="square" lIns="90000" tIns="46800" rIns="90000" bIns="46800" anchor="t" anchorCtr="0">
            <a:noAutofit/>
          </a:bodyPr>
          <a:lstStyle/>
          <a:p>
            <a:pPr lvl="0" algn="r">
              <a:buClr>
                <a:srgbClr val="3333CC"/>
              </a:buClr>
              <a:buSzPts val="1600"/>
            </a:pPr>
            <a:r>
              <a:rPr lang="fr" sz="1600" b="1" dirty="0">
                <a:solidFill>
                  <a:srgbClr val="CC0000"/>
                </a:solidFill>
              </a:rPr>
              <a:t>Prestations légales servies par la branche vieillesse en 2018 : 321 G€ </a:t>
            </a:r>
            <a:r>
              <a:rPr lang="fr-FR" sz="1600" b="1" dirty="0">
                <a:solidFill>
                  <a:srgbClr val="CC0000"/>
                </a:solidFill>
              </a:rPr>
              <a:t>dont 232G€ pour les régimes de base ou complet et 90G€ pour les complémentaires</a:t>
            </a:r>
          </a:p>
          <a:p>
            <a:pPr lvl="0" algn="r">
              <a:buClr>
                <a:srgbClr val="3333CC"/>
              </a:buClr>
              <a:buSzPts val="1600"/>
            </a:pPr>
            <a:endParaRPr lang="fr-FR" sz="1600" b="1" dirty="0">
              <a:solidFill>
                <a:srgbClr val="CC0000"/>
              </a:solidFill>
            </a:endParaRPr>
          </a:p>
          <a:p>
            <a:pPr marL="0" marR="0" lvl="0" indent="0" algn="r" rtl="0">
              <a:lnSpc>
                <a:spcPct val="100000"/>
              </a:lnSpc>
              <a:spcBef>
                <a:spcPts val="0"/>
              </a:spcBef>
              <a:spcAft>
                <a:spcPts val="0"/>
              </a:spcAft>
              <a:buClr>
                <a:srgbClr val="3333CC"/>
              </a:buClr>
              <a:buSzPts val="1600"/>
              <a:buFont typeface="Times New Roman"/>
              <a:buNone/>
            </a:pPr>
            <a:endParaRPr dirty="0">
              <a:solidFill>
                <a:srgbClr val="CC0000"/>
              </a:solidFill>
            </a:endParaRPr>
          </a:p>
        </p:txBody>
      </p:sp>
      <p:sp>
        <p:nvSpPr>
          <p:cNvPr id="134" name="Google Shape;134;p19"/>
          <p:cNvSpPr txBox="1"/>
          <p:nvPr/>
        </p:nvSpPr>
        <p:spPr>
          <a:xfrm rot="-5400000">
            <a:off x="-2783476" y="3170934"/>
            <a:ext cx="5904854" cy="337902"/>
          </a:xfrm>
          <a:prstGeom prst="rect">
            <a:avLst/>
          </a:prstGeom>
          <a:noFill/>
          <a:ln>
            <a:noFill/>
          </a:ln>
        </p:spPr>
        <p:txBody>
          <a:bodyPr spcFirstLastPara="1" wrap="square" lIns="91425" tIns="91425" rIns="91425" bIns="91425" anchor="t" anchorCtr="0">
            <a:noAutofit/>
          </a:bodyPr>
          <a:lstStyle/>
          <a:p>
            <a:r>
              <a:rPr lang="fr-FR" sz="1000" i="1" dirty="0"/>
              <a:t>Rapport sur les comptes de la sécurité sociale, </a:t>
            </a:r>
            <a:r>
              <a:rPr lang="fr-FR" sz="1000" i="1" dirty="0">
                <a:solidFill>
                  <a:schemeClr val="bg2"/>
                </a:solidFill>
              </a:rPr>
              <a:t>septembre 2019, retraitements Direction du Budget.</a:t>
            </a:r>
            <a:endParaRPr lang="fr-FR" sz="1000" dirty="0">
              <a:solidFill>
                <a:schemeClr val="bg2"/>
              </a:solidFill>
            </a:endParaRPr>
          </a:p>
          <a:p>
            <a:endParaRPr lang="fr-FR" dirty="0">
              <a:solidFill>
                <a:schemeClr val="bg2"/>
              </a:solidFill>
            </a:endParaRPr>
          </a:p>
        </p:txBody>
      </p:sp>
      <p:pic>
        <p:nvPicPr>
          <p:cNvPr id="3" name="Image 2">
            <a:extLst>
              <a:ext uri="{FF2B5EF4-FFF2-40B4-BE49-F238E27FC236}">
                <a16:creationId xmlns:a16="http://schemas.microsoft.com/office/drawing/2014/main" id="{767E406A-F1DF-7E41-A8A3-DD7F85BFB621}"/>
              </a:ext>
            </a:extLst>
          </p:cNvPr>
          <p:cNvPicPr>
            <a:picLocks noChangeAspect="1"/>
          </p:cNvPicPr>
          <p:nvPr/>
        </p:nvPicPr>
        <p:blipFill rotWithShape="1">
          <a:blip r:embed="rId3"/>
          <a:srcRect l="2542" t="7003" r="2190" b="13916"/>
          <a:stretch/>
        </p:blipFill>
        <p:spPr>
          <a:xfrm>
            <a:off x="406695" y="1100373"/>
            <a:ext cx="8750806" cy="4943960"/>
          </a:xfrm>
          <a:prstGeom prst="rect">
            <a:avLst/>
          </a:prstGeom>
        </p:spPr>
      </p:pic>
    </p:spTree>
    <p:extLst>
      <p:ext uri="{BB962C8B-B14F-4D97-AF65-F5344CB8AC3E}">
        <p14:creationId xmlns:p14="http://schemas.microsoft.com/office/powerpoint/2010/main" val="1075001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
        <p:cNvGrpSpPr/>
        <p:nvPr/>
      </p:nvGrpSpPr>
      <p:grpSpPr>
        <a:xfrm>
          <a:off x="0" y="0"/>
          <a:ext cx="0" cy="0"/>
          <a:chOff x="0" y="0"/>
          <a:chExt cx="0" cy="0"/>
        </a:xfrm>
      </p:grpSpPr>
      <p:sp>
        <p:nvSpPr>
          <p:cNvPr id="131" name="Google Shape;131;p19"/>
          <p:cNvSpPr txBox="1"/>
          <p:nvPr/>
        </p:nvSpPr>
        <p:spPr>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8</a:t>
            </a:fld>
            <a:endParaRPr b="1">
              <a:solidFill>
                <a:srgbClr val="FFFFFF"/>
              </a:solidFill>
              <a:latin typeface="Arial Narrow"/>
              <a:ea typeface="Arial Narrow"/>
              <a:cs typeface="Arial Narrow"/>
              <a:sym typeface="Arial Narrow"/>
            </a:endParaRPr>
          </a:p>
        </p:txBody>
      </p:sp>
      <p:sp>
        <p:nvSpPr>
          <p:cNvPr id="132" name="Google Shape;132;p19"/>
          <p:cNvSpPr txBox="1"/>
          <p:nvPr/>
        </p:nvSpPr>
        <p:spPr>
          <a:xfrm>
            <a:off x="0" y="0"/>
            <a:ext cx="9144000" cy="6081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dirty="0">
                <a:solidFill>
                  <a:srgbClr val="980000"/>
                </a:solidFill>
              </a:rPr>
              <a:t>L’équilibre du régime par répartition</a:t>
            </a:r>
            <a:endParaRPr b="1" dirty="0">
              <a:solidFill>
                <a:srgbClr val="980000"/>
              </a:solidFill>
            </a:endParaRPr>
          </a:p>
        </p:txBody>
      </p:sp>
      <p:sp>
        <p:nvSpPr>
          <p:cNvPr id="133" name="Google Shape;133;p19"/>
          <p:cNvSpPr txBox="1"/>
          <p:nvPr/>
        </p:nvSpPr>
        <p:spPr>
          <a:xfrm>
            <a:off x="626150" y="51475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 sz="1600" b="1">
                <a:solidFill>
                  <a:srgbClr val="CC0000"/>
                </a:solidFill>
              </a:rPr>
              <a:t>nombre de cotisants par rapport au nombre de retraités* selon les régimes en 2018</a:t>
            </a:r>
            <a:endParaRPr>
              <a:solidFill>
                <a:srgbClr val="CC0000"/>
              </a:solidFill>
            </a:endParaRPr>
          </a:p>
        </p:txBody>
      </p:sp>
      <p:sp>
        <p:nvSpPr>
          <p:cNvPr id="142" name="Google Shape;142;p19"/>
          <p:cNvSpPr txBox="1"/>
          <p:nvPr/>
        </p:nvSpPr>
        <p:spPr>
          <a:xfrm>
            <a:off x="0" y="1585238"/>
            <a:ext cx="9272336" cy="2321474"/>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buNone/>
              <a:tabLst>
                <a:tab pos="384175" algn="l"/>
              </a:tabLst>
            </a:pPr>
            <a:r>
              <a:rPr lang="fr-FR" sz="1800" b="1" dirty="0">
                <a:solidFill>
                  <a:schemeClr val="tx1"/>
                </a:solidFill>
                <a:latin typeface="Arial Narrow"/>
                <a:ea typeface="Arial Narrow"/>
                <a:cs typeface="Arial Narrow"/>
                <a:sym typeface="Arial Narrow"/>
              </a:rPr>
              <a:t>Taux</a:t>
            </a:r>
            <a:r>
              <a:rPr lang="fr-FR" sz="1800" b="1" dirty="0">
                <a:solidFill>
                  <a:srgbClr val="B7B7B7"/>
                </a:solidFill>
                <a:latin typeface="Arial Narrow"/>
                <a:ea typeface="Arial Narrow"/>
                <a:cs typeface="Arial Narrow"/>
                <a:sym typeface="Arial Narrow"/>
              </a:rPr>
              <a:t> de cotisation x </a:t>
            </a:r>
            <a:r>
              <a:rPr lang="fr-FR" sz="1800" b="1" dirty="0">
                <a:solidFill>
                  <a:srgbClr val="FF0000"/>
                </a:solidFill>
                <a:latin typeface="Arial Narrow"/>
                <a:ea typeface="Arial Narrow"/>
                <a:cs typeface="Arial Narrow"/>
                <a:sym typeface="Arial Narrow"/>
              </a:rPr>
              <a:t>N</a:t>
            </a:r>
            <a:r>
              <a:rPr lang="fr" sz="1800" b="1" dirty="0">
                <a:solidFill>
                  <a:srgbClr val="FF0000"/>
                </a:solidFill>
                <a:latin typeface="Arial Narrow"/>
                <a:ea typeface="Arial Narrow"/>
                <a:cs typeface="Arial Narrow"/>
                <a:sym typeface="Arial Narrow"/>
              </a:rPr>
              <a:t>ombre de Cotisants </a:t>
            </a:r>
            <a:r>
              <a:rPr lang="fr" sz="1800" b="1" dirty="0">
                <a:solidFill>
                  <a:srgbClr val="B7B7B7"/>
                </a:solidFill>
                <a:latin typeface="Arial Narrow"/>
                <a:ea typeface="Arial Narrow"/>
                <a:cs typeface="Arial Narrow"/>
                <a:sym typeface="Arial Narrow"/>
              </a:rPr>
              <a:t>x </a:t>
            </a:r>
            <a:r>
              <a:rPr lang="fr" sz="1800" b="1" dirty="0">
                <a:solidFill>
                  <a:srgbClr val="FF0000"/>
                </a:solidFill>
                <a:latin typeface="Arial Narrow"/>
                <a:ea typeface="Arial Narrow"/>
                <a:cs typeface="Arial Narrow"/>
                <a:sym typeface="Arial Narrow"/>
              </a:rPr>
              <a:t>salaire moyen </a:t>
            </a:r>
            <a:r>
              <a:rPr lang="fr" sz="1800" b="1" dirty="0">
                <a:solidFill>
                  <a:srgbClr val="B7B7B7"/>
                </a:solidFill>
                <a:latin typeface="Arial Narrow"/>
                <a:ea typeface="Arial Narrow"/>
                <a:cs typeface="Arial Narrow"/>
                <a:sym typeface="Arial Narrow"/>
              </a:rPr>
              <a:t>=  </a:t>
            </a:r>
            <a:r>
              <a:rPr lang="fr" sz="1800" b="1" dirty="0">
                <a:solidFill>
                  <a:schemeClr val="accent1">
                    <a:lumMod val="75000"/>
                  </a:schemeClr>
                </a:solidFill>
                <a:latin typeface="Arial Narrow"/>
                <a:ea typeface="Arial Narrow"/>
                <a:cs typeface="Arial Narrow"/>
                <a:sym typeface="Arial Narrow"/>
              </a:rPr>
              <a:t>Nombre de Retraités </a:t>
            </a:r>
            <a:r>
              <a:rPr lang="fr" sz="1800" b="1" dirty="0">
                <a:solidFill>
                  <a:srgbClr val="B7B7B7"/>
                </a:solidFill>
                <a:latin typeface="Arial Narrow"/>
                <a:ea typeface="Arial Narrow"/>
                <a:cs typeface="Arial Narrow"/>
                <a:sym typeface="Arial Narrow"/>
              </a:rPr>
              <a:t>x </a:t>
            </a:r>
            <a:r>
              <a:rPr lang="fr" sz="1800" b="1" dirty="0">
                <a:solidFill>
                  <a:schemeClr val="accent1">
                    <a:lumMod val="75000"/>
                  </a:schemeClr>
                </a:solidFill>
                <a:latin typeface="Arial Narrow"/>
                <a:ea typeface="Arial Narrow"/>
                <a:cs typeface="Arial Narrow"/>
                <a:sym typeface="Arial Narrow"/>
              </a:rPr>
              <a:t>retraite moyenne</a:t>
            </a:r>
          </a:p>
          <a:p>
            <a:pPr lvl="0" algn="l" rtl="0">
              <a:spcBef>
                <a:spcPts val="0"/>
              </a:spcBef>
              <a:spcAft>
                <a:spcPts val="0"/>
              </a:spcAft>
              <a:buNone/>
              <a:tabLst>
                <a:tab pos="384175" algn="l"/>
              </a:tabLst>
            </a:pPr>
            <a:endParaRPr lang="fr" sz="1800" b="1" dirty="0">
              <a:solidFill>
                <a:schemeClr val="accent1">
                  <a:lumMod val="75000"/>
                </a:schemeClr>
              </a:solidFill>
              <a:latin typeface="Arial Narrow"/>
              <a:ea typeface="Arial Narrow"/>
              <a:cs typeface="Arial Narrow"/>
              <a:sym typeface="Arial Narrow"/>
            </a:endParaRPr>
          </a:p>
          <a:p>
            <a:pPr lvl="0" algn="l" rtl="0">
              <a:spcBef>
                <a:spcPts val="0"/>
              </a:spcBef>
              <a:spcAft>
                <a:spcPts val="0"/>
              </a:spcAft>
              <a:buNone/>
              <a:tabLst>
                <a:tab pos="384175" algn="l"/>
              </a:tabLst>
            </a:pPr>
            <a:endParaRPr lang="fr" sz="1600" b="1" dirty="0">
              <a:solidFill>
                <a:schemeClr val="accent1">
                  <a:lumMod val="75000"/>
                </a:schemeClr>
              </a:solidFill>
              <a:latin typeface="Arial Narrow"/>
              <a:ea typeface="Arial Narrow"/>
              <a:cs typeface="Arial Narrow"/>
              <a:sym typeface="Arial Narrow"/>
            </a:endParaRPr>
          </a:p>
          <a:p>
            <a:pPr lvl="0" algn="l" rtl="0">
              <a:spcBef>
                <a:spcPts val="0"/>
              </a:spcBef>
              <a:spcAft>
                <a:spcPts val="0"/>
              </a:spcAft>
              <a:buNone/>
              <a:tabLst>
                <a:tab pos="384175" algn="l"/>
              </a:tabLst>
            </a:pPr>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endParaRPr lang="fr" sz="1600" b="1" dirty="0">
              <a:solidFill>
                <a:schemeClr val="accent1">
                  <a:lumMod val="75000"/>
                </a:schemeClr>
              </a:solidFill>
              <a:latin typeface="Arial Narrow"/>
              <a:ea typeface="Arial Narrow"/>
              <a:cs typeface="Arial Narrow"/>
              <a:sym typeface="Arial Narrow"/>
            </a:endParaRPr>
          </a:p>
          <a:p>
            <a:pPr lvl="0">
              <a:tabLst>
                <a:tab pos="2873375" algn="l"/>
                <a:tab pos="5897563" algn="l"/>
                <a:tab pos="6165850" algn="l"/>
              </a:tabLst>
            </a:pPr>
            <a:r>
              <a:rPr lang="fr-FR" sz="2800" b="1" dirty="0">
                <a:solidFill>
                  <a:schemeClr val="tx1"/>
                </a:solidFill>
                <a:latin typeface="Arial Narrow"/>
                <a:ea typeface="Arial Narrow"/>
                <a:cs typeface="Arial Narrow"/>
                <a:sym typeface="Arial Narrow"/>
              </a:rPr>
              <a:t>Taux</a:t>
            </a:r>
            <a:r>
              <a:rPr lang="fr-FR" sz="2800" b="1" dirty="0">
                <a:solidFill>
                  <a:srgbClr val="B7B7B7"/>
                </a:solidFill>
                <a:latin typeface="Arial Narrow"/>
                <a:ea typeface="Arial Narrow"/>
                <a:cs typeface="Arial Narrow"/>
                <a:sym typeface="Arial Narrow"/>
              </a:rPr>
              <a:t> de cotisation x	</a:t>
            </a:r>
            <a:r>
              <a:rPr lang="fr-FR" sz="2800" b="1" dirty="0">
                <a:solidFill>
                  <a:srgbClr val="FF0000"/>
                </a:solidFill>
                <a:latin typeface="Arial Narrow"/>
                <a:ea typeface="Arial Narrow"/>
                <a:cs typeface="Arial Narrow"/>
                <a:sym typeface="Arial Narrow"/>
              </a:rPr>
              <a:t>N</a:t>
            </a:r>
            <a:r>
              <a:rPr lang="fr" sz="2800" b="1" dirty="0">
                <a:solidFill>
                  <a:srgbClr val="FF0000"/>
                </a:solidFill>
                <a:latin typeface="Arial Narrow"/>
                <a:ea typeface="Arial Narrow"/>
                <a:cs typeface="Arial Narrow"/>
                <a:sym typeface="Arial Narrow"/>
              </a:rPr>
              <a:t>ombre de Cotisants 	</a:t>
            </a:r>
            <a:r>
              <a:rPr lang="fr" sz="2800" b="1" dirty="0">
                <a:solidFill>
                  <a:srgbClr val="B7B7B7"/>
                </a:solidFill>
                <a:latin typeface="Arial Narrow"/>
                <a:ea typeface="Arial Narrow"/>
                <a:cs typeface="Arial Narrow"/>
                <a:sym typeface="Arial Narrow"/>
              </a:rPr>
              <a:t>=	</a:t>
            </a:r>
            <a:r>
              <a:rPr lang="fr" sz="2800" b="1" dirty="0">
                <a:solidFill>
                  <a:schemeClr val="accent1">
                    <a:lumMod val="75000"/>
                  </a:schemeClr>
                </a:solidFill>
                <a:latin typeface="Arial Narrow"/>
                <a:ea typeface="Arial Narrow"/>
                <a:cs typeface="Arial Narrow"/>
                <a:sym typeface="Arial Narrow"/>
              </a:rPr>
              <a:t>Retraite moyenne</a:t>
            </a:r>
          </a:p>
          <a:p>
            <a:pPr lvl="0">
              <a:tabLst>
                <a:tab pos="2873375" algn="l"/>
                <a:tab pos="5897563" algn="l"/>
                <a:tab pos="6165850" algn="l"/>
              </a:tabLst>
            </a:pPr>
            <a:r>
              <a:rPr lang="fr" sz="2800" b="1" dirty="0">
                <a:solidFill>
                  <a:schemeClr val="accent1">
                    <a:lumMod val="75000"/>
                  </a:schemeClr>
                </a:solidFill>
                <a:latin typeface="Arial Narrow"/>
                <a:ea typeface="Arial Narrow"/>
                <a:cs typeface="Arial Narrow"/>
                <a:sym typeface="Arial Narrow"/>
              </a:rPr>
              <a:t>	Nombre de Retraités 	</a:t>
            </a:r>
            <a:r>
              <a:rPr lang="fr" sz="2800" b="1" dirty="0">
                <a:solidFill>
                  <a:srgbClr val="FF0000"/>
                </a:solidFill>
                <a:latin typeface="Arial Narrow"/>
                <a:ea typeface="Arial Narrow"/>
                <a:cs typeface="Arial Narrow"/>
                <a:sym typeface="Arial Narrow"/>
              </a:rPr>
              <a:t> 	Salaire moyen </a:t>
            </a:r>
            <a:endParaRPr lang="fr" sz="2800" b="1" dirty="0">
              <a:solidFill>
                <a:schemeClr val="accent1">
                  <a:lumMod val="75000"/>
                </a:schemeClr>
              </a:solidFill>
              <a:latin typeface="Arial Narrow"/>
              <a:ea typeface="Arial Narrow"/>
              <a:cs typeface="Arial Narrow"/>
              <a:sym typeface="Arial Narrow"/>
            </a:endParaRPr>
          </a:p>
          <a:p>
            <a:pPr lvl="0"/>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r>
              <a:rPr lang="fr" sz="1600" b="1" dirty="0">
                <a:solidFill>
                  <a:schemeClr val="accent1">
                    <a:lumMod val="75000"/>
                  </a:schemeClr>
                </a:solidFill>
                <a:latin typeface="Arial Narrow"/>
                <a:ea typeface="Arial Narrow"/>
                <a:cs typeface="Arial Narrow"/>
                <a:sym typeface="Arial Narrow"/>
              </a:rPr>
              <a:t>			</a:t>
            </a:r>
            <a:r>
              <a:rPr lang="fr" sz="3600" b="1" dirty="0">
                <a:solidFill>
                  <a:schemeClr val="tx1"/>
                </a:solidFill>
                <a:latin typeface="Arial Narrow"/>
                <a:ea typeface="Arial Narrow"/>
                <a:cs typeface="Arial Narrow"/>
                <a:sym typeface="Arial Narrow"/>
              </a:rPr>
              <a:t>soit une baisse générale de 24%</a:t>
            </a:r>
          </a:p>
          <a:p>
            <a:pPr marL="0" lvl="0" indent="0" algn="l" rtl="0">
              <a:spcBef>
                <a:spcPts val="0"/>
              </a:spcBef>
              <a:spcAft>
                <a:spcPts val="0"/>
              </a:spcAft>
              <a:buNone/>
            </a:pPr>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r>
              <a:rPr lang="fr" sz="1600" b="1" dirty="0">
                <a:solidFill>
                  <a:schemeClr val="accent1">
                    <a:lumMod val="75000"/>
                  </a:schemeClr>
                </a:solidFill>
                <a:latin typeface="Arial Narrow"/>
                <a:ea typeface="Arial Narrow"/>
                <a:cs typeface="Arial Narrow"/>
                <a:sym typeface="Arial Narrow"/>
              </a:rPr>
              <a:t>         </a:t>
            </a:r>
            <a:r>
              <a:rPr lang="fr" sz="1600" b="1" dirty="0">
                <a:solidFill>
                  <a:schemeClr val="tx1"/>
                </a:solidFill>
                <a:latin typeface="Arial Narrow"/>
                <a:ea typeface="Arial Narrow"/>
                <a:cs typeface="Arial Narrow"/>
                <a:sym typeface="Arial Narrow"/>
              </a:rPr>
              <a:t>2018		2050</a:t>
            </a:r>
          </a:p>
          <a:p>
            <a:pPr marL="0" lvl="0" indent="0" algn="l" rtl="0">
              <a:spcBef>
                <a:spcPts val="0"/>
              </a:spcBef>
              <a:spcAft>
                <a:spcPts val="0"/>
              </a:spcAft>
              <a:buNone/>
            </a:pPr>
            <a:endParaRPr lang="fr" sz="1600" b="1" dirty="0">
              <a:solidFill>
                <a:schemeClr val="accent1">
                  <a:lumMod val="75000"/>
                </a:schemeClr>
              </a:solidFill>
              <a:latin typeface="Arial Narrow"/>
              <a:ea typeface="Arial Narrow"/>
              <a:cs typeface="Arial Narrow"/>
              <a:sym typeface="Arial Narrow"/>
            </a:endParaRPr>
          </a:p>
          <a:p>
            <a:pPr marL="0" lvl="0" indent="0" algn="l" rtl="0">
              <a:spcBef>
                <a:spcPts val="0"/>
              </a:spcBef>
              <a:spcAft>
                <a:spcPts val="0"/>
              </a:spcAft>
              <a:buNone/>
            </a:pPr>
            <a:endParaRPr sz="1600" b="1" dirty="0">
              <a:solidFill>
                <a:schemeClr val="accent1">
                  <a:lumMod val="75000"/>
                </a:schemeClr>
              </a:solidFill>
              <a:latin typeface="Arial Narrow"/>
              <a:ea typeface="Arial Narrow"/>
              <a:cs typeface="Arial Narrow"/>
              <a:sym typeface="Arial Narrow"/>
            </a:endParaRPr>
          </a:p>
        </p:txBody>
      </p:sp>
      <p:pic>
        <p:nvPicPr>
          <p:cNvPr id="143" name="Google Shape;143;p19"/>
          <p:cNvPicPr preferRelativeResize="0"/>
          <p:nvPr/>
        </p:nvPicPr>
        <p:blipFill>
          <a:blip r:embed="rId3">
            <a:alphaModFix/>
          </a:blip>
          <a:stretch>
            <a:fillRect/>
          </a:stretch>
        </p:blipFill>
        <p:spPr>
          <a:xfrm>
            <a:off x="207538" y="4073080"/>
            <a:ext cx="1133775" cy="1133775"/>
          </a:xfrm>
          <a:prstGeom prst="rect">
            <a:avLst/>
          </a:prstGeom>
          <a:noFill/>
          <a:ln>
            <a:noFill/>
          </a:ln>
        </p:spPr>
      </p:pic>
      <p:pic>
        <p:nvPicPr>
          <p:cNvPr id="16" name="Google Shape;143;p19">
            <a:extLst>
              <a:ext uri="{FF2B5EF4-FFF2-40B4-BE49-F238E27FC236}">
                <a16:creationId xmlns:a16="http://schemas.microsoft.com/office/drawing/2014/main" id="{95D5CB7F-B21D-AB4B-AA9C-964F3E061A2E}"/>
              </a:ext>
            </a:extLst>
          </p:cNvPr>
          <p:cNvPicPr preferRelativeResize="0"/>
          <p:nvPr/>
        </p:nvPicPr>
        <p:blipFill>
          <a:blip r:embed="rId3">
            <a:alphaModFix/>
          </a:blip>
          <a:stretch>
            <a:fillRect/>
          </a:stretch>
        </p:blipFill>
        <p:spPr>
          <a:xfrm>
            <a:off x="1579138" y="4073079"/>
            <a:ext cx="1133775" cy="1133775"/>
          </a:xfrm>
          <a:prstGeom prst="rect">
            <a:avLst/>
          </a:prstGeom>
          <a:noFill/>
          <a:ln>
            <a:noFill/>
          </a:ln>
        </p:spPr>
      </p:pic>
      <p:sp>
        <p:nvSpPr>
          <p:cNvPr id="2" name="Ellipse 1">
            <a:extLst>
              <a:ext uri="{FF2B5EF4-FFF2-40B4-BE49-F238E27FC236}">
                <a16:creationId xmlns:a16="http://schemas.microsoft.com/office/drawing/2014/main" id="{DCFA8F2D-15C6-DA46-BA2F-38C3647B57C0}"/>
              </a:ext>
            </a:extLst>
          </p:cNvPr>
          <p:cNvSpPr/>
          <p:nvPr/>
        </p:nvSpPr>
        <p:spPr>
          <a:xfrm>
            <a:off x="1784087" y="4365902"/>
            <a:ext cx="686398" cy="519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fr-FR" sz="2400" b="1" dirty="0">
                <a:solidFill>
                  <a:schemeClr val="tx1"/>
                </a:solidFill>
              </a:rPr>
              <a:t>1.4</a:t>
            </a:r>
          </a:p>
        </p:txBody>
      </p:sp>
      <p:cxnSp>
        <p:nvCxnSpPr>
          <p:cNvPr id="4" name="Connecteur droit 3">
            <a:extLst>
              <a:ext uri="{FF2B5EF4-FFF2-40B4-BE49-F238E27FC236}">
                <a16:creationId xmlns:a16="http://schemas.microsoft.com/office/drawing/2014/main" id="{25DAE088-6639-E944-A027-F141F44E3C55}"/>
              </a:ext>
            </a:extLst>
          </p:cNvPr>
          <p:cNvCxnSpPr/>
          <p:nvPr/>
        </p:nvCxnSpPr>
        <p:spPr>
          <a:xfrm>
            <a:off x="2967789" y="3348790"/>
            <a:ext cx="293570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Connecteur droit 19">
            <a:extLst>
              <a:ext uri="{FF2B5EF4-FFF2-40B4-BE49-F238E27FC236}">
                <a16:creationId xmlns:a16="http://schemas.microsoft.com/office/drawing/2014/main" id="{3F0D9E90-58C8-E844-89CA-EFCB293CC0B6}"/>
              </a:ext>
            </a:extLst>
          </p:cNvPr>
          <p:cNvCxnSpPr>
            <a:cxnSpLocks/>
          </p:cNvCxnSpPr>
          <p:nvPr/>
        </p:nvCxnSpPr>
        <p:spPr>
          <a:xfrm>
            <a:off x="6288504" y="3348790"/>
            <a:ext cx="2402306"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1033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9"/>
        <p:cNvGrpSpPr/>
        <p:nvPr/>
      </p:nvGrpSpPr>
      <p:grpSpPr>
        <a:xfrm>
          <a:off x="0" y="0"/>
          <a:ext cx="0" cy="0"/>
          <a:chOff x="0" y="0"/>
          <a:chExt cx="0" cy="0"/>
        </a:xfrm>
      </p:grpSpPr>
      <p:sp>
        <p:nvSpPr>
          <p:cNvPr id="131" name="Google Shape;131;p19"/>
          <p:cNvSpPr txBox="1"/>
          <p:nvPr/>
        </p:nvSpPr>
        <p:spPr>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fr" b="1">
                <a:solidFill>
                  <a:srgbClr val="FFFFFF"/>
                </a:solidFill>
                <a:latin typeface="Arial Narrow"/>
                <a:ea typeface="Arial Narrow"/>
                <a:cs typeface="Arial Narrow"/>
                <a:sym typeface="Arial Narrow"/>
              </a:rPr>
              <a:t>9</a:t>
            </a:fld>
            <a:endParaRPr b="1">
              <a:solidFill>
                <a:srgbClr val="FFFFFF"/>
              </a:solidFill>
              <a:latin typeface="Arial Narrow"/>
              <a:ea typeface="Arial Narrow"/>
              <a:cs typeface="Arial Narrow"/>
              <a:sym typeface="Arial Narrow"/>
            </a:endParaRPr>
          </a:p>
        </p:txBody>
      </p:sp>
      <p:sp>
        <p:nvSpPr>
          <p:cNvPr id="132" name="Google Shape;132;p19"/>
          <p:cNvSpPr txBox="1"/>
          <p:nvPr/>
        </p:nvSpPr>
        <p:spPr>
          <a:xfrm>
            <a:off x="0" y="0"/>
            <a:ext cx="9144000" cy="608100"/>
          </a:xfrm>
          <a:prstGeom prst="rect">
            <a:avLst/>
          </a:prstGeom>
          <a:noFill/>
          <a:ln>
            <a:noFill/>
          </a:ln>
        </p:spPr>
        <p:txBody>
          <a:bodyPr spcFirstLastPara="1" wrap="square" lIns="90000" tIns="46800" rIns="90000" bIns="46800" anchor="t" anchorCtr="0">
            <a:noAutofit/>
          </a:bodyPr>
          <a:lstStyle/>
          <a:p>
            <a:pPr marL="0" lvl="0" indent="0" algn="l" rtl="0">
              <a:spcBef>
                <a:spcPts val="0"/>
              </a:spcBef>
              <a:spcAft>
                <a:spcPts val="0"/>
              </a:spcAft>
              <a:buClr>
                <a:srgbClr val="3333CC"/>
              </a:buClr>
              <a:buSzPts val="2400"/>
              <a:buFont typeface="Times New Roman"/>
              <a:buNone/>
            </a:pPr>
            <a:r>
              <a:rPr lang="fr" sz="2400" b="1" dirty="0">
                <a:solidFill>
                  <a:srgbClr val="980000"/>
                </a:solidFill>
              </a:rPr>
              <a:t>L’équilibre du régime par répartition</a:t>
            </a:r>
            <a:endParaRPr b="1" dirty="0">
              <a:solidFill>
                <a:srgbClr val="980000"/>
              </a:solidFill>
            </a:endParaRPr>
          </a:p>
        </p:txBody>
      </p:sp>
      <p:sp>
        <p:nvSpPr>
          <p:cNvPr id="133" name="Google Shape;133;p19"/>
          <p:cNvSpPr txBox="1"/>
          <p:nvPr/>
        </p:nvSpPr>
        <p:spPr>
          <a:xfrm>
            <a:off x="626150" y="514750"/>
            <a:ext cx="8229600" cy="336600"/>
          </a:xfrm>
          <a:prstGeom prst="rect">
            <a:avLst/>
          </a:prstGeom>
          <a:noFill/>
          <a:ln>
            <a:noFill/>
          </a:ln>
        </p:spPr>
        <p:txBody>
          <a:bodyPr spcFirstLastPara="1" wrap="square" lIns="90000" tIns="46800" rIns="90000" bIns="46800" anchor="t" anchorCtr="0">
            <a:noAutofit/>
          </a:bodyPr>
          <a:lstStyle/>
          <a:p>
            <a:pPr marL="0" marR="0" lvl="0" indent="0" algn="r" rtl="0">
              <a:lnSpc>
                <a:spcPct val="100000"/>
              </a:lnSpc>
              <a:spcBef>
                <a:spcPts val="0"/>
              </a:spcBef>
              <a:spcAft>
                <a:spcPts val="0"/>
              </a:spcAft>
              <a:buClr>
                <a:srgbClr val="3333CC"/>
              </a:buClr>
              <a:buSzPts val="1600"/>
              <a:buFont typeface="Times New Roman"/>
              <a:buNone/>
            </a:pPr>
            <a:r>
              <a:rPr lang="fr-FR" sz="1600" b="1" dirty="0">
                <a:solidFill>
                  <a:srgbClr val="CC0000"/>
                </a:solidFill>
              </a:rPr>
              <a:t>En 2019, les </a:t>
            </a:r>
            <a:r>
              <a:rPr lang="fr" sz="1600" b="1" dirty="0">
                <a:solidFill>
                  <a:srgbClr val="CC0000"/>
                </a:solidFill>
              </a:rPr>
              <a:t>cotisations sociales représentent en moyenne 80% des ressources permettant le paiement des retraites et pensions</a:t>
            </a:r>
            <a:endParaRPr dirty="0">
              <a:solidFill>
                <a:srgbClr val="CC0000"/>
              </a:solidFill>
            </a:endParaRPr>
          </a:p>
        </p:txBody>
      </p:sp>
      <p:pic>
        <p:nvPicPr>
          <p:cNvPr id="3" name="Image 2">
            <a:extLst>
              <a:ext uri="{FF2B5EF4-FFF2-40B4-BE49-F238E27FC236}">
                <a16:creationId xmlns:a16="http://schemas.microsoft.com/office/drawing/2014/main" id="{9DB20702-D51F-B74C-96E9-E8B0CD1B5AE7}"/>
              </a:ext>
            </a:extLst>
          </p:cNvPr>
          <p:cNvPicPr>
            <a:picLocks noChangeAspect="1"/>
          </p:cNvPicPr>
          <p:nvPr/>
        </p:nvPicPr>
        <p:blipFill>
          <a:blip r:embed="rId3"/>
          <a:stretch>
            <a:fillRect/>
          </a:stretch>
        </p:blipFill>
        <p:spPr>
          <a:xfrm>
            <a:off x="38337" y="1564723"/>
            <a:ext cx="7477988" cy="4744557"/>
          </a:xfrm>
          <a:prstGeom prst="rect">
            <a:avLst/>
          </a:prstGeom>
        </p:spPr>
      </p:pic>
      <p:sp>
        <p:nvSpPr>
          <p:cNvPr id="142" name="Google Shape;142;p19"/>
          <p:cNvSpPr txBox="1"/>
          <p:nvPr/>
        </p:nvSpPr>
        <p:spPr>
          <a:xfrm>
            <a:off x="32657" y="1107526"/>
            <a:ext cx="9116549" cy="457197"/>
          </a:xfrm>
          <a:prstGeom prst="rect">
            <a:avLst/>
          </a:prstGeom>
          <a:noFill/>
          <a:ln>
            <a:noFill/>
          </a:ln>
        </p:spPr>
        <p:txBody>
          <a:bodyPr spcFirstLastPara="1" wrap="square" lIns="91425" tIns="91425" rIns="91425" bIns="91425" anchor="t" anchorCtr="0">
            <a:noAutofit/>
          </a:bodyPr>
          <a:lstStyle/>
          <a:p>
            <a:pPr lvl="0" algn="ctr" rtl="0">
              <a:spcBef>
                <a:spcPts val="0"/>
              </a:spcBef>
              <a:spcAft>
                <a:spcPts val="0"/>
              </a:spcAft>
              <a:buNone/>
              <a:tabLst>
                <a:tab pos="384175" algn="l"/>
              </a:tabLst>
            </a:pPr>
            <a:r>
              <a:rPr lang="fr-FR" sz="1800" b="1" dirty="0">
                <a:solidFill>
                  <a:schemeClr val="tx1"/>
                </a:solidFill>
                <a:latin typeface="Arial Narrow"/>
                <a:ea typeface="Arial Narrow"/>
                <a:cs typeface="Arial Narrow"/>
                <a:sym typeface="Arial Narrow"/>
              </a:rPr>
              <a:t>Structure de financement du système de retraite de 2004 à 2018 </a:t>
            </a:r>
            <a:r>
              <a:rPr lang="fr-FR" sz="1100" b="1" dirty="0">
                <a:solidFill>
                  <a:schemeClr val="tx1"/>
                </a:solidFill>
                <a:latin typeface="Arial Narrow"/>
                <a:ea typeface="Arial Narrow"/>
                <a:cs typeface="Arial Narrow"/>
                <a:sym typeface="Arial Narrow"/>
              </a:rPr>
              <a:t>[Rapport annuel du COR juin 2019, p.67]</a:t>
            </a:r>
          </a:p>
          <a:p>
            <a:pPr lvl="0" algn="ctr" rtl="0">
              <a:spcBef>
                <a:spcPts val="0"/>
              </a:spcBef>
              <a:spcAft>
                <a:spcPts val="0"/>
              </a:spcAft>
              <a:buNone/>
              <a:tabLst>
                <a:tab pos="384175" algn="l"/>
              </a:tabLst>
            </a:pPr>
            <a:endParaRPr lang="fr-FR" sz="1100" b="1" dirty="0">
              <a:solidFill>
                <a:schemeClr val="tx1"/>
              </a:solidFill>
              <a:latin typeface="Arial Narrow"/>
              <a:ea typeface="Arial Narrow"/>
              <a:cs typeface="Arial Narrow"/>
              <a:sym typeface="Arial Narrow"/>
            </a:endParaRPr>
          </a:p>
          <a:p>
            <a:pPr lvl="0" algn="r" rtl="0">
              <a:spcBef>
                <a:spcPts val="0"/>
              </a:spcBef>
              <a:spcAft>
                <a:spcPts val="0"/>
              </a:spcAft>
              <a:buNone/>
              <a:tabLst>
                <a:tab pos="384175" algn="l"/>
              </a:tabLst>
            </a:pPr>
            <a:r>
              <a:rPr lang="fr-FR" sz="1100" b="1" dirty="0">
                <a:solidFill>
                  <a:schemeClr val="tx1"/>
                </a:solidFill>
                <a:latin typeface="Arial Narrow"/>
                <a:ea typeface="Arial Narrow"/>
                <a:cs typeface="Arial Narrow"/>
                <a:sym typeface="Arial Narrow"/>
              </a:rPr>
              <a:t>+ </a:t>
            </a:r>
            <a:r>
              <a:rPr lang="fr-FR" sz="1100" b="1" dirty="0">
                <a:solidFill>
                  <a:srgbClr val="FF0000"/>
                </a:solidFill>
                <a:latin typeface="Arial Narrow"/>
                <a:ea typeface="Arial Narrow"/>
                <a:cs typeface="Arial Narrow"/>
                <a:sym typeface="Arial Narrow"/>
              </a:rPr>
              <a:t>Recours à la dette </a:t>
            </a:r>
          </a:p>
          <a:p>
            <a:pPr lvl="0" algn="r" rtl="0">
              <a:spcBef>
                <a:spcPts val="0"/>
              </a:spcBef>
              <a:spcAft>
                <a:spcPts val="0"/>
              </a:spcAft>
              <a:buNone/>
              <a:tabLst>
                <a:tab pos="384175" algn="l"/>
              </a:tabLst>
            </a:pPr>
            <a:r>
              <a:rPr lang="fr-FR" sz="1100" b="1" dirty="0">
                <a:solidFill>
                  <a:srgbClr val="FF0000"/>
                </a:solidFill>
                <a:latin typeface="Arial Narrow"/>
                <a:ea typeface="Arial Narrow"/>
                <a:cs typeface="Arial Narrow"/>
                <a:sym typeface="Arial Narrow"/>
              </a:rPr>
              <a:t>et aux réserves</a:t>
            </a:r>
          </a:p>
          <a:p>
            <a:pPr lvl="0" algn="r" rtl="0">
              <a:spcBef>
                <a:spcPts val="0"/>
              </a:spcBef>
              <a:spcAft>
                <a:spcPts val="0"/>
              </a:spcAft>
              <a:buNone/>
              <a:tabLst>
                <a:tab pos="384175" algn="l"/>
              </a:tabLst>
            </a:pPr>
            <a:r>
              <a:rPr lang="fr-FR" sz="1100" b="1" dirty="0">
                <a:solidFill>
                  <a:schemeClr val="tx1"/>
                </a:solidFill>
                <a:latin typeface="Arial Narrow"/>
                <a:ea typeface="Arial Narrow"/>
                <a:cs typeface="Arial Narrow"/>
                <a:sym typeface="Arial Narrow"/>
              </a:rPr>
              <a:t>+ </a:t>
            </a:r>
            <a:r>
              <a:rPr lang="fr-FR" sz="1100" b="1" dirty="0">
                <a:solidFill>
                  <a:schemeClr val="accent1">
                    <a:lumMod val="75000"/>
                  </a:schemeClr>
                </a:solidFill>
                <a:latin typeface="Arial Narrow"/>
                <a:ea typeface="Arial Narrow"/>
                <a:cs typeface="Arial Narrow"/>
                <a:sym typeface="Arial Narrow"/>
              </a:rPr>
              <a:t>Assurance chômage</a:t>
            </a:r>
          </a:p>
          <a:p>
            <a:pPr lvl="0" algn="r" rtl="0">
              <a:spcBef>
                <a:spcPts val="0"/>
              </a:spcBef>
              <a:spcAft>
                <a:spcPts val="0"/>
              </a:spcAft>
              <a:buNone/>
              <a:tabLst>
                <a:tab pos="384175" algn="l"/>
              </a:tabLst>
            </a:pPr>
            <a:r>
              <a:rPr lang="fr-FR" sz="1100" b="1" dirty="0">
                <a:solidFill>
                  <a:schemeClr val="accent1">
                    <a:lumMod val="75000"/>
                  </a:schemeClr>
                </a:solidFill>
                <a:latin typeface="Arial Narrow"/>
                <a:ea typeface="Arial Narrow"/>
                <a:cs typeface="Arial Narrow"/>
                <a:sym typeface="Arial Narrow"/>
              </a:rPr>
              <a:t>Branche famille de la Sécu.</a:t>
            </a:r>
          </a:p>
          <a:p>
            <a:pPr lvl="0" algn="r" rtl="0">
              <a:spcBef>
                <a:spcPts val="0"/>
              </a:spcBef>
              <a:spcAft>
                <a:spcPts val="0"/>
              </a:spcAft>
              <a:buNone/>
              <a:tabLst>
                <a:tab pos="384175" algn="l"/>
              </a:tabLst>
            </a:pPr>
            <a:r>
              <a:rPr lang="fr-FR" sz="1100" b="1" dirty="0">
                <a:solidFill>
                  <a:schemeClr val="tx1"/>
                </a:solidFill>
                <a:latin typeface="Arial Narrow"/>
                <a:ea typeface="Arial Narrow"/>
                <a:cs typeface="Arial Narrow"/>
                <a:sym typeface="Arial Narrow"/>
              </a:rPr>
              <a:t>+ </a:t>
            </a:r>
            <a:r>
              <a:rPr lang="fr-FR" sz="1100" b="1" dirty="0">
                <a:solidFill>
                  <a:srgbClr val="9553C7"/>
                </a:solidFill>
                <a:latin typeface="Arial Narrow"/>
                <a:ea typeface="Arial Narrow"/>
                <a:cs typeface="Arial Narrow"/>
                <a:sym typeface="Arial Narrow"/>
              </a:rPr>
              <a:t>Subvention Etat</a:t>
            </a:r>
          </a:p>
          <a:p>
            <a:pPr lvl="0" algn="r" rtl="0">
              <a:spcBef>
                <a:spcPts val="0"/>
              </a:spcBef>
              <a:spcAft>
                <a:spcPts val="0"/>
              </a:spcAft>
              <a:buNone/>
              <a:tabLst>
                <a:tab pos="384175" algn="l"/>
              </a:tabLst>
            </a:pPr>
            <a:r>
              <a:rPr lang="fr-FR" sz="1100" b="1" dirty="0">
                <a:solidFill>
                  <a:srgbClr val="9553C7"/>
                </a:solidFill>
                <a:latin typeface="Arial Narrow"/>
                <a:ea typeface="Arial Narrow"/>
                <a:cs typeface="Arial Narrow"/>
                <a:sym typeface="Arial Narrow"/>
              </a:rPr>
              <a:t>équilibre régimes spéciaux</a:t>
            </a:r>
          </a:p>
          <a:p>
            <a:pPr lvl="0" algn="r" rtl="0">
              <a:spcBef>
                <a:spcPts val="0"/>
              </a:spcBef>
              <a:spcAft>
                <a:spcPts val="0"/>
              </a:spcAft>
              <a:buNone/>
              <a:tabLst>
                <a:tab pos="384175" algn="l"/>
              </a:tabLst>
            </a:pPr>
            <a:r>
              <a:rPr lang="fr-FR" sz="1100" b="1" dirty="0">
                <a:solidFill>
                  <a:srgbClr val="59267F"/>
                </a:solidFill>
                <a:latin typeface="Arial Narrow"/>
                <a:ea typeface="Arial Narrow"/>
                <a:cs typeface="Arial Narrow"/>
                <a:sym typeface="Arial Narrow"/>
              </a:rPr>
              <a:t>+ 37,3G€</a:t>
            </a:r>
          </a:p>
          <a:p>
            <a:pPr lvl="0" algn="r" rtl="0">
              <a:spcBef>
                <a:spcPts val="0"/>
              </a:spcBef>
              <a:spcAft>
                <a:spcPts val="0"/>
              </a:spcAft>
              <a:buNone/>
              <a:tabLst>
                <a:tab pos="384175" algn="l"/>
              </a:tabLst>
            </a:pPr>
            <a:r>
              <a:rPr lang="fr-FR" sz="1100" b="1" dirty="0">
                <a:solidFill>
                  <a:srgbClr val="59267F"/>
                </a:solidFill>
                <a:latin typeface="Arial Narrow"/>
                <a:ea typeface="Arial Narrow"/>
                <a:cs typeface="Arial Narrow"/>
                <a:sym typeface="Arial Narrow"/>
              </a:rPr>
              <a:t>Impôts et </a:t>
            </a:r>
          </a:p>
          <a:p>
            <a:pPr lvl="0" algn="r" rtl="0">
              <a:spcBef>
                <a:spcPts val="0"/>
              </a:spcBef>
              <a:spcAft>
                <a:spcPts val="0"/>
              </a:spcAft>
              <a:buNone/>
              <a:tabLst>
                <a:tab pos="384175" algn="l"/>
              </a:tabLst>
            </a:pPr>
            <a:r>
              <a:rPr lang="fr-FR" sz="1100" b="1" dirty="0">
                <a:solidFill>
                  <a:srgbClr val="59267F"/>
                </a:solidFill>
                <a:latin typeface="Arial Narrow"/>
                <a:ea typeface="Arial Narrow"/>
                <a:cs typeface="Arial Narrow"/>
                <a:sym typeface="Arial Narrow"/>
              </a:rPr>
              <a:t>taxes affectés</a:t>
            </a:r>
          </a:p>
          <a:p>
            <a:pPr lvl="0" algn="r" rtl="0">
              <a:spcBef>
                <a:spcPts val="0"/>
              </a:spcBef>
              <a:spcAft>
                <a:spcPts val="0"/>
              </a:spcAft>
              <a:buNone/>
              <a:tabLst>
                <a:tab pos="384175" algn="l"/>
              </a:tabLst>
            </a:pPr>
            <a:r>
              <a:rPr lang="fr-FR" sz="1100" b="1" dirty="0">
                <a:solidFill>
                  <a:srgbClr val="59267F"/>
                </a:solidFill>
                <a:latin typeface="Arial Narrow"/>
                <a:ea typeface="Arial Narrow"/>
                <a:cs typeface="Arial Narrow"/>
                <a:sym typeface="Arial Narrow"/>
              </a:rPr>
              <a:t>CSG, TVA (alcool, </a:t>
            </a:r>
          </a:p>
          <a:p>
            <a:pPr lvl="0" algn="r" rtl="0">
              <a:spcBef>
                <a:spcPts val="0"/>
              </a:spcBef>
              <a:spcAft>
                <a:spcPts val="0"/>
              </a:spcAft>
              <a:buNone/>
              <a:tabLst>
                <a:tab pos="384175" algn="l"/>
              </a:tabLst>
            </a:pPr>
            <a:r>
              <a:rPr lang="fr-FR" sz="1100" b="1" dirty="0">
                <a:solidFill>
                  <a:srgbClr val="59267F"/>
                </a:solidFill>
                <a:latin typeface="Arial Narrow"/>
                <a:ea typeface="Arial Narrow"/>
                <a:cs typeface="Arial Narrow"/>
                <a:sym typeface="Arial Narrow"/>
              </a:rPr>
              <a:t>tabac, jeux, …)</a:t>
            </a:r>
          </a:p>
          <a:p>
            <a:pPr lvl="0" algn="r" rtl="0">
              <a:spcBef>
                <a:spcPts val="0"/>
              </a:spcBef>
              <a:spcAft>
                <a:spcPts val="0"/>
              </a:spcAft>
              <a:buNone/>
              <a:tabLst>
                <a:tab pos="384175" algn="l"/>
              </a:tabLst>
            </a:pPr>
            <a:endParaRPr lang="fr-FR" sz="1100" b="1" dirty="0">
              <a:solidFill>
                <a:schemeClr val="tx1"/>
              </a:solidFill>
              <a:latin typeface="Arial Narrow"/>
              <a:ea typeface="Arial Narrow"/>
              <a:cs typeface="Arial Narrow"/>
              <a:sym typeface="Arial Narrow"/>
            </a:endParaRPr>
          </a:p>
          <a:p>
            <a:pPr lvl="0" algn="r" rtl="0">
              <a:spcBef>
                <a:spcPts val="0"/>
              </a:spcBef>
              <a:spcAft>
                <a:spcPts val="0"/>
              </a:spcAft>
              <a:buNone/>
              <a:tabLst>
                <a:tab pos="384175" algn="l"/>
              </a:tabLst>
            </a:pPr>
            <a:r>
              <a:rPr lang="fr-FR" sz="1100" b="1" dirty="0">
                <a:solidFill>
                  <a:schemeClr val="tx1"/>
                </a:solidFill>
                <a:latin typeface="Arial Narrow"/>
                <a:ea typeface="Arial Narrow"/>
                <a:cs typeface="Arial Narrow"/>
                <a:sym typeface="Arial Narrow"/>
              </a:rPr>
              <a:t>+ </a:t>
            </a:r>
            <a:r>
              <a:rPr lang="fr-FR" sz="1100" b="1" dirty="0">
                <a:solidFill>
                  <a:srgbClr val="92D050"/>
                </a:solidFill>
                <a:latin typeface="Arial Narrow"/>
                <a:ea typeface="Arial Narrow"/>
                <a:cs typeface="Arial Narrow"/>
                <a:sym typeface="Arial Narrow"/>
              </a:rPr>
              <a:t>262 G€ dont </a:t>
            </a:r>
          </a:p>
          <a:p>
            <a:pPr lvl="0" algn="r" rtl="0">
              <a:spcBef>
                <a:spcPts val="0"/>
              </a:spcBef>
              <a:spcAft>
                <a:spcPts val="0"/>
              </a:spcAft>
              <a:buNone/>
              <a:tabLst>
                <a:tab pos="384175" algn="l"/>
              </a:tabLst>
            </a:pPr>
            <a:r>
              <a:rPr lang="fr-FR" sz="1100" b="1" dirty="0">
                <a:solidFill>
                  <a:srgbClr val="92D050"/>
                </a:solidFill>
                <a:latin typeface="Arial Narrow"/>
                <a:ea typeface="Arial Narrow"/>
                <a:cs typeface="Arial Narrow"/>
                <a:sym typeface="Arial Narrow"/>
              </a:rPr>
              <a:t>39,3G€ de l’État</a:t>
            </a:r>
          </a:p>
          <a:p>
            <a:pPr lvl="0" algn="r" rtl="0">
              <a:spcBef>
                <a:spcPts val="0"/>
              </a:spcBef>
              <a:spcAft>
                <a:spcPts val="0"/>
              </a:spcAft>
              <a:buNone/>
              <a:tabLst>
                <a:tab pos="384175" algn="l"/>
              </a:tabLst>
            </a:pPr>
            <a:r>
              <a:rPr lang="fr-FR" sz="1100" b="1" dirty="0">
                <a:solidFill>
                  <a:srgbClr val="92D050"/>
                </a:solidFill>
                <a:latin typeface="Arial Narrow"/>
                <a:ea typeface="Arial Narrow"/>
                <a:cs typeface="Arial Narrow"/>
                <a:sym typeface="Arial Narrow"/>
              </a:rPr>
              <a:t>(FPE)</a:t>
            </a:r>
            <a:endParaRPr lang="fr" sz="1050" b="1" dirty="0">
              <a:solidFill>
                <a:srgbClr val="92D050"/>
              </a:solidFill>
              <a:latin typeface="Arial Narrow"/>
              <a:ea typeface="Arial Narrow"/>
              <a:cs typeface="Arial Narrow"/>
              <a:sym typeface="Arial Narrow"/>
            </a:endParaRPr>
          </a:p>
          <a:p>
            <a:pPr marL="0" lvl="0" indent="0" algn="ctr" rtl="0">
              <a:spcBef>
                <a:spcPts val="0"/>
              </a:spcBef>
              <a:spcAft>
                <a:spcPts val="0"/>
              </a:spcAft>
              <a:buNone/>
            </a:pPr>
            <a:endParaRPr sz="1600" b="1" dirty="0">
              <a:solidFill>
                <a:schemeClr val="accent1">
                  <a:lumMod val="75000"/>
                </a:schemeClr>
              </a:solidFill>
              <a:latin typeface="Arial Narrow"/>
              <a:ea typeface="Arial Narrow"/>
              <a:cs typeface="Arial Narrow"/>
              <a:sym typeface="Arial Narrow"/>
            </a:endParaRPr>
          </a:p>
        </p:txBody>
      </p:sp>
    </p:spTree>
    <p:extLst>
      <p:ext uri="{BB962C8B-B14F-4D97-AF65-F5344CB8AC3E}">
        <p14:creationId xmlns:p14="http://schemas.microsoft.com/office/powerpoint/2010/main" val="220551449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5076</TotalTime>
  <Words>7369</Words>
  <Application>Microsoft Macintosh PowerPoint</Application>
  <PresentationFormat>Affichage à l'écran (4:3)</PresentationFormat>
  <Paragraphs>595</Paragraphs>
  <Slides>44</Slides>
  <Notes>42</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44</vt:i4>
      </vt:variant>
    </vt:vector>
  </HeadingPairs>
  <TitlesOfParts>
    <vt:vector size="56" baseType="lpstr">
      <vt:lpstr>Bradley Hand</vt:lpstr>
      <vt:lpstr>Arial Narrow</vt:lpstr>
      <vt:lpstr>Calibri</vt:lpstr>
      <vt:lpstr>Cambria</vt:lpstr>
      <vt:lpstr>Roboto</vt:lpstr>
      <vt:lpstr>Georgia</vt:lpstr>
      <vt:lpstr>Times New Roman</vt:lpstr>
      <vt:lpstr>Noto Sans Symbols</vt:lpstr>
      <vt:lpstr>Arial</vt:lpstr>
      <vt:lpstr>Helvetica Neue</vt:lpstr>
      <vt:lpstr>Ubuntu</vt:lpstr>
      <vt:lpstr>Simple Light</vt:lpstr>
      <vt:lpstr>RETRAITES À POINTS ATTENTION DANGER!      Formation syndicale, Clermont-Ferrand,  le 12 décembre 2019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RETRAITES À POINTS ATTENTION DANGER!      Réunion d’information syndicale Toulouse, le 24 octobre 2019</dc:title>
  <cp:lastModifiedBy>Herve Christofol</cp:lastModifiedBy>
  <cp:revision>50</cp:revision>
  <cp:lastPrinted>2019-10-23T13:03:08Z</cp:lastPrinted>
  <dcterms:modified xsi:type="dcterms:W3CDTF">2019-12-16T18:26:07Z</dcterms:modified>
</cp:coreProperties>
</file>